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1"/>
  </p:handoutMasterIdLst>
  <p:sldIdLst>
    <p:sldId id="256" r:id="rId2"/>
    <p:sldId id="278" r:id="rId3"/>
    <p:sldId id="279" r:id="rId4"/>
    <p:sldId id="281" r:id="rId5"/>
    <p:sldId id="292" r:id="rId6"/>
    <p:sldId id="280" r:id="rId7"/>
    <p:sldId id="293" r:id="rId8"/>
    <p:sldId id="283" r:id="rId9"/>
    <p:sldId id="290" r:id="rId10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86"/>
    <p:restoredTop sz="95470" autoAdjust="0"/>
  </p:normalViewPr>
  <p:slideViewPr>
    <p:cSldViewPr>
      <p:cViewPr varScale="1">
        <p:scale>
          <a:sx n="127" d="100"/>
          <a:sy n="127" d="100"/>
        </p:scale>
        <p:origin x="13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D35FC-E083-45C2-943A-CDC20BA6C04E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C860F-369A-4798-89D0-1AA21E50B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15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09222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4066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9904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4971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381242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7634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3054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1854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9521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77275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605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42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9787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1794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2D8DE4AD-DBAF-42A8-9732-872DBB11C648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handbook/network-nfs.html#network-autof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Automount</a:t>
            </a:r>
            <a:r>
              <a:rPr lang="en-US" altLang="zh-TW" dirty="0">
                <a:ea typeface="新細明體" pitchFamily="18" charset="-120"/>
              </a:rPr>
              <a:t> NFS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lctseng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Automatic mounting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467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Problems of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fstab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Maintenance of 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fstab</a:t>
            </a:r>
            <a:r>
              <a:rPr lang="en-US" altLang="zh-TW" sz="1600" dirty="0">
                <a:ea typeface="新細明體" panose="02020500000000000000" pitchFamily="18" charset="-120"/>
              </a:rPr>
              <a:t> in large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Crashed NFS server will make operation blocked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automount (</a:t>
            </a:r>
            <a:r>
              <a:rPr lang="en-US" altLang="zh-TW" sz="1800" dirty="0" err="1">
                <a:ea typeface="新細明體" panose="02020500000000000000" pitchFamily="18" charset="-120"/>
              </a:rPr>
              <a:t>autofs</a:t>
            </a:r>
            <a:r>
              <a:rPr lang="en-US" altLang="zh-TW" sz="1800" dirty="0">
                <a:ea typeface="新細明體" panose="02020500000000000000" pitchFamily="18" charset="-120"/>
              </a:rPr>
              <a:t>) daemon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Mount filesystems when they are referenced and unmount them when they are no longer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Supply a list of </a:t>
            </a:r>
            <a:r>
              <a:rPr lang="en-US" altLang="zh-TW" sz="1600" dirty="0">
                <a:solidFill>
                  <a:srgbClr val="FF0000"/>
                </a:solidFill>
                <a:ea typeface="新細明體" panose="02020500000000000000" pitchFamily="18" charset="-120"/>
              </a:rPr>
              <a:t>replicated filesystems </a:t>
            </a:r>
            <a:r>
              <a:rPr lang="en-US" altLang="zh-TW" sz="1600" dirty="0">
                <a:ea typeface="新細明體" panose="02020500000000000000" pitchFamily="18" charset="-120"/>
              </a:rPr>
              <a:t>to replace important but crashed NFS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Transparent to users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Products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automount</a:t>
            </a:r>
            <a:r>
              <a:rPr lang="en-US" altLang="zh-TW" sz="1600" dirty="0">
                <a:ea typeface="新細明體" panose="02020500000000000000" pitchFamily="18" charset="-120"/>
              </a:rPr>
              <a:t> (from SUN Micro), simple and concise (Solaris/Linux)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amd</a:t>
            </a:r>
            <a:r>
              <a:rPr lang="en-US" altLang="zh-TW" sz="1600" dirty="0">
                <a:ea typeface="新細明體" panose="02020500000000000000" pitchFamily="18" charset="-120"/>
              </a:rPr>
              <a:t> (from Jan-Simon </a:t>
            </a:r>
            <a:r>
              <a:rPr lang="en-US" altLang="zh-TW" sz="1600" dirty="0" err="1">
                <a:ea typeface="新細明體" panose="02020500000000000000" pitchFamily="18" charset="-120"/>
              </a:rPr>
              <a:t>Pendry</a:t>
            </a:r>
            <a:r>
              <a:rPr lang="en-US" altLang="zh-TW" sz="1600" dirty="0">
                <a:ea typeface="新細明體" panose="02020500000000000000" pitchFamily="18" charset="-120"/>
              </a:rPr>
              <a:t>), complicated but more powerful </a:t>
            </a:r>
            <a:r>
              <a:rPr lang="en-US" altLang="zh-TW" sz="1600" dirty="0">
                <a:solidFill>
                  <a:srgbClr val="FF0000"/>
                </a:solidFill>
                <a:ea typeface="新細明體" panose="02020500000000000000" pitchFamily="18" charset="-120"/>
              </a:rPr>
              <a:t>(Obsolete)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autofs</a:t>
            </a:r>
            <a:r>
              <a:rPr lang="en-US" altLang="zh-TW" sz="1600" dirty="0">
                <a:ea typeface="新細明體" panose="02020500000000000000" pitchFamily="18" charset="-120"/>
              </a:rPr>
              <a:t>, starting with FreeBSD 10.1-RELEASE it has a new automounter very similar to the Solaris/Linux 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autofs</a:t>
            </a:r>
            <a:r>
              <a:rPr lang="en-US" altLang="zh-TW" dirty="0">
                <a:ea typeface="新細明體" pitchFamily="18" charset="-120"/>
              </a:rPr>
              <a:t>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autofs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>
                <a:ea typeface="新細明體" panose="02020500000000000000" pitchFamily="18" charset="-120"/>
              </a:rPr>
              <a:t>Kernel component: </a:t>
            </a:r>
            <a:r>
              <a:rPr lang="en-US" altLang="zh-TW" sz="1600" dirty="0" err="1">
                <a:ea typeface="新細明體" panose="02020500000000000000" pitchFamily="18" charset="-120"/>
              </a:rPr>
              <a:t>autofs</a:t>
            </a:r>
            <a:r>
              <a:rPr lang="en-US" altLang="zh-TW" sz="1600" dirty="0">
                <a:ea typeface="新細明體" panose="02020500000000000000" pitchFamily="18" charset="-120"/>
              </a:rPr>
              <a:t>(5)</a:t>
            </a:r>
          </a:p>
          <a:p>
            <a:pPr lvl="1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Userspace</a:t>
            </a:r>
            <a:r>
              <a:rPr lang="en-US" altLang="zh-TW" sz="1600" dirty="0">
                <a:ea typeface="新細明體" panose="02020500000000000000" pitchFamily="18" charset="-120"/>
              </a:rPr>
              <a:t> applications</a:t>
            </a:r>
          </a:p>
          <a:p>
            <a:pPr lvl="2" eaLnBrk="1" hangingPunct="1"/>
            <a:r>
              <a:rPr lang="en-US" altLang="zh-TW" sz="1400" dirty="0" err="1">
                <a:ea typeface="新細明體" panose="02020500000000000000" pitchFamily="18" charset="-120"/>
              </a:rPr>
              <a:t>automount</a:t>
            </a:r>
            <a:r>
              <a:rPr lang="en-US" altLang="zh-TW" sz="1400" dirty="0">
                <a:ea typeface="新細明體" panose="02020500000000000000" pitchFamily="18" charset="-120"/>
              </a:rPr>
              <a:t>(8):</a:t>
            </a:r>
            <a:r>
              <a:rPr lang="zh-TW" altLang="en-US" sz="1400" dirty="0">
                <a:ea typeface="新細明體" panose="02020500000000000000" pitchFamily="18" charset="-120"/>
              </a:rPr>
              <a:t> </a:t>
            </a:r>
            <a:r>
              <a:rPr lang="en-US" altLang="zh-TW" sz="1400" dirty="0">
                <a:ea typeface="新細明體" panose="02020500000000000000" pitchFamily="18" charset="-120"/>
              </a:rPr>
              <a:t>Update </a:t>
            </a:r>
            <a:r>
              <a:rPr lang="en-US" altLang="zh-TW" sz="1400" dirty="0" err="1">
                <a:ea typeface="新細明體" panose="02020500000000000000" pitchFamily="18" charset="-120"/>
              </a:rPr>
              <a:t>autofs</a:t>
            </a:r>
            <a:r>
              <a:rPr lang="zh-TW" altLang="en-US" sz="1400" dirty="0">
                <a:ea typeface="新細明體" panose="02020500000000000000" pitchFamily="18" charset="-120"/>
              </a:rPr>
              <a:t> </a:t>
            </a:r>
            <a:r>
              <a:rPr lang="en-US" altLang="zh-TW" sz="1400" dirty="0">
                <a:ea typeface="新細明體" panose="02020500000000000000" pitchFamily="18" charset="-120"/>
              </a:rPr>
              <a:t>mounts</a:t>
            </a:r>
          </a:p>
          <a:p>
            <a:pPr lvl="2" eaLnBrk="1" hangingPunct="1"/>
            <a:r>
              <a:rPr lang="en-US" altLang="zh-TW" sz="1400" dirty="0" err="1">
                <a:ea typeface="新細明體" panose="02020500000000000000" pitchFamily="18" charset="-120"/>
              </a:rPr>
              <a:t>automountd</a:t>
            </a:r>
            <a:r>
              <a:rPr lang="en-US" altLang="zh-TW" sz="1400" dirty="0">
                <a:ea typeface="新細明體" panose="02020500000000000000" pitchFamily="18" charset="-120"/>
              </a:rPr>
              <a:t>(8):</a:t>
            </a:r>
            <a:r>
              <a:rPr lang="zh-TW" altLang="en-US" sz="1400" dirty="0">
                <a:ea typeface="新細明體" panose="02020500000000000000" pitchFamily="18" charset="-120"/>
              </a:rPr>
              <a:t> </a:t>
            </a:r>
            <a:r>
              <a:rPr lang="en-US" altLang="zh-TW" sz="1400" dirty="0">
                <a:ea typeface="新細明體" panose="02020500000000000000" pitchFamily="18" charset="-120"/>
              </a:rPr>
              <a:t>Daemon handling </a:t>
            </a:r>
            <a:r>
              <a:rPr lang="en-US" altLang="zh-TW" sz="1400" dirty="0" err="1">
                <a:ea typeface="新細明體" panose="02020500000000000000" pitchFamily="18" charset="-120"/>
              </a:rPr>
              <a:t>autofs</a:t>
            </a:r>
            <a:r>
              <a:rPr lang="en-US" altLang="zh-TW" sz="1400" dirty="0">
                <a:ea typeface="新細明體" panose="02020500000000000000" pitchFamily="18" charset="-120"/>
              </a:rPr>
              <a:t> mount	requests</a:t>
            </a:r>
          </a:p>
          <a:p>
            <a:pPr lvl="2" eaLnBrk="1" hangingPunct="1"/>
            <a:r>
              <a:rPr lang="en-US" altLang="zh-TW" sz="1400" dirty="0" err="1">
                <a:ea typeface="新細明體" panose="02020500000000000000" pitchFamily="18" charset="-120"/>
              </a:rPr>
              <a:t>autounmountd</a:t>
            </a:r>
            <a:r>
              <a:rPr lang="en-US" altLang="zh-TW" sz="1400" dirty="0">
                <a:ea typeface="新細明體" panose="02020500000000000000" pitchFamily="18" charset="-120"/>
              </a:rPr>
              <a:t>(8):</a:t>
            </a:r>
            <a:r>
              <a:rPr lang="zh-TW" altLang="en-US" sz="1400" dirty="0">
                <a:ea typeface="新細明體" panose="02020500000000000000" pitchFamily="18" charset="-120"/>
              </a:rPr>
              <a:t> </a:t>
            </a:r>
            <a:r>
              <a:rPr lang="en-US" altLang="zh-TW" sz="1400" dirty="0">
                <a:ea typeface="新細明體" panose="02020500000000000000" pitchFamily="18" charset="-120"/>
              </a:rPr>
              <a:t>Daemon unmounting </a:t>
            </a:r>
            <a:r>
              <a:rPr lang="en-US" altLang="zh-TW" sz="1400" dirty="0" err="1">
                <a:ea typeface="新細明體" panose="02020500000000000000" pitchFamily="18" charset="-120"/>
              </a:rPr>
              <a:t>automounted</a:t>
            </a:r>
            <a:r>
              <a:rPr lang="en-US" altLang="zh-TW" sz="1400" dirty="0">
                <a:ea typeface="新細明體" panose="02020500000000000000" pitchFamily="18" charset="-120"/>
              </a:rPr>
              <a:t> filesystems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Three kinds of configuration files (map)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Direct map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Indirect map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Master map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List which direct and indirect maps that </a:t>
            </a:r>
            <a:r>
              <a:rPr lang="en-US" altLang="zh-TW" sz="1600" dirty="0" err="1">
                <a:ea typeface="新細明體" panose="02020500000000000000" pitchFamily="18" charset="-120"/>
              </a:rPr>
              <a:t>automount</a:t>
            </a:r>
            <a:r>
              <a:rPr lang="en-US" altLang="zh-TW" sz="1600" dirty="0">
                <a:ea typeface="新細明體" panose="02020500000000000000" pitchFamily="18" charset="-120"/>
              </a:rPr>
              <a:t> should pay attention to </a:t>
            </a:r>
          </a:p>
          <a:p>
            <a:pPr lvl="1" eaLnBrk="1" hangingPunct="1"/>
            <a:r>
              <a:rPr lang="en-US" altLang="zh-TW" sz="1800" dirty="0">
                <a:ea typeface="細明體" panose="02020509000000000000" pitchFamily="49" charset="-120"/>
              </a:rPr>
              <a:t>Difference between direct and indirect</a:t>
            </a:r>
          </a:p>
          <a:p>
            <a:pPr lvl="2" eaLnBrk="1" hangingPunct="1"/>
            <a:r>
              <a:rPr lang="en-US" altLang="zh-TW" sz="1600" dirty="0">
                <a:ea typeface="細明體" panose="02020509000000000000" pitchFamily="49" charset="-120"/>
              </a:rPr>
              <a:t>All mount points in indirect map has common directory defined in master map</a:t>
            </a:r>
          </a:p>
          <a:p>
            <a:pPr lvl="1" eaLnBrk="1" hangingPunct="1"/>
            <a:endParaRPr lang="en-US" altLang="zh-TW" dirty="0">
              <a:ea typeface="細明體" panose="02020509000000000000" pitchFamily="49" charset="-120"/>
            </a:endParaRPr>
          </a:p>
          <a:p>
            <a:pPr eaLnBrk="1" hangingPunct="1"/>
            <a:r>
              <a:rPr lang="en-US" altLang="zh-TW" dirty="0">
                <a:ea typeface="細明體" panose="02020509000000000000" pitchFamily="49" charset="-120"/>
                <a:hlinkClick r:id="rId2"/>
              </a:rPr>
              <a:t>https://www.freebsd.org/doc/handbook/network-nfs.html#network-autofs</a:t>
            </a:r>
            <a:endParaRPr lang="en-US" altLang="zh-TW" dirty="0">
              <a:ea typeface="細明體" panose="02020509000000000000" pitchFamily="49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3124200" y="3810000"/>
            <a:ext cx="4425950" cy="701675"/>
            <a:chOff x="3124200" y="1981200"/>
            <a:chExt cx="4425950" cy="701675"/>
          </a:xfrm>
        </p:grpSpPr>
        <p:sp>
          <p:nvSpPr>
            <p:cNvPr id="5124" name="AutoShape 4"/>
            <p:cNvSpPr>
              <a:spLocks/>
            </p:cNvSpPr>
            <p:nvPr/>
          </p:nvSpPr>
          <p:spPr bwMode="auto">
            <a:xfrm>
              <a:off x="3124200" y="2035175"/>
              <a:ext cx="381000" cy="609600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489325" y="1981200"/>
              <a:ext cx="406082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 dirty="0">
                  <a:solidFill>
                    <a:schemeClr val="accent2"/>
                  </a:solidFill>
                  <a:latin typeface="Times" panose="02020603050405020304" pitchFamily="18" charset="0"/>
                </a:rPr>
                <a:t>Provide information about filesystems</a:t>
              </a:r>
            </a:p>
            <a:p>
              <a:r>
                <a:rPr lang="en-US" altLang="zh-TW" sz="2000" dirty="0">
                  <a:solidFill>
                    <a:schemeClr val="accent2"/>
                  </a:solidFill>
                  <a:latin typeface="Times" panose="02020603050405020304" pitchFamily="18" charset="0"/>
                </a:rPr>
                <a:t>that are to be </a:t>
              </a:r>
              <a:r>
                <a:rPr lang="en-US" altLang="zh-TW" sz="2000" dirty="0" err="1">
                  <a:solidFill>
                    <a:schemeClr val="accent2"/>
                  </a:solidFill>
                  <a:latin typeface="Times" panose="02020603050405020304" pitchFamily="18" charset="0"/>
                </a:rPr>
                <a:t>automounted</a:t>
              </a:r>
              <a:endParaRPr lang="en-US" altLang="zh-TW" sz="2000" dirty="0">
                <a:solidFill>
                  <a:schemeClr val="accent2"/>
                </a:solidFill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autofs</a:t>
            </a:r>
            <a:r>
              <a:rPr lang="en-US" altLang="zh-TW" dirty="0">
                <a:ea typeface="新細明體" pitchFamily="18" charset="-120"/>
              </a:rPr>
              <a:t>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Example of </a:t>
            </a:r>
            <a:r>
              <a:rPr lang="en-US" altLang="zh-TW" dirty="0" err="1">
                <a:ea typeface="新細明體" panose="02020500000000000000" pitchFamily="18" charset="-120"/>
              </a:rPr>
              <a:t>auto_master</a:t>
            </a:r>
            <a:r>
              <a:rPr lang="en-US" altLang="zh-TW" dirty="0">
                <a:ea typeface="新細明體" panose="02020500000000000000" pitchFamily="18" charset="-120"/>
              </a:rPr>
              <a:t> and map file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auto_master</a:t>
            </a:r>
            <a:r>
              <a:rPr lang="en-US" altLang="zh-TW" dirty="0">
                <a:ea typeface="新細明體" panose="02020500000000000000" pitchFamily="18" charset="-120"/>
              </a:rPr>
              <a:t>(5)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47850" y="2325687"/>
            <a:ext cx="4619598" cy="92333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/net 	/etc/auto.net	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rw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intr</a:t>
            </a:r>
            <a:endParaRPr lang="en-US" altLang="zh-TW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/-	/etc/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auto.direct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	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ro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intr</a:t>
            </a:r>
            <a:endParaRPr lang="en-US" altLang="zh-TW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autofs.map</a:t>
            </a:r>
            <a:endParaRPr lang="en-US" altLang="zh-TW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847850" y="4618672"/>
            <a:ext cx="6317755" cy="1477328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www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rw,soft,nosuid,vers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=2	web0:/home/www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mail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rw,soft,nosuid,quota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ccserv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:/spool/mail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ftp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ro,soft,nosuid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	ftp:/home/ftp</a:t>
            </a:r>
          </a:p>
          <a:p>
            <a:pPr>
              <a:defRPr/>
            </a:pPr>
            <a:r>
              <a:rPr lang="en-US" altLang="zh-TW" dirty="0">
                <a:solidFill>
                  <a:srgbClr val="FFFF00"/>
                </a:solidFill>
                <a:latin typeface="+mn-lt"/>
              </a:rPr>
              <a:t>*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-intr,nfsv4		192.168.1.1:/share/</a:t>
            </a:r>
            <a:r>
              <a:rPr lang="en-US" altLang="zh-TW" dirty="0">
                <a:solidFill>
                  <a:srgbClr val="FFFF00"/>
                </a:solidFill>
                <a:latin typeface="+mn-lt"/>
              </a:rPr>
              <a:t>&amp;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sys				dragon:/sys/${OSNAME}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847850" y="3743959"/>
            <a:ext cx="5237331" cy="646331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/data/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redis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storage:/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redis</a:t>
            </a:r>
            <a:endParaRPr lang="en-US" altLang="zh-TW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/data/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mysql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	               	storage:/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mysql</a:t>
            </a:r>
            <a:endParaRPr lang="en-US" altLang="zh-TW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79463" y="2455862"/>
            <a:ext cx="89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chemeClr val="tx2"/>
                </a:solidFill>
                <a:latin typeface="Monotype Corsiva" panose="03010101010201010101" pitchFamily="66" charset="0"/>
              </a:rPr>
              <a:t>master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79463" y="4872672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chemeClr val="tx2"/>
                </a:solidFill>
                <a:latin typeface="Monotype Corsiva" panose="03010101010201010101" pitchFamily="66" charset="0"/>
              </a:rPr>
              <a:t>indirect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55663" y="3845559"/>
            <a:ext cx="78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chemeClr val="tx2"/>
                </a:solidFill>
                <a:latin typeface="Monotype Corsiva" panose="03010101010201010101" pitchFamily="66" charset="0"/>
              </a:rPr>
              <a:t>direct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778000" y="1916668"/>
            <a:ext cx="478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>
                <a:latin typeface="+mj-lt"/>
              </a:rPr>
              <a:t>mountpoint</a:t>
            </a:r>
            <a:r>
              <a:rPr lang="en-US" altLang="zh-TW" b="1" dirty="0">
                <a:latin typeface="+mj-lt"/>
              </a:rPr>
              <a:t>	</a:t>
            </a:r>
            <a:r>
              <a:rPr lang="en-US" altLang="zh-TW" b="1" dirty="0" err="1">
                <a:latin typeface="+mj-lt"/>
              </a:rPr>
              <a:t>map_name</a:t>
            </a:r>
            <a:r>
              <a:rPr lang="en-US" altLang="zh-TW" b="1" dirty="0">
                <a:latin typeface="+mj-lt"/>
              </a:rPr>
              <a:t>	[-options]</a:t>
            </a:r>
            <a:endParaRPr lang="zh-TW" altLang="en-US" b="1" dirty="0">
              <a:latin typeface="+mj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847850" y="3358487"/>
            <a:ext cx="466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+mj-lt"/>
              </a:rPr>
              <a:t>key		[-options]	location</a:t>
            </a:r>
            <a:endParaRPr lang="zh-TW" altLang="en-US" b="1" dirty="0">
              <a:latin typeface="+mj-lt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0E7ACDC-4AF9-2547-9047-0D28DD2D2040}"/>
              </a:ext>
            </a:extLst>
          </p:cNvPr>
          <p:cNvSpPr txBox="1"/>
          <p:nvPr/>
        </p:nvSpPr>
        <p:spPr>
          <a:xfrm>
            <a:off x="6439138" y="2345323"/>
            <a:ext cx="1826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(indirect)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(direct)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(include NIS map)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EF62099-D10A-8A44-A407-F40F2F339D32}"/>
              </a:ext>
            </a:extLst>
          </p:cNvPr>
          <p:cNvSpPr txBox="1"/>
          <p:nvPr/>
        </p:nvSpPr>
        <p:spPr>
          <a:xfrm>
            <a:off x="5181600" y="6096000"/>
            <a:ext cx="3337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  :</a:t>
            </a:r>
            <a:r>
              <a:rPr lang="zh-TW" altLang="en-US" sz="1600" dirty="0">
                <a:solidFill>
                  <a:srgbClr val="FF0000"/>
                </a:solidFill>
              </a:rPr>
              <a:t> </a:t>
            </a:r>
            <a:r>
              <a:rPr lang="en-US" altLang="zh-TW" sz="1600" dirty="0">
                <a:solidFill>
                  <a:srgbClr val="FF0000"/>
                </a:solidFill>
              </a:rPr>
              <a:t>match any unmatched key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&amp; : replaced by matched key field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/>
              <a:t>autofs</a:t>
            </a:r>
            <a:r>
              <a:rPr lang="en-US" altLang="zh-TW" dirty="0"/>
              <a:t> (3)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56405" name="Group 8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5252907"/>
              </p:ext>
            </p:extLst>
          </p:nvPr>
        </p:nvGraphicFramePr>
        <p:xfrm>
          <a:off x="990600" y="1295400"/>
          <a:ext cx="7467600" cy="2679704"/>
        </p:xfrm>
        <a:graphic>
          <a:graphicData uri="http://schemas.openxmlformats.org/drawingml/2006/table">
            <a:tbl>
              <a:tblPr/>
              <a:tblGrid>
                <a:gridCol w="133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CPU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Same as 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OSREL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OSVERS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–v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Volume name being resolved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57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autofs</a:t>
            </a:r>
            <a:r>
              <a:rPr lang="en-US" altLang="zh-TW" dirty="0">
                <a:ea typeface="新細明體" pitchFamily="18" charset="-120"/>
              </a:rPr>
              <a:t> (4)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Master map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auto_master</a:t>
            </a:r>
            <a:r>
              <a:rPr lang="en-US" altLang="zh-TW" dirty="0">
                <a:ea typeface="新細明體" panose="02020500000000000000" pitchFamily="18" charset="-120"/>
              </a:rPr>
              <a:t>				(FreeBSD)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auto.master</a:t>
            </a:r>
            <a:r>
              <a:rPr lang="en-US" altLang="zh-TW" dirty="0">
                <a:ea typeface="新細明體" panose="02020500000000000000" pitchFamily="18" charset="-120"/>
              </a:rPr>
              <a:t>				(Linux)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auto_master</a:t>
            </a:r>
            <a:r>
              <a:rPr lang="en-US" altLang="zh-TW" dirty="0">
                <a:ea typeface="新細明體" panose="02020500000000000000" pitchFamily="18" charset="-120"/>
              </a:rPr>
              <a:t>				(Solaris)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Restart </a:t>
            </a:r>
            <a:r>
              <a:rPr lang="en-US" altLang="zh-TW" dirty="0" err="1">
                <a:ea typeface="新細明體" panose="02020500000000000000" pitchFamily="18" charset="-120"/>
              </a:rPr>
              <a:t>automounter</a:t>
            </a:r>
            <a:r>
              <a:rPr lang="en-US" altLang="zh-TW" dirty="0">
                <a:ea typeface="新細明體" panose="02020500000000000000" pitchFamily="18" charset="-120"/>
              </a:rPr>
              <a:t> when you change the maps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rc.d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automount</a:t>
            </a:r>
            <a:r>
              <a:rPr lang="en-US" altLang="zh-TW" dirty="0">
                <a:ea typeface="新細明體" panose="02020500000000000000" pitchFamily="18" charset="-120"/>
              </a:rPr>
              <a:t> {</a:t>
            </a:r>
            <a:r>
              <a:rPr lang="en-US" altLang="zh-TW" dirty="0" err="1">
                <a:ea typeface="新細明體" panose="02020500000000000000" pitchFamily="18" charset="-120"/>
              </a:rPr>
              <a:t>start|stop</a:t>
            </a:r>
            <a:r>
              <a:rPr lang="en-US" altLang="zh-TW" dirty="0">
                <a:ea typeface="新細明體" panose="02020500000000000000" pitchFamily="18" charset="-120"/>
              </a:rPr>
              <a:t>}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rc.d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automountd</a:t>
            </a:r>
            <a:r>
              <a:rPr lang="en-US" altLang="zh-TW" dirty="0">
                <a:ea typeface="新細明體" panose="02020500000000000000" pitchFamily="18" charset="-120"/>
              </a:rPr>
              <a:t> {</a:t>
            </a:r>
            <a:r>
              <a:rPr lang="en-US" altLang="zh-TW" dirty="0" err="1">
                <a:ea typeface="新細明體" panose="02020500000000000000" pitchFamily="18" charset="-120"/>
              </a:rPr>
              <a:t>start|stop</a:t>
            </a:r>
            <a:r>
              <a:rPr lang="en-US" altLang="zh-TW" dirty="0">
                <a:ea typeface="新細明體" panose="02020500000000000000" pitchFamily="18" charset="-120"/>
              </a:rPr>
              <a:t>}		(FreeBSD)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rc.d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autounmountd</a:t>
            </a:r>
            <a:r>
              <a:rPr lang="en-US" altLang="zh-TW" dirty="0">
                <a:ea typeface="新細明體" panose="02020500000000000000" pitchFamily="18" charset="-120"/>
              </a:rPr>
              <a:t> {</a:t>
            </a:r>
            <a:r>
              <a:rPr lang="en-US" altLang="zh-TW" dirty="0" err="1">
                <a:ea typeface="新細明體" panose="02020500000000000000" pitchFamily="18" charset="-120"/>
              </a:rPr>
              <a:t>start|stop</a:t>
            </a:r>
            <a:r>
              <a:rPr lang="en-US" altLang="zh-TW" dirty="0">
                <a:ea typeface="新細明體" panose="02020500000000000000" pitchFamily="18" charset="-120"/>
              </a:rPr>
              <a:t>}		</a:t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init.d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autofs</a:t>
            </a:r>
            <a:r>
              <a:rPr lang="en-US" altLang="zh-TW" dirty="0">
                <a:ea typeface="新細明體" panose="02020500000000000000" pitchFamily="18" charset="-120"/>
              </a:rPr>
              <a:t> {</a:t>
            </a:r>
            <a:r>
              <a:rPr lang="en-US" altLang="zh-TW" dirty="0" err="1">
                <a:ea typeface="新細明體" panose="02020500000000000000" pitchFamily="18" charset="-120"/>
              </a:rPr>
              <a:t>start|stop</a:t>
            </a:r>
            <a:r>
              <a:rPr lang="en-US" altLang="zh-TW" dirty="0">
                <a:ea typeface="新細明體" panose="02020500000000000000" pitchFamily="18" charset="-120"/>
              </a:rPr>
              <a:t>}			(</a:t>
            </a:r>
            <a:r>
              <a:rPr lang="en-US" altLang="zh-TW" dirty="0" err="1">
                <a:ea typeface="新細明體" panose="02020500000000000000" pitchFamily="18" charset="-120"/>
              </a:rPr>
              <a:t>Solairs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init.d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autofs</a:t>
            </a:r>
            <a:r>
              <a:rPr lang="en-US" altLang="zh-TW" dirty="0">
                <a:ea typeface="新細明體" panose="02020500000000000000" pitchFamily="18" charset="-120"/>
              </a:rPr>
              <a:t> {</a:t>
            </a:r>
            <a:r>
              <a:rPr lang="en-US" altLang="zh-TW" dirty="0" err="1">
                <a:ea typeface="新細明體" panose="02020500000000000000" pitchFamily="18" charset="-120"/>
              </a:rPr>
              <a:t>start|stop|reload|status</a:t>
            </a:r>
            <a:r>
              <a:rPr lang="en-US" altLang="zh-TW" dirty="0">
                <a:ea typeface="新細明體" panose="02020500000000000000" pitchFamily="18" charset="-120"/>
              </a:rPr>
              <a:t>}	(Linux)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autofs</a:t>
            </a:r>
            <a:r>
              <a:rPr lang="en-US" altLang="zh-TW" dirty="0">
                <a:ea typeface="新細明體" pitchFamily="18" charset="-120"/>
              </a:rPr>
              <a:t> (5)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autofs</a:t>
            </a:r>
            <a:r>
              <a:rPr lang="en-US" altLang="zh-TW" dirty="0">
                <a:ea typeface="新細明體" panose="02020500000000000000" pitchFamily="18" charset="-120"/>
              </a:rPr>
              <a:t> in FreeBSD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Edit </a:t>
            </a:r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Example after mounting maps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76400" y="2286000"/>
            <a:ext cx="1996059" cy="830997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…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autofs_enable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="YES"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…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74959254-3CF9-1344-A9B9-737FC930F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279" y="3955197"/>
            <a:ext cx="3050835" cy="830997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$ mount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map -hosts on /net (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autofs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map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etc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auto.mnt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on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mnt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(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autofs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5998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autofs</a:t>
            </a:r>
            <a:r>
              <a:rPr lang="en-US" altLang="zh-TW" dirty="0">
                <a:ea typeface="新細明體" pitchFamily="18" charset="-120"/>
              </a:rPr>
              <a:t> (6)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Replicated filesystem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There are several identical NFS and I would like to mount anyone of them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Constrain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Read-only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These replicated filesystem should be truly identical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Automounter will choose a server based on its own idea of which one is the best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4648200"/>
            <a:ext cx="5917004" cy="707886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/man		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ro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	bsd1:/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/man bsd2:/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/man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/www/data	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ro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	web1,web2:/www/data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/>
              <a:t>autofs</a:t>
            </a:r>
            <a:r>
              <a:rPr lang="en-US" altLang="zh-TW" dirty="0"/>
              <a:t> (7)</a:t>
            </a:r>
            <a:endParaRPr lang="zh-TW" altLang="en-US" dirty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Automatic </a:t>
            </a:r>
            <a:r>
              <a:rPr lang="en-US" altLang="zh-TW" dirty="0" err="1"/>
              <a:t>automounts</a:t>
            </a:r>
            <a:endParaRPr lang="en-US" altLang="zh-TW" dirty="0"/>
          </a:p>
          <a:p>
            <a:pPr lvl="1" eaLnBrk="1" hangingPunct="1"/>
            <a:r>
              <a:rPr lang="en-US" altLang="zh-TW" b="1" i="1" dirty="0" err="1"/>
              <a:t>automount</a:t>
            </a:r>
            <a:r>
              <a:rPr lang="en-US" altLang="zh-TW" dirty="0"/>
              <a:t> can query the </a:t>
            </a:r>
            <a:r>
              <a:rPr lang="en-US" altLang="zh-TW" b="1" i="1" dirty="0" err="1"/>
              <a:t>mountd</a:t>
            </a:r>
            <a:r>
              <a:rPr lang="en-US" altLang="zh-TW" dirty="0"/>
              <a:t> to find out what filesystems the server exports</a:t>
            </a:r>
          </a:p>
          <a:p>
            <a:pPr lvl="1" eaLnBrk="1" hangingPunct="1"/>
            <a:r>
              <a:rPr lang="en-US" altLang="zh-TW" dirty="0"/>
              <a:t>Using -host as map name in the master map file</a:t>
            </a:r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r>
              <a:rPr lang="en-US" altLang="zh-TW" dirty="0"/>
              <a:t>-host does not enumerate all possible hosts  </a:t>
            </a:r>
          </a:p>
          <a:p>
            <a:pPr lvl="2" eaLnBrk="1" hangingPunct="1"/>
            <a:r>
              <a:rPr lang="en-US" altLang="zh-TW" dirty="0"/>
              <a:t>It waits for individual subdirectory names to be referenced </a:t>
            </a:r>
          </a:p>
          <a:p>
            <a:pPr lvl="2" eaLnBrk="1" hangingPunct="1"/>
            <a:r>
              <a:rPr lang="en-US" altLang="zh-TW" dirty="0"/>
              <a:t>If bsd1 exports </a:t>
            </a:r>
            <a:r>
              <a:rPr lang="en-US" altLang="zh-TW" b="1" dirty="0"/>
              <a:t>/</a:t>
            </a:r>
            <a:r>
              <a:rPr lang="en-US" altLang="zh-TW" b="1" dirty="0" err="1"/>
              <a:t>usr</a:t>
            </a:r>
            <a:r>
              <a:rPr lang="en-US" altLang="zh-TW" b="1" dirty="0"/>
              <a:t>/share/man</a:t>
            </a:r>
          </a:p>
          <a:p>
            <a:pPr lvl="3" eaLnBrk="1" hangingPunct="1"/>
            <a:r>
              <a:rPr lang="en-US" altLang="zh-TW" dirty="0"/>
              <a:t>Automount at the path  </a:t>
            </a:r>
            <a:r>
              <a:rPr lang="en-US" altLang="zh-TW" b="1" dirty="0"/>
              <a:t>/net/bsd1/</a:t>
            </a:r>
            <a:r>
              <a:rPr lang="en-US" altLang="zh-TW" b="1" dirty="0" err="1"/>
              <a:t>usr</a:t>
            </a:r>
            <a:r>
              <a:rPr lang="en-US" altLang="zh-TW" b="1" dirty="0"/>
              <a:t>/share/man</a:t>
            </a:r>
            <a:endParaRPr lang="zh-TW" altLang="en-US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3124200"/>
            <a:ext cx="6080125" cy="40005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/net		-host			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nosuid,soft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2736</TotalTime>
  <Words>442</Words>
  <Application>Microsoft Macintosh PowerPoint</Application>
  <PresentationFormat>如螢幕大小 (4:3)</PresentationFormat>
  <Paragraphs>126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1" baseType="lpstr">
      <vt:lpstr>細明體</vt:lpstr>
      <vt:lpstr>華康標楷體(P)</vt:lpstr>
      <vt:lpstr>華康儷中黑(P)</vt:lpstr>
      <vt:lpstr>華康儷粗黑(P)</vt:lpstr>
      <vt:lpstr>新細明體</vt:lpstr>
      <vt:lpstr>Arial</vt:lpstr>
      <vt:lpstr>Futura Md BT</vt:lpstr>
      <vt:lpstr>Monotype Corsiva</vt:lpstr>
      <vt:lpstr>Times</vt:lpstr>
      <vt:lpstr>Times New Roman</vt:lpstr>
      <vt:lpstr>Wingdings</vt:lpstr>
      <vt:lpstr>Computer Center</vt:lpstr>
      <vt:lpstr>Automount NFS</vt:lpstr>
      <vt:lpstr>Automatic mounting </vt:lpstr>
      <vt:lpstr>autofs (1)</vt:lpstr>
      <vt:lpstr>autofs (2)</vt:lpstr>
      <vt:lpstr>autofs (3)</vt:lpstr>
      <vt:lpstr>autofs (4)</vt:lpstr>
      <vt:lpstr>autofs (5)</vt:lpstr>
      <vt:lpstr>autofs (6)</vt:lpstr>
      <vt:lpstr>autofs (7)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Automount</dc:title>
  <dc:creator>Tse-Han Wang</dc:creator>
  <cp:lastModifiedBy>Liang-Chi Tseng</cp:lastModifiedBy>
  <cp:revision>740</cp:revision>
  <cp:lastPrinted>2017-12-18T08:58:14Z</cp:lastPrinted>
  <dcterms:created xsi:type="dcterms:W3CDTF">1601-01-01T00:00:00Z</dcterms:created>
  <dcterms:modified xsi:type="dcterms:W3CDTF">2019-12-09T08:18:30Z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