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265" r:id="rId2"/>
    <p:sldId id="266" r:id="rId3"/>
    <p:sldId id="297" r:id="rId4"/>
    <p:sldId id="267" r:id="rId5"/>
    <p:sldId id="268" r:id="rId6"/>
    <p:sldId id="342" r:id="rId7"/>
    <p:sldId id="303" r:id="rId8"/>
    <p:sldId id="304" r:id="rId9"/>
    <p:sldId id="305" r:id="rId10"/>
    <p:sldId id="366" r:id="rId11"/>
    <p:sldId id="362" r:id="rId12"/>
    <p:sldId id="364" r:id="rId13"/>
    <p:sldId id="306" r:id="rId14"/>
    <p:sldId id="318" r:id="rId15"/>
    <p:sldId id="365" r:id="rId16"/>
    <p:sldId id="319" r:id="rId17"/>
    <p:sldId id="320" r:id="rId18"/>
    <p:sldId id="321" r:id="rId19"/>
    <p:sldId id="322" r:id="rId20"/>
    <p:sldId id="323" r:id="rId21"/>
    <p:sldId id="328" r:id="rId22"/>
    <p:sldId id="329" r:id="rId23"/>
    <p:sldId id="368" r:id="rId24"/>
    <p:sldId id="330" r:id="rId25"/>
    <p:sldId id="331" r:id="rId26"/>
    <p:sldId id="333" r:id="rId27"/>
    <p:sldId id="334" r:id="rId28"/>
    <p:sldId id="336" r:id="rId29"/>
    <p:sldId id="307" r:id="rId30"/>
    <p:sldId id="339" r:id="rId31"/>
    <p:sldId id="343" r:id="rId32"/>
    <p:sldId id="346" r:id="rId33"/>
    <p:sldId id="367" r:id="rId34"/>
    <p:sldId id="347" r:id="rId35"/>
    <p:sldId id="351" r:id="rId36"/>
    <p:sldId id="352" r:id="rId37"/>
    <p:sldId id="353" r:id="rId38"/>
    <p:sldId id="359" r:id="rId39"/>
    <p:sldId id="360" r:id="rId40"/>
    <p:sldId id="354" r:id="rId41"/>
    <p:sldId id="358" r:id="rId42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3"/>
    <p:restoredTop sz="82383" autoAdjust="0"/>
  </p:normalViewPr>
  <p:slideViewPr>
    <p:cSldViewPr>
      <p:cViewPr varScale="1">
        <p:scale>
          <a:sx n="83" d="100"/>
          <a:sy n="83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/>
            </a:lvl1pPr>
          </a:lstStyle>
          <a:p>
            <a:fld id="{23F9ABA2-5F19-4650-B94A-28657DACF2BF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450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r">
              <a:defRPr sz="1300"/>
            </a:lvl1pPr>
          </a:lstStyle>
          <a:p>
            <a:fld id="{B8B1EAD3-738F-4F56-9475-AD68C4C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7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C8421AE-DF5F-4A12-A938-80377ABB945E}" type="datetimeFigureOut">
              <a:rPr lang="zh-TW" altLang="en-US"/>
              <a:pPr>
                <a:defRPr/>
              </a:pPr>
              <a:t>2019/12/19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6" y="3228649"/>
            <a:ext cx="7900380" cy="3059698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1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EEF3166-E889-44D1-9A0E-C15CC2FB88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537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794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177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514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98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977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333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609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5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BFEAC6-7F2B-4E9B-9B4F-64EB2FC75B35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253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61A97DB-EE93-48CF-9AA0-15DA029D16E2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27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start: flush all, and load config</a:t>
            </a:r>
          </a:p>
          <a:p>
            <a:r>
              <a:rPr lang="en-US" altLang="zh-TW" dirty="0"/>
              <a:t>reload: flush everything w/o existing state entries, and load config.</a:t>
            </a:r>
          </a:p>
          <a:p>
            <a:r>
              <a:rPr lang="en-US" altLang="zh-TW" dirty="0"/>
              <a:t>restart: stop start</a:t>
            </a:r>
          </a:p>
          <a:p>
            <a:r>
              <a:rPr lang="en-US" altLang="zh-TW" dirty="0"/>
              <a:t>resync: just load config</a:t>
            </a:r>
            <a:endParaRPr lang="zh-TW" altLang="en-US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EF019C-19BB-4CFA-91F8-572E555E034B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26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EF019C-19BB-4CFA-91F8-572E555E034B}" type="slidenum">
              <a:rPr lang="zh-TW" altLang="en-US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389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EF019C-19BB-4CFA-91F8-572E555E034B}" type="slidenum">
              <a:rPr lang="zh-TW" altLang="en-US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96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F17A70-3477-4B96-8B43-6DC1EAAB7B76}" type="slidenum">
              <a:rPr lang="zh-TW" altLang="en-US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8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6756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F3166-E889-44D1-9A0E-C15CC2FB88A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14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754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8909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807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091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477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0163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342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2236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0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664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235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20FDAEB-0FD2-43A6-81BD-52F4ACD647B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bsd.org/faq/p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Basic Concept of Firewall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lctseng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Example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981200" y="1453388"/>
            <a:ext cx="6466887" cy="51706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500" dirty="0"/>
              <a:t># macro definitions</a:t>
            </a:r>
          </a:p>
          <a:p>
            <a:r>
              <a:rPr kumimoji="1" lang="en-US" altLang="zh-TW" sz="1500" dirty="0" err="1"/>
              <a:t>extdev</a:t>
            </a:r>
            <a:r>
              <a:rPr kumimoji="1" lang="en-US" altLang="zh-TW" sz="1500" dirty="0"/>
              <a:t>='fxp0’</a:t>
            </a:r>
          </a:p>
          <a:p>
            <a:r>
              <a:rPr kumimoji="1" lang="en-US" altLang="zh-TW" sz="1500" dirty="0" err="1"/>
              <a:t>server_ext</a:t>
            </a:r>
            <a:r>
              <a:rPr kumimoji="1" lang="en-US" altLang="zh-TW" sz="1500" dirty="0"/>
              <a:t>=‘140.113.214.13’</a:t>
            </a:r>
          </a:p>
          <a:p>
            <a:endParaRPr kumimoji="1" lang="en-US" altLang="zh-TW" sz="1500" dirty="0"/>
          </a:p>
          <a:p>
            <a:r>
              <a:rPr kumimoji="1" lang="en-US" altLang="zh-TW" sz="1500" dirty="0"/>
              <a:t># options</a:t>
            </a:r>
          </a:p>
          <a:p>
            <a:r>
              <a:rPr kumimoji="1" lang="en-US" altLang="zh-TW" sz="1500" dirty="0"/>
              <a:t>set limit { states 10000, frags 5000 }</a:t>
            </a:r>
          </a:p>
          <a:p>
            <a:r>
              <a:rPr kumimoji="1" lang="en-US" altLang="zh-TW" sz="1500" dirty="0"/>
              <a:t>set </a:t>
            </a:r>
            <a:r>
              <a:rPr kumimoji="1" lang="en-US" altLang="zh-TW" sz="1500" dirty="0" err="1"/>
              <a:t>loginterface</a:t>
            </a:r>
            <a:r>
              <a:rPr kumimoji="1" lang="en-US" altLang="zh-TW" sz="1500" dirty="0"/>
              <a:t> $</a:t>
            </a:r>
            <a:r>
              <a:rPr kumimoji="1" lang="en-US" altLang="zh-TW" sz="1500" dirty="0" err="1"/>
              <a:t>extdev</a:t>
            </a:r>
            <a:endParaRPr kumimoji="1" lang="en-US" altLang="zh-TW" sz="1500" dirty="0"/>
          </a:p>
          <a:p>
            <a:r>
              <a:rPr kumimoji="1" lang="en-US" altLang="zh-TW" sz="1500" dirty="0"/>
              <a:t>set block-policy drop</a:t>
            </a:r>
          </a:p>
          <a:p>
            <a:r>
              <a:rPr kumimoji="1" lang="en-US" altLang="zh-TW" sz="1500" dirty="0"/>
              <a:t>set skip on lo0</a:t>
            </a:r>
          </a:p>
          <a:p>
            <a:endParaRPr kumimoji="1" lang="en-US" altLang="zh-TW" sz="1500" dirty="0"/>
          </a:p>
          <a:p>
            <a:r>
              <a:rPr kumimoji="1" lang="en-US" altLang="zh-TW" sz="1500" dirty="0"/>
              <a:t># tables</a:t>
            </a:r>
          </a:p>
          <a:p>
            <a:r>
              <a:rPr kumimoji="1" lang="en-US" altLang="zh-TW" sz="1500" dirty="0"/>
              <a:t>table &lt;</a:t>
            </a:r>
            <a:r>
              <a:rPr kumimoji="1" lang="en-US" altLang="zh-TW" sz="1500" dirty="0" err="1"/>
              <a:t>badhosts</a:t>
            </a:r>
            <a:r>
              <a:rPr kumimoji="1" lang="en-US" altLang="zh-TW" sz="1500" dirty="0"/>
              <a:t>&gt; persist file “/</a:t>
            </a:r>
            <a:r>
              <a:rPr kumimoji="1" lang="en-US" altLang="zh-TW" sz="1500" dirty="0" err="1"/>
              <a:t>etc</a:t>
            </a:r>
            <a:r>
              <a:rPr kumimoji="1" lang="en-US" altLang="zh-TW" sz="1500" dirty="0"/>
              <a:t>/</a:t>
            </a:r>
            <a:r>
              <a:rPr kumimoji="1" lang="en-US" altLang="zh-TW" sz="1500" dirty="0" err="1"/>
              <a:t>badhosts.list</a:t>
            </a:r>
            <a:r>
              <a:rPr kumimoji="1" lang="en-US" altLang="zh-TW" sz="1500" dirty="0"/>
              <a:t>”</a:t>
            </a:r>
          </a:p>
          <a:p>
            <a:endParaRPr kumimoji="1" lang="en-US" altLang="zh-TW" sz="1500" dirty="0"/>
          </a:p>
          <a:p>
            <a:r>
              <a:rPr lang="en-US" altLang="zh-TW" sz="1500" dirty="0"/>
              <a:t># filtering rules</a:t>
            </a:r>
          </a:p>
          <a:p>
            <a:r>
              <a:rPr lang="en-US" altLang="zh-TW" sz="1500" dirty="0"/>
              <a:t>block in  all</a:t>
            </a:r>
          </a:p>
          <a:p>
            <a:r>
              <a:rPr lang="en-US" altLang="zh-TW" sz="1500" dirty="0"/>
              <a:t>pass out all</a:t>
            </a:r>
          </a:p>
          <a:p>
            <a:r>
              <a:rPr lang="en-US" altLang="zh-TW" sz="1500" dirty="0" err="1"/>
              <a:t>antispoof</a:t>
            </a:r>
            <a:r>
              <a:rPr lang="en-US" altLang="zh-TW" sz="1500" dirty="0"/>
              <a:t> for $</a:t>
            </a:r>
            <a:r>
              <a:rPr lang="en-US" altLang="zh-TW" sz="1500" dirty="0" err="1"/>
              <a:t>extdev</a:t>
            </a:r>
            <a:endParaRPr lang="en-US" altLang="zh-TW" sz="1500" dirty="0"/>
          </a:p>
          <a:p>
            <a:r>
              <a:rPr lang="en-US" altLang="zh-TW" sz="1500" dirty="0"/>
              <a:t>block in log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tcp</a:t>
            </a:r>
            <a:r>
              <a:rPr lang="en-US" altLang="zh-TW" sz="1500" dirty="0"/>
              <a:t> from any to any port {139, 445}</a:t>
            </a:r>
          </a:p>
          <a:p>
            <a:r>
              <a:rPr lang="en-US" altLang="zh-TW" sz="1500" dirty="0"/>
              <a:t>block in log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udp</a:t>
            </a:r>
            <a:r>
              <a:rPr lang="en-US" altLang="zh-TW" sz="1500" dirty="0"/>
              <a:t> from any to any port {137, 138}</a:t>
            </a:r>
          </a:p>
          <a:p>
            <a:r>
              <a:rPr lang="en-US" altLang="zh-TW" sz="1500" dirty="0"/>
              <a:t>block quick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from &lt;</a:t>
            </a:r>
            <a:r>
              <a:rPr lang="en-US" altLang="zh-TW" sz="1500" dirty="0" err="1"/>
              <a:t>badhosts</a:t>
            </a:r>
            <a:r>
              <a:rPr lang="en-US" altLang="zh-TW" sz="1500" dirty="0"/>
              <a:t>&gt; to any</a:t>
            </a:r>
          </a:p>
          <a:p>
            <a:r>
              <a:rPr lang="en-US" altLang="zh-TW" sz="1500" dirty="0"/>
              <a:t>pass in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tcp</a:t>
            </a:r>
            <a:r>
              <a:rPr lang="en-US" altLang="zh-TW" sz="1500" dirty="0"/>
              <a:t> from 140.113.0.0/16 to any port {139, 445}</a:t>
            </a:r>
          </a:p>
          <a:p>
            <a:r>
              <a:rPr lang="en-US" altLang="zh-TW" sz="1500" dirty="0"/>
              <a:t>pass in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udp</a:t>
            </a:r>
            <a:r>
              <a:rPr lang="en-US" altLang="zh-TW" sz="1500" dirty="0"/>
              <a:t> from 140.113.0.0/16 to any port {137, 138}</a:t>
            </a:r>
          </a:p>
        </p:txBody>
      </p:sp>
    </p:spTree>
    <p:extLst>
      <p:ext uri="{BB962C8B-B14F-4D97-AF65-F5344CB8AC3E}">
        <p14:creationId xmlns:p14="http://schemas.microsoft.com/office/powerpoint/2010/main" val="328541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Tool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pfctl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-e / -d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Enable/disable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-F {</a:t>
            </a:r>
            <a:r>
              <a:rPr lang="en-US" altLang="zh-TW" dirty="0" err="1">
                <a:ea typeface="新細明體" panose="02020500000000000000" pitchFamily="18" charset="-120"/>
              </a:rPr>
              <a:t>nat</a:t>
            </a:r>
            <a:r>
              <a:rPr lang="en-US" altLang="zh-TW" dirty="0">
                <a:ea typeface="新細明體" panose="02020500000000000000" pitchFamily="18" charset="-120"/>
              </a:rPr>
              <a:t> | rules | state | info | Tables | all | …}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Flush rules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-v -s {</a:t>
            </a:r>
            <a:r>
              <a:rPr lang="en-US" altLang="zh-TW" dirty="0" err="1">
                <a:ea typeface="新細明體" panose="02020500000000000000" pitchFamily="18" charset="-120"/>
              </a:rPr>
              <a:t>nat</a:t>
            </a:r>
            <a:r>
              <a:rPr lang="en-US" altLang="zh-TW" dirty="0">
                <a:ea typeface="新細明體" panose="02020500000000000000" pitchFamily="18" charset="-120"/>
              </a:rPr>
              <a:t> | rules | state | info | all |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r>
              <a:rPr lang="en-US" altLang="zh-TW" dirty="0">
                <a:ea typeface="新細明體" panose="02020500000000000000" pitchFamily="18" charset="-120"/>
              </a:rPr>
              <a:t>nchors |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</a:t>
            </a:r>
            <a:r>
              <a:rPr lang="en-US" altLang="zh-TW" dirty="0">
                <a:ea typeface="新細明體" panose="02020500000000000000" pitchFamily="18" charset="-120"/>
              </a:rPr>
              <a:t>ables | …}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Show current rules 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-v -n -f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pf.conf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Parse the rule file without actually take effect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Suitable for testing </a:t>
            </a:r>
            <a:r>
              <a:rPr lang="en-US" altLang="zh-TW" dirty="0" err="1">
                <a:ea typeface="新細明體" panose="02020500000000000000" pitchFamily="18" charset="-120"/>
              </a:rPr>
              <a:t>marcos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marL="457200" lvl="1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939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Tool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pfctl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-t </a:t>
            </a:r>
            <a:r>
              <a:rPr lang="en-US" altLang="zh-TW" i="1" dirty="0" err="1">
                <a:ea typeface="新細明體" panose="02020500000000000000" pitchFamily="18" charset="-120"/>
              </a:rPr>
              <a:t>table_name</a:t>
            </a:r>
            <a:r>
              <a:rPr lang="en-US" altLang="zh-TW" dirty="0">
                <a:ea typeface="新細明體" panose="02020500000000000000" pitchFamily="18" charset="-120"/>
              </a:rPr>
              <a:t> -T {add | delete| test} {</a:t>
            </a:r>
            <a:r>
              <a:rPr lang="en-US" altLang="zh-TW" i="1" dirty="0" err="1">
                <a:ea typeface="新細明體" panose="02020500000000000000" pitchFamily="18" charset="-120"/>
              </a:rPr>
              <a:t>ip</a:t>
            </a:r>
            <a:r>
              <a:rPr lang="en-US" altLang="zh-TW" dirty="0">
                <a:ea typeface="新細明體" panose="02020500000000000000" pitchFamily="18" charset="-120"/>
              </a:rPr>
              <a:t> …}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Modify lookup table, add/remove IP addresses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-t </a:t>
            </a:r>
            <a:r>
              <a:rPr lang="en-US" altLang="zh-TW" i="1" dirty="0" err="1">
                <a:ea typeface="新細明體" panose="02020500000000000000" pitchFamily="18" charset="-120"/>
              </a:rPr>
              <a:t>table_name</a:t>
            </a:r>
            <a:r>
              <a:rPr lang="en-US" altLang="zh-TW" dirty="0">
                <a:ea typeface="新細明體" panose="02020500000000000000" pitchFamily="18" charset="-120"/>
              </a:rPr>
              <a:t> -T {show | kill | flush | …}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Show/disable/reload tables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-k {host | network} [-k {host | network}]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Kill internal state entries for given host/network</a:t>
            </a:r>
          </a:p>
        </p:txBody>
      </p:sp>
    </p:spTree>
    <p:extLst>
      <p:ext uri="{BB962C8B-B14F-4D97-AF65-F5344CB8AC3E}">
        <p14:creationId xmlns:p14="http://schemas.microsoft.com/office/powerpoint/2010/main" val="343927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035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</a:t>
            </a:r>
            <a:r>
              <a:rPr lang="en-US" altLang="zh-TW" dirty="0" err="1">
                <a:ea typeface="新細明體" pitchFamily="18" charset="-120"/>
              </a:rPr>
              <a:t>Config</a:t>
            </a:r>
            <a:r>
              <a:rPr lang="en-US" altLang="zh-TW" dirty="0">
                <a:ea typeface="新細明體" pitchFamily="18" charset="-120"/>
              </a:rPr>
              <a:t>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Macros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user-defined variables, so they can be referenced and changed easily.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Tables		“table”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similar to macros, but efficient and more flexible for many addresses.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Options		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>
                <a:ea typeface="新細明體" panose="02020500000000000000" pitchFamily="18" charset="-120"/>
              </a:rPr>
              <a:t>set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tune the behavior of pf, default values are given.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Normalization		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>
                <a:ea typeface="新細明體" panose="02020500000000000000" pitchFamily="18" charset="-120"/>
              </a:rPr>
              <a:t>scrub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reassemble fragments and resolve or reduce traffic ambiguities.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ea typeface="新細明體" panose="02020500000000000000" pitchFamily="18" charset="-120"/>
              </a:rPr>
              <a:t>Queueing</a:t>
            </a:r>
            <a:r>
              <a:rPr lang="en-US" altLang="zh-TW" sz="2000" dirty="0">
                <a:ea typeface="新細明體" panose="02020500000000000000" pitchFamily="18" charset="-120"/>
              </a:rPr>
              <a:t>		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 err="1">
                <a:ea typeface="新細明體" panose="02020500000000000000" pitchFamily="18" charset="-120"/>
              </a:rPr>
              <a:t>altq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dirty="0">
                <a:ea typeface="新細明體" panose="02020500000000000000" pitchFamily="18" charset="-120"/>
              </a:rPr>
              <a:t>, 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>
                <a:ea typeface="新細明體" panose="02020500000000000000" pitchFamily="18" charset="-120"/>
              </a:rPr>
              <a:t>queue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rule-based bandwidth control.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ea typeface="新細明體" panose="02020500000000000000" pitchFamily="18" charset="-120"/>
              </a:rPr>
              <a:t>Translation (NAT)</a:t>
            </a:r>
            <a:r>
              <a:rPr lang="en-US" altLang="zh-TW" sz="2000" dirty="0">
                <a:ea typeface="新細明體" panose="02020500000000000000" pitchFamily="18" charset="-120"/>
              </a:rPr>
              <a:t>	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 err="1">
                <a:ea typeface="新細明體" panose="02020500000000000000" pitchFamily="18" charset="-120"/>
              </a:rPr>
              <a:t>rdr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dirty="0">
                <a:ea typeface="新細明體" panose="02020500000000000000" pitchFamily="18" charset="-120"/>
              </a:rPr>
              <a:t>, 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 err="1">
                <a:ea typeface="新細明體" panose="02020500000000000000" pitchFamily="18" charset="-120"/>
              </a:rPr>
              <a:t>nat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dirty="0">
                <a:ea typeface="新細明體" panose="02020500000000000000" pitchFamily="18" charset="-120"/>
              </a:rPr>
              <a:t>, 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 err="1">
                <a:ea typeface="新細明體" panose="02020500000000000000" pitchFamily="18" charset="-120"/>
              </a:rPr>
              <a:t>binat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specify how addresses are to be mapped or redirected to other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First match rules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Filtering		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 err="1">
                <a:ea typeface="新細明體" panose="02020500000000000000" pitchFamily="18" charset="-120"/>
              </a:rPr>
              <a:t>antispoof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dirty="0">
                <a:ea typeface="新細明體" panose="02020500000000000000" pitchFamily="18" charset="-120"/>
              </a:rPr>
              <a:t>, 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>
                <a:ea typeface="新細明體" panose="02020500000000000000" pitchFamily="18" charset="-120"/>
              </a:rPr>
              <a:t>block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dirty="0">
                <a:ea typeface="新細明體" panose="02020500000000000000" pitchFamily="18" charset="-120"/>
              </a:rPr>
              <a:t>, 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dirty="0">
                <a:ea typeface="新細明體" panose="02020500000000000000" pitchFamily="18" charset="-120"/>
              </a:rPr>
              <a:t>pass</a:t>
            </a:r>
            <a:r>
              <a:rPr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rule-based blocking or passing packets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Last match rules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Lists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dirty="0"/>
              <a:t>Lists</a:t>
            </a:r>
          </a:p>
          <a:p>
            <a:pPr lvl="1"/>
            <a:r>
              <a:rPr lang="en-US" altLang="zh-TW" dirty="0"/>
              <a:t>Allow the specification of multiple similar criteria within a rule</a:t>
            </a:r>
          </a:p>
          <a:p>
            <a:pPr lvl="2"/>
            <a:r>
              <a:rPr lang="fr-FR" altLang="zh-TW" dirty="0"/>
              <a:t>multiple </a:t>
            </a:r>
            <a:r>
              <a:rPr lang="fr-FR" altLang="zh-TW" dirty="0" err="1"/>
              <a:t>protocols</a:t>
            </a:r>
            <a:r>
              <a:rPr lang="fr-FR" altLang="zh-TW" dirty="0"/>
              <a:t>, port </a:t>
            </a:r>
            <a:r>
              <a:rPr lang="fr-FR" altLang="zh-TW" dirty="0" err="1"/>
              <a:t>numbers</a:t>
            </a:r>
            <a:r>
              <a:rPr lang="fr-FR" altLang="zh-TW" dirty="0"/>
              <a:t>, </a:t>
            </a:r>
            <a:r>
              <a:rPr lang="fr-FR" altLang="zh-TW" dirty="0" err="1"/>
              <a:t>addresses</a:t>
            </a:r>
            <a:r>
              <a:rPr lang="fr-FR" altLang="zh-TW" dirty="0"/>
              <a:t>, etc.</a:t>
            </a:r>
          </a:p>
          <a:p>
            <a:pPr lvl="1"/>
            <a:r>
              <a:rPr lang="en-US" altLang="zh-TW" dirty="0"/>
              <a:t>defined by specifying items within { } brackets.</a:t>
            </a:r>
          </a:p>
          <a:p>
            <a:pPr lvl="1"/>
            <a:r>
              <a:rPr lang="en-US" altLang="zh-TW" dirty="0" err="1"/>
              <a:t>eg.</a:t>
            </a:r>
            <a:endParaRPr lang="en-US" altLang="zh-TW" dirty="0"/>
          </a:p>
          <a:p>
            <a:pPr lvl="2"/>
            <a:r>
              <a:rPr lang="en-US" altLang="zh-TW" dirty="0"/>
              <a:t>pass out on rl0 proto { </a:t>
            </a:r>
            <a:r>
              <a:rPr lang="en-US" altLang="zh-TW" dirty="0" err="1"/>
              <a:t>tcp</a:t>
            </a:r>
            <a:r>
              <a:rPr lang="en-US" altLang="zh-TW" dirty="0"/>
              <a:t>, </a:t>
            </a:r>
            <a:r>
              <a:rPr lang="en-US" altLang="zh-TW" dirty="0" err="1"/>
              <a:t>udp</a:t>
            </a:r>
            <a:r>
              <a:rPr lang="en-US" altLang="zh-TW" dirty="0"/>
              <a:t> } from { 192.168.0.1, 10.5.32.6 } to any</a:t>
            </a:r>
          </a:p>
          <a:p>
            <a:pPr lvl="2"/>
            <a:r>
              <a:rPr lang="en-US" altLang="zh-TW" dirty="0"/>
              <a:t>pass in on fxp0 proto </a:t>
            </a:r>
            <a:r>
              <a:rPr lang="en-US" altLang="zh-TW" dirty="0" err="1"/>
              <a:t>tcp</a:t>
            </a:r>
            <a:r>
              <a:rPr lang="en-US" altLang="zh-TW" dirty="0"/>
              <a:t> to port { 22 80 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Lists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dirty="0"/>
              <a:t>Lists</a:t>
            </a:r>
          </a:p>
          <a:p>
            <a:pPr lvl="1"/>
            <a:r>
              <a:rPr lang="en-US" altLang="zh-TW" dirty="0"/>
              <a:t>Pitfall</a:t>
            </a:r>
          </a:p>
          <a:p>
            <a:pPr lvl="2"/>
            <a:r>
              <a:rPr lang="en-US" altLang="zh-TW" dirty="0"/>
              <a:t>A lists will be expanded into rules. </a:t>
            </a:r>
          </a:p>
          <a:p>
            <a:pPr lvl="2"/>
            <a:r>
              <a:rPr lang="en-US" altLang="zh-TW" dirty="0"/>
              <a:t>Last matched rule takes effect</a:t>
            </a:r>
          </a:p>
          <a:p>
            <a:pPr lvl="2"/>
            <a:r>
              <a:rPr lang="en-US" altLang="zh-TW" dirty="0"/>
              <a:t>pass in on fxp0 from { 10.0.0.0/8, !10.1.2.3 }</a:t>
            </a:r>
          </a:p>
          <a:p>
            <a:pPr lvl="2"/>
            <a:r>
              <a:rPr lang="en-US" altLang="zh-TW" dirty="0"/>
              <a:t>You mean (</a:t>
            </a:r>
            <a:r>
              <a:rPr lang="en-US" altLang="zh-TW" dirty="0">
                <a:solidFill>
                  <a:srgbClr val="FF0000"/>
                </a:solidFill>
              </a:rPr>
              <a:t>It means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en-US" altLang="zh-TW" dirty="0"/>
              <a:t>1. pass in on fxp0 from 10.0.0.0/8</a:t>
            </a:r>
            <a:br>
              <a:rPr lang="en-US" altLang="zh-TW" dirty="0"/>
            </a:br>
            <a:r>
              <a:rPr lang="en-US" altLang="zh-TW" dirty="0"/>
              <a:t>2. block in on fxp0 from 10.1.2.3</a:t>
            </a:r>
            <a:br>
              <a:rPr lang="en-US" altLang="zh-TW" dirty="0"/>
            </a:br>
            <a:r>
              <a:rPr lang="en-US" altLang="zh-TW" dirty="0">
                <a:solidFill>
                  <a:srgbClr val="FF0000"/>
                </a:solidFill>
              </a:rPr>
              <a:t>2. pass in on fxp0 from !10.1.2.3</a:t>
            </a:r>
          </a:p>
          <a:p>
            <a:pPr lvl="2"/>
            <a:r>
              <a:rPr lang="en-US" altLang="zh-TW" dirty="0"/>
              <a:t>Use table, instead.</a:t>
            </a:r>
          </a:p>
          <a:p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368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Macros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/>
              <a:t>Macros</a:t>
            </a:r>
          </a:p>
          <a:p>
            <a:pPr lvl="1"/>
            <a:r>
              <a:rPr lang="en-US" altLang="zh-TW" dirty="0"/>
              <a:t>user-defined variables that can hold IP addresses, port numbers, interface names, etc.</a:t>
            </a:r>
          </a:p>
          <a:p>
            <a:pPr lvl="1"/>
            <a:r>
              <a:rPr lang="en-US" altLang="zh-TW" dirty="0"/>
              <a:t>reduce the complexity of a pf ruleset and also make maintaining a ruleset much easier.</a:t>
            </a:r>
          </a:p>
          <a:p>
            <a:pPr lvl="1"/>
            <a:r>
              <a:rPr lang="en-US" altLang="zh-TW" dirty="0"/>
              <a:t>Naming: start with [a-</a:t>
            </a:r>
            <a:r>
              <a:rPr lang="en-US" altLang="zh-TW" dirty="0" err="1"/>
              <a:t>zA</a:t>
            </a:r>
            <a:r>
              <a:rPr lang="en-US" altLang="zh-TW" dirty="0"/>
              <a:t>-Z] and may contain [a-zA-Z0-9_]</a:t>
            </a:r>
          </a:p>
          <a:p>
            <a:pPr lvl="1"/>
            <a:r>
              <a:rPr lang="en-US" altLang="zh-TW" dirty="0" err="1"/>
              <a:t>eg.</a:t>
            </a:r>
            <a:endParaRPr lang="en-US" altLang="zh-TW" dirty="0"/>
          </a:p>
          <a:p>
            <a:pPr lvl="2"/>
            <a:r>
              <a:rPr lang="en-US" altLang="zh-TW" dirty="0" err="1"/>
              <a:t>ext_if</a:t>
            </a:r>
            <a:r>
              <a:rPr lang="en-US" altLang="zh-TW" dirty="0"/>
              <a:t> = "fxp0“</a:t>
            </a:r>
          </a:p>
          <a:p>
            <a:pPr lvl="2"/>
            <a:r>
              <a:rPr lang="en-US" altLang="zh-TW" dirty="0"/>
              <a:t>block in on </a:t>
            </a:r>
            <a:r>
              <a:rPr lang="en-US" altLang="zh-TW" dirty="0">
                <a:solidFill>
                  <a:srgbClr val="00B050"/>
                </a:solidFill>
              </a:rPr>
              <a:t>$</a:t>
            </a:r>
            <a:r>
              <a:rPr lang="en-US" altLang="zh-TW" dirty="0" err="1"/>
              <a:t>ext_if</a:t>
            </a:r>
            <a:r>
              <a:rPr lang="en-US" altLang="zh-TW" dirty="0"/>
              <a:t> from any to any</a:t>
            </a:r>
          </a:p>
          <a:p>
            <a:pPr lvl="1"/>
            <a:r>
              <a:rPr lang="en-US" altLang="zh-TW" dirty="0"/>
              <a:t>Macro of macros</a:t>
            </a:r>
          </a:p>
          <a:p>
            <a:pPr lvl="2"/>
            <a:r>
              <a:rPr lang="en-US" altLang="zh-TW" dirty="0"/>
              <a:t>host1 = "192.168.1.1“</a:t>
            </a:r>
          </a:p>
          <a:p>
            <a:pPr lvl="2"/>
            <a:r>
              <a:rPr lang="en-US" altLang="zh-TW" dirty="0"/>
              <a:t>host2 = "192.168.1.2“</a:t>
            </a:r>
          </a:p>
          <a:p>
            <a:pPr lvl="2"/>
            <a:r>
              <a:rPr lang="en-US" altLang="zh-TW" dirty="0" err="1"/>
              <a:t>all_hosts</a:t>
            </a:r>
            <a:r>
              <a:rPr lang="en-US" altLang="zh-TW" dirty="0"/>
              <a:t> = </a:t>
            </a:r>
            <a:r>
              <a:rPr lang="en-US" altLang="zh-TW" dirty="0">
                <a:solidFill>
                  <a:srgbClr val="FF0000"/>
                </a:solidFill>
              </a:rPr>
              <a:t>"{"</a:t>
            </a:r>
            <a:r>
              <a:rPr lang="en-US" altLang="zh-TW" dirty="0"/>
              <a:t> $host1 $host2 </a:t>
            </a:r>
            <a:r>
              <a:rPr lang="en-US" altLang="zh-TW" dirty="0">
                <a:solidFill>
                  <a:srgbClr val="FF0000"/>
                </a:solidFill>
              </a:rPr>
              <a:t>"}"</a:t>
            </a:r>
          </a:p>
          <a:p>
            <a:pPr lvl="3"/>
            <a:r>
              <a:rPr lang="en-US" altLang="zh-TW" dirty="0"/>
              <a:t>Macros are not expanded within quotes!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Tables (1)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r>
              <a:rPr lang="en-US" altLang="zh-TW" dirty="0"/>
              <a:t>Tables</a:t>
            </a:r>
          </a:p>
          <a:p>
            <a:pPr lvl="1"/>
            <a:r>
              <a:rPr lang="en-US" altLang="zh-TW" dirty="0"/>
              <a:t>used to hold a group of IPv4 and/or IPv6 addresses</a:t>
            </a:r>
          </a:p>
          <a:p>
            <a:pPr lvl="2"/>
            <a:r>
              <a:rPr lang="en-US" altLang="zh-TW" dirty="0"/>
              <a:t>Supports address lookup and query</a:t>
            </a:r>
          </a:p>
          <a:p>
            <a:pPr lvl="2"/>
            <a:r>
              <a:rPr lang="en-US" altLang="zh-TW" dirty="0"/>
              <a:t>hostname, </a:t>
            </a:r>
            <a:r>
              <a:rPr lang="en-US" altLang="zh-TW" dirty="0" err="1"/>
              <a:t>inteface</a:t>
            </a:r>
            <a:r>
              <a:rPr lang="en-US" altLang="zh-TW" dirty="0"/>
              <a:t> name, and keyword </a:t>
            </a:r>
            <a:r>
              <a:rPr lang="en-US" altLang="zh-TW" i="1" dirty="0"/>
              <a:t>self</a:t>
            </a:r>
          </a:p>
          <a:p>
            <a:pPr lvl="1"/>
            <a:r>
              <a:rPr lang="en-US" altLang="zh-TW" dirty="0"/>
              <a:t>Lookups against a table are very fast and consume less memory and processor time than lists</a:t>
            </a:r>
          </a:p>
          <a:p>
            <a:pPr lvl="1"/>
            <a:r>
              <a:rPr lang="en-US" altLang="zh-TW" dirty="0"/>
              <a:t>Two attributes</a:t>
            </a:r>
          </a:p>
          <a:p>
            <a:pPr lvl="2"/>
            <a:r>
              <a:rPr lang="en-US" altLang="zh-TW" dirty="0"/>
              <a:t>persist: keep the table in memory even when no rules refer to it</a:t>
            </a:r>
          </a:p>
          <a:p>
            <a:pPr lvl="2"/>
            <a:r>
              <a:rPr lang="en-US" altLang="zh-TW" dirty="0" err="1"/>
              <a:t>const</a:t>
            </a:r>
            <a:r>
              <a:rPr lang="en-US" altLang="zh-TW" dirty="0"/>
              <a:t>: cannot be changed once the table is created</a:t>
            </a:r>
          </a:p>
          <a:p>
            <a:pPr lvl="1"/>
            <a:r>
              <a:rPr lang="en-US" altLang="zh-TW" dirty="0" err="1"/>
              <a:t>eg.</a:t>
            </a:r>
            <a:endParaRPr lang="en-US" altLang="zh-TW" dirty="0"/>
          </a:p>
          <a:p>
            <a:pPr lvl="2"/>
            <a:r>
              <a:rPr lang="en-US" altLang="zh-TW" dirty="0"/>
              <a:t>table </a:t>
            </a:r>
            <a:r>
              <a:rPr lang="en-US" altLang="zh-TW" dirty="0">
                <a:solidFill>
                  <a:srgbClr val="00B050"/>
                </a:solidFill>
              </a:rPr>
              <a:t>&lt;</a:t>
            </a:r>
            <a:r>
              <a:rPr lang="en-US" altLang="zh-TW" dirty="0"/>
              <a:t>private</a:t>
            </a:r>
            <a:r>
              <a:rPr lang="en-US" altLang="zh-TW" dirty="0">
                <a:solidFill>
                  <a:srgbClr val="00B050"/>
                </a:solidFill>
              </a:rPr>
              <a:t>&gt;</a:t>
            </a:r>
            <a:r>
              <a:rPr lang="en-US" altLang="zh-TW" dirty="0"/>
              <a:t> </a:t>
            </a:r>
            <a:r>
              <a:rPr lang="en-US" altLang="zh-TW" dirty="0" err="1"/>
              <a:t>const</a:t>
            </a:r>
            <a:r>
              <a:rPr lang="en-US" altLang="zh-TW" dirty="0"/>
              <a:t> { 10/8, 172.16/12, 192.168/16 }</a:t>
            </a:r>
          </a:p>
          <a:p>
            <a:pPr lvl="2"/>
            <a:r>
              <a:rPr lang="en-US" altLang="zh-TW" dirty="0"/>
              <a:t>table &lt;</a:t>
            </a:r>
            <a:r>
              <a:rPr lang="en-US" altLang="zh-TW" dirty="0" err="1"/>
              <a:t>badhosts</a:t>
            </a:r>
            <a:r>
              <a:rPr lang="en-US" altLang="zh-TW" dirty="0"/>
              <a:t>&gt; persist</a:t>
            </a:r>
          </a:p>
          <a:p>
            <a:pPr lvl="2"/>
            <a:r>
              <a:rPr lang="en-US" altLang="zh-TW" dirty="0"/>
              <a:t>block on fxp0 from { &lt;private&gt;, &lt;</a:t>
            </a:r>
            <a:r>
              <a:rPr lang="en-US" altLang="zh-TW" dirty="0" err="1"/>
              <a:t>badhosts</a:t>
            </a:r>
            <a:r>
              <a:rPr lang="en-US" altLang="zh-TW" dirty="0"/>
              <a:t>&gt; } to any</a:t>
            </a:r>
          </a:p>
          <a:p>
            <a:pPr lvl="2"/>
            <a:r>
              <a:rPr lang="fr-FR" altLang="zh-TW" dirty="0"/>
              <a:t>table &lt;spam&gt; </a:t>
            </a:r>
            <a:r>
              <a:rPr lang="fr-FR" altLang="zh-TW" dirty="0" err="1"/>
              <a:t>persist</a:t>
            </a:r>
            <a:r>
              <a:rPr lang="fr-FR" altLang="zh-TW" dirty="0"/>
              <a:t> </a:t>
            </a:r>
            <a:r>
              <a:rPr lang="fr-FR" altLang="zh-TW" dirty="0">
                <a:solidFill>
                  <a:srgbClr val="00B050"/>
                </a:solidFill>
              </a:rPr>
              <a:t>file</a:t>
            </a:r>
            <a:r>
              <a:rPr lang="fr-FR" altLang="zh-TW" dirty="0"/>
              <a:t> "/</a:t>
            </a:r>
            <a:r>
              <a:rPr lang="fr-FR" altLang="zh-TW" dirty="0" err="1"/>
              <a:t>etc</a:t>
            </a:r>
            <a:r>
              <a:rPr lang="fr-FR" altLang="zh-TW" dirty="0"/>
              <a:t>/</a:t>
            </a:r>
            <a:r>
              <a:rPr lang="fr-FR" altLang="zh-TW" dirty="0" err="1"/>
              <a:t>spammers</a:t>
            </a:r>
            <a:r>
              <a:rPr lang="fr-FR" altLang="zh-TW" dirty="0"/>
              <a:t>" file "/</a:t>
            </a:r>
            <a:r>
              <a:rPr lang="fr-FR" altLang="zh-TW" dirty="0" err="1"/>
              <a:t>etc</a:t>
            </a:r>
            <a:r>
              <a:rPr lang="fr-FR" altLang="zh-TW" dirty="0"/>
              <a:t>/</a:t>
            </a:r>
            <a:r>
              <a:rPr lang="fr-FR" altLang="zh-TW" dirty="0" err="1"/>
              <a:t>openrelays</a:t>
            </a:r>
            <a:r>
              <a:rPr lang="fr-FR" altLang="zh-TW" dirty="0"/>
              <a:t>"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Tables (2)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Tables – Address Matching</a:t>
            </a:r>
          </a:p>
          <a:p>
            <a:pPr lvl="1"/>
            <a:r>
              <a:rPr lang="en-US" altLang="zh-TW"/>
              <a:t>An address lookup against a table will return the most narrowly matching entry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table &lt;goodguys&gt; { 172.16.0.0/16, !172.16.1.0/24, 172.16.1.100 }</a:t>
            </a:r>
          </a:p>
          <a:p>
            <a:pPr lvl="2"/>
            <a:r>
              <a:rPr lang="en-US" altLang="zh-TW"/>
              <a:t>block in on dc0</a:t>
            </a:r>
          </a:p>
          <a:p>
            <a:pPr lvl="2"/>
            <a:r>
              <a:rPr lang="en-US" altLang="zh-TW"/>
              <a:t>pass  in on dc0 from &lt;goodguys&gt;</a:t>
            </a:r>
          </a:p>
          <a:p>
            <a:pPr lvl="1"/>
            <a:r>
              <a:rPr lang="en-US" altLang="zh-TW"/>
              <a:t>Result</a:t>
            </a:r>
          </a:p>
          <a:p>
            <a:pPr lvl="2"/>
            <a:r>
              <a:rPr lang="en-US" altLang="zh-TW"/>
              <a:t>172.16.50.5	passed</a:t>
            </a:r>
          </a:p>
          <a:p>
            <a:pPr lvl="2"/>
            <a:r>
              <a:rPr lang="en-US" altLang="zh-TW"/>
              <a:t>172.16.1.25	blocked</a:t>
            </a:r>
          </a:p>
          <a:p>
            <a:pPr lvl="2"/>
            <a:r>
              <a:rPr lang="en-US" altLang="zh-TW"/>
              <a:t>172.16.1.100	passed</a:t>
            </a:r>
          </a:p>
          <a:p>
            <a:pPr lvl="2"/>
            <a:r>
              <a:rPr lang="en-US" altLang="zh-TW"/>
              <a:t>10.1.4.55	blocked</a:t>
            </a:r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Options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/>
          <a:lstStyle/>
          <a:p>
            <a:r>
              <a:rPr lang="en-US" altLang="zh-TW"/>
              <a:t>Format</a:t>
            </a:r>
          </a:p>
          <a:p>
            <a:pPr lvl="1"/>
            <a:r>
              <a:rPr lang="en-US" altLang="zh-TW"/>
              <a:t>control pf's operation, and specified in pf.conf using “set”</a:t>
            </a:r>
          </a:p>
          <a:p>
            <a:pPr lvl="2"/>
            <a:r>
              <a:rPr lang="en-US" altLang="zh-TW"/>
              <a:t>Format: set option [sub-ops] value</a:t>
            </a:r>
          </a:p>
          <a:p>
            <a:r>
              <a:rPr lang="en-US" altLang="zh-TW"/>
              <a:t>Options</a:t>
            </a:r>
          </a:p>
          <a:p>
            <a:pPr lvl="1"/>
            <a:r>
              <a:rPr lang="en-US" altLang="zh-TW" i="1"/>
              <a:t>loginterface</a:t>
            </a:r>
            <a:r>
              <a:rPr lang="en-US" altLang="zh-TW"/>
              <a:t> – collect packets and gather byte count statistics</a:t>
            </a:r>
          </a:p>
          <a:p>
            <a:pPr lvl="1"/>
            <a:r>
              <a:rPr lang="en-US" altLang="zh-TW" i="1"/>
              <a:t>ruleset-optimization</a:t>
            </a:r>
            <a:r>
              <a:rPr lang="en-US" altLang="zh-TW"/>
              <a:t> – ruleset optimizer</a:t>
            </a:r>
          </a:p>
          <a:p>
            <a:pPr lvl="2"/>
            <a:r>
              <a:rPr lang="en-US" altLang="zh-TW"/>
              <a:t>none, basic, profile</a:t>
            </a:r>
          </a:p>
          <a:p>
            <a:pPr lvl="2"/>
            <a:r>
              <a:rPr lang="en-US" altLang="zh-TW"/>
              <a:t>basic: remove dups, remove subs, combine into a table, re-order rules</a:t>
            </a:r>
          </a:p>
          <a:p>
            <a:pPr lvl="1"/>
            <a:r>
              <a:rPr lang="en-US" altLang="zh-TW" i="1"/>
              <a:t>block-policy</a:t>
            </a:r>
            <a:r>
              <a:rPr lang="en-US" altLang="zh-TW"/>
              <a:t> – default behavior for blocked packets</a:t>
            </a:r>
          </a:p>
          <a:p>
            <a:pPr lvl="2"/>
            <a:r>
              <a:rPr lang="en-US" altLang="zh-TW"/>
              <a:t>drop, return</a:t>
            </a:r>
          </a:p>
          <a:p>
            <a:pPr lvl="1"/>
            <a:r>
              <a:rPr lang="en-US" altLang="zh-TW" i="1"/>
              <a:t>skip on</a:t>
            </a:r>
            <a:r>
              <a:rPr lang="en-US" altLang="zh-TW"/>
              <a:t> {ifname} – interfaces for which packets should not be filtered.</a:t>
            </a:r>
          </a:p>
          <a:p>
            <a:pPr lvl="2"/>
            <a:r>
              <a:rPr lang="en-US" altLang="zh-TW"/>
              <a:t>eg. set skip on lo0</a:t>
            </a:r>
          </a:p>
          <a:p>
            <a:pPr lvl="1"/>
            <a:r>
              <a:rPr lang="en-US" altLang="zh-TW" i="1"/>
              <a:t>timeout, limit, optimization, state-policy, hostid, require-order, fingerprints, debug</a:t>
            </a:r>
            <a:endParaRPr lang="zh-TW" altLang="en-US" i="1"/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>
                <a:ea typeface="新細明體" pitchFamily="18" charset="-120"/>
              </a:rPr>
              <a:t>Firewall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hardware/software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choke point between secured and unsecured network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filter incoming and outgoing traffic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prevent communications which are forbidden by the security policy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>
                <a:ea typeface="新細明體" pitchFamily="18" charset="-120"/>
              </a:rPr>
              <a:t>What it can be used to do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</a:rPr>
              <a:t>Incoming:</a:t>
            </a:r>
            <a:r>
              <a:rPr lang="en-US" altLang="zh-TW" sz="1800" dirty="0"/>
              <a:t> protect and insulate the applications, services and machines</a:t>
            </a:r>
            <a:endParaRPr lang="en-US" altLang="zh-TW" sz="1800" dirty="0">
              <a:ea typeface="新細明體" pitchFamily="18" charset="-12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>
                <a:ea typeface="新細明體" pitchFamily="18" charset="-120"/>
              </a:rPr>
              <a:t>Such as </a:t>
            </a:r>
            <a:r>
              <a:rPr lang="en-US" altLang="zh-TW" sz="1600" dirty="0" err="1">
                <a:ea typeface="新細明體" pitchFamily="18" charset="-120"/>
              </a:rPr>
              <a:t>ssh</a:t>
            </a:r>
            <a:r>
              <a:rPr lang="en-US" altLang="zh-TW" sz="1600" dirty="0">
                <a:ea typeface="新細明體" pitchFamily="18" charset="-120"/>
              </a:rPr>
              <a:t>, NFS, telnet, NetBIOS, internal web servers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Outgoing:</a:t>
            </a:r>
            <a:r>
              <a:rPr lang="en-US" altLang="zh-TW" sz="1800" dirty="0">
                <a:ea typeface="新細明體" pitchFamily="18" charset="-120"/>
              </a:rPr>
              <a:t> limit or disable access from the internal network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>
                <a:ea typeface="新細明體" pitchFamily="18" charset="-120"/>
              </a:rPr>
              <a:t>Such as MSN, </a:t>
            </a:r>
            <a:r>
              <a:rPr lang="en-US" altLang="zh-TW" sz="1600" dirty="0" err="1">
                <a:ea typeface="新細明體" pitchFamily="18" charset="-120"/>
              </a:rPr>
              <a:t>ssh</a:t>
            </a:r>
            <a:r>
              <a:rPr lang="en-US" altLang="zh-TW" sz="1600" dirty="0">
                <a:ea typeface="新細明體" pitchFamily="18" charset="-120"/>
              </a:rPr>
              <a:t>, ftp, </a:t>
            </a:r>
            <a:r>
              <a:rPr lang="en-US" altLang="zh-TW" sz="1600" dirty="0" err="1">
                <a:ea typeface="新細明體" pitchFamily="18" charset="-120"/>
              </a:rPr>
              <a:t>facebook</a:t>
            </a:r>
            <a:r>
              <a:rPr lang="en-US" altLang="zh-TW" sz="1600" dirty="0">
                <a:ea typeface="新細明體" pitchFamily="18" charset="-120"/>
              </a:rPr>
              <a:t>, SC2, D3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NAT</a:t>
            </a:r>
            <a:r>
              <a:rPr lang="en-US" altLang="zh-TW" sz="1800" dirty="0">
                <a:ea typeface="新細明體" pitchFamily="18" charset="-120"/>
              </a:rPr>
              <a:t> (Network Address Translation)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Normalization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Traffic Normalization</a:t>
            </a:r>
          </a:p>
          <a:p>
            <a:pPr lvl="1"/>
            <a:r>
              <a:rPr lang="en-US" altLang="zh-TW"/>
              <a:t>IP fragment reassembly</a:t>
            </a:r>
          </a:p>
          <a:p>
            <a:pPr lvl="2"/>
            <a:r>
              <a:rPr lang="en-US" altLang="zh-TW"/>
              <a:t>scrub in all</a:t>
            </a:r>
          </a:p>
          <a:p>
            <a:pPr lvl="1"/>
            <a:r>
              <a:rPr lang="en-US" altLang="zh-TW"/>
              <a:t>Default behavior</a:t>
            </a:r>
          </a:p>
          <a:p>
            <a:pPr lvl="2"/>
            <a:r>
              <a:rPr lang="en-US" altLang="zh-TW"/>
              <a:t>Fragments are buffered until they form a complete packet, and only the completed packet is passed on to the filter.</a:t>
            </a:r>
          </a:p>
          <a:p>
            <a:pPr lvl="2"/>
            <a:r>
              <a:rPr lang="en-US" altLang="zh-TW"/>
              <a:t>Advantage: filter rules have to deal only with complete packets, and ignore fragments.</a:t>
            </a:r>
          </a:p>
          <a:p>
            <a:pPr lvl="2"/>
            <a:r>
              <a:rPr lang="en-US" altLang="zh-TW"/>
              <a:t>Disadvantage: caching fragments is the additional memory cost</a:t>
            </a:r>
          </a:p>
          <a:p>
            <a:pPr lvl="2"/>
            <a:endParaRPr lang="en-US" altLang="zh-TW"/>
          </a:p>
          <a:p>
            <a:pPr lvl="2"/>
            <a:r>
              <a:rPr lang="en-US" altLang="zh-TW"/>
              <a:t>The full reassembly method is the only method that currently works with NAT.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(1)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err="1"/>
              <a:t>pf</a:t>
            </a:r>
            <a:r>
              <a:rPr lang="en-US" altLang="zh-TW" dirty="0"/>
              <a:t> has the ability to </a:t>
            </a:r>
            <a:r>
              <a:rPr lang="en-US" altLang="zh-TW" i="1" dirty="0"/>
              <a:t>block</a:t>
            </a:r>
            <a:r>
              <a:rPr lang="en-US" altLang="zh-TW" dirty="0"/>
              <a:t> and </a:t>
            </a:r>
            <a:r>
              <a:rPr lang="en-US" altLang="zh-TW" i="1" dirty="0"/>
              <a:t>pass</a:t>
            </a:r>
            <a:r>
              <a:rPr lang="en-US" altLang="zh-TW" dirty="0"/>
              <a:t> packets based on</a:t>
            </a:r>
          </a:p>
          <a:p>
            <a:pPr lvl="1">
              <a:defRPr/>
            </a:pPr>
            <a:r>
              <a:rPr lang="en-US" altLang="zh-TW" dirty="0"/>
              <a:t>layer 3(</a:t>
            </a:r>
            <a:r>
              <a:rPr lang="en-US" altLang="zh-TW" dirty="0" err="1"/>
              <a:t>ip</a:t>
            </a:r>
            <a:r>
              <a:rPr lang="en-US" altLang="zh-TW" dirty="0"/>
              <a:t>, ip6) and layer 4(</a:t>
            </a:r>
            <a:r>
              <a:rPr lang="en-US" altLang="zh-TW" dirty="0" err="1"/>
              <a:t>icmp</a:t>
            </a:r>
            <a:r>
              <a:rPr lang="en-US" altLang="zh-TW" dirty="0"/>
              <a:t>, icmp6, </a:t>
            </a:r>
            <a:r>
              <a:rPr lang="en-US" altLang="zh-TW" dirty="0" err="1"/>
              <a:t>tcp</a:t>
            </a:r>
            <a:r>
              <a:rPr lang="en-US" altLang="zh-TW" dirty="0"/>
              <a:t>, </a:t>
            </a:r>
            <a:r>
              <a:rPr lang="en-US" altLang="zh-TW" dirty="0" err="1"/>
              <a:t>udp</a:t>
            </a:r>
            <a:r>
              <a:rPr lang="en-US" altLang="zh-TW" dirty="0"/>
              <a:t>) headers</a:t>
            </a:r>
          </a:p>
          <a:p>
            <a:pPr>
              <a:defRPr/>
            </a:pPr>
            <a:r>
              <a:rPr lang="en-US" altLang="zh-TW" dirty="0"/>
              <a:t>Each packet processed by the filter</a:t>
            </a:r>
          </a:p>
          <a:p>
            <a:pPr lvl="1">
              <a:defRPr/>
            </a:pPr>
            <a:r>
              <a:rPr lang="en-US" altLang="zh-TW" dirty="0"/>
              <a:t>The filter rules are evaluated in sequential order</a:t>
            </a:r>
          </a:p>
          <a:p>
            <a:pPr lvl="1">
              <a:defRPr/>
            </a:pPr>
            <a:r>
              <a:rPr lang="en-US" altLang="zh-TW" dirty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last matching </a:t>
            </a:r>
            <a:r>
              <a:rPr lang="en-US" altLang="zh-TW" dirty="0"/>
              <a:t>rule decides what action is taken</a:t>
            </a:r>
          </a:p>
          <a:p>
            <a:pPr lvl="1">
              <a:defRPr/>
            </a:pPr>
            <a:r>
              <a:rPr lang="en-US" altLang="zh-TW" dirty="0"/>
              <a:t>If no rule matches the packet, the </a:t>
            </a:r>
            <a:r>
              <a:rPr lang="en-US" altLang="zh-TW" dirty="0">
                <a:solidFill>
                  <a:srgbClr val="FF0000"/>
                </a:solidFill>
              </a:rPr>
              <a:t>default</a:t>
            </a:r>
            <a:r>
              <a:rPr lang="en-US" altLang="zh-TW" dirty="0"/>
              <a:t> action is to </a:t>
            </a:r>
            <a:r>
              <a:rPr lang="en-US" altLang="zh-TW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Format</a:t>
            </a:r>
          </a:p>
          <a:p>
            <a:pPr lvl="1">
              <a:defRPr/>
            </a:pPr>
            <a:r>
              <a:rPr lang="en-US" altLang="zh-TW" dirty="0"/>
              <a:t>{pass | block [drop | return]}    [in | out]    [log]    [quick]</a:t>
            </a:r>
            <a:br>
              <a:rPr lang="en-US" altLang="zh-TW" dirty="0"/>
            </a:br>
            <a:r>
              <a:rPr lang="en-US" altLang="zh-TW" dirty="0"/>
              <a:t>[on </a:t>
            </a:r>
            <a:r>
              <a:rPr lang="en-US" altLang="zh-TW" u="sng" dirty="0" err="1"/>
              <a:t>ifname</a:t>
            </a:r>
            <a:r>
              <a:rPr lang="en-US" altLang="zh-TW" dirty="0"/>
              <a:t>] … {hosts} …</a:t>
            </a:r>
          </a:p>
          <a:p>
            <a:pPr lvl="1">
              <a:defRPr/>
            </a:pPr>
            <a:r>
              <a:rPr lang="en-US" altLang="zh-TW" dirty="0"/>
              <a:t>The simplest to </a:t>
            </a:r>
            <a:r>
              <a:rPr lang="en-US" altLang="zh-TW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block everything by default</a:t>
            </a:r>
            <a:r>
              <a:rPr lang="en-US" altLang="zh-TW" dirty="0"/>
              <a:t>: specify the first filter rule</a:t>
            </a:r>
          </a:p>
          <a:p>
            <a:pPr lvl="2">
              <a:defRPr/>
            </a:pPr>
            <a:r>
              <a:rPr lang="en-US" altLang="zh-TW" dirty="0"/>
              <a:t>block all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(2)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dirty="0"/>
              <a:t>States</a:t>
            </a:r>
          </a:p>
          <a:p>
            <a:pPr lvl="1"/>
            <a:r>
              <a:rPr lang="en-US" altLang="zh-TW" dirty="0"/>
              <a:t>If the packet is </a:t>
            </a:r>
            <a:r>
              <a:rPr lang="en-US" altLang="zh-TW" i="1" dirty="0"/>
              <a:t>pass</a:t>
            </a:r>
            <a:r>
              <a:rPr lang="en-US" altLang="zh-TW" dirty="0"/>
              <a:t>ed, </a:t>
            </a:r>
            <a:r>
              <a:rPr lang="en-US" altLang="zh-TW" dirty="0">
                <a:solidFill>
                  <a:srgbClr val="FF0000"/>
                </a:solidFill>
              </a:rPr>
              <a:t>state</a:t>
            </a:r>
            <a:r>
              <a:rPr lang="en-US" altLang="zh-TW" dirty="0"/>
              <a:t> is created unless the </a:t>
            </a:r>
            <a:r>
              <a:rPr lang="en-US" altLang="zh-TW" i="1" dirty="0"/>
              <a:t>no state</a:t>
            </a:r>
            <a:r>
              <a:rPr lang="en-US" altLang="zh-TW" dirty="0"/>
              <a:t> is specified</a:t>
            </a:r>
          </a:p>
          <a:p>
            <a:pPr lvl="2"/>
            <a:r>
              <a:rPr lang="en-US" altLang="zh-TW" dirty="0"/>
              <a:t>The first time a packet matches </a:t>
            </a:r>
            <a:r>
              <a:rPr lang="en-US" altLang="zh-TW" i="1" dirty="0"/>
              <a:t>pass</a:t>
            </a:r>
            <a:r>
              <a:rPr lang="en-US" altLang="zh-TW" dirty="0"/>
              <a:t>, a state entry is created</a:t>
            </a:r>
          </a:p>
          <a:p>
            <a:pPr lvl="2"/>
            <a:r>
              <a:rPr lang="en-US" altLang="zh-TW" dirty="0"/>
              <a:t>For subsequent packets, the filter checks whether each matches any state</a:t>
            </a:r>
          </a:p>
          <a:p>
            <a:pPr lvl="2"/>
            <a:r>
              <a:rPr lang="en-US" altLang="zh-TW" dirty="0"/>
              <a:t>For TCP, also check its sequence numbers</a:t>
            </a:r>
          </a:p>
          <a:p>
            <a:pPr lvl="2"/>
            <a:r>
              <a:rPr lang="en-US" altLang="zh-TW" dirty="0"/>
              <a:t>pf knows how to match ICMP replies to states</a:t>
            </a:r>
          </a:p>
          <a:p>
            <a:pPr lvl="3"/>
            <a:r>
              <a:rPr lang="en-US" altLang="zh-TW" dirty="0"/>
              <a:t>Port unreachable for UDP</a:t>
            </a:r>
          </a:p>
          <a:p>
            <a:pPr lvl="3"/>
            <a:r>
              <a:rPr lang="en-US" altLang="zh-TW" dirty="0"/>
              <a:t>ICMP echo reply for echo request</a:t>
            </a:r>
          </a:p>
          <a:p>
            <a:pPr lvl="3"/>
            <a:r>
              <a:rPr lang="en-US" altLang="zh-TW" dirty="0"/>
              <a:t>…</a:t>
            </a:r>
          </a:p>
          <a:p>
            <a:pPr lvl="2"/>
            <a:r>
              <a:rPr lang="en-US" altLang="zh-TW" dirty="0"/>
              <a:t>Stores in BST for efficiency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(3)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dirty="0"/>
              <a:t>Block policy</a:t>
            </a:r>
          </a:p>
          <a:p>
            <a:pPr lvl="1"/>
            <a:r>
              <a:rPr lang="en-US" altLang="zh-TW" dirty="0"/>
              <a:t>drop</a:t>
            </a:r>
          </a:p>
          <a:p>
            <a:pPr lvl="2"/>
            <a:r>
              <a:rPr lang="en-US" altLang="zh-TW" dirty="0"/>
              <a:t>Incoming packet is silently dropped.</a:t>
            </a:r>
          </a:p>
          <a:p>
            <a:pPr lvl="1"/>
            <a:r>
              <a:rPr lang="en-US" altLang="zh-TW" dirty="0"/>
              <a:t>return</a:t>
            </a:r>
          </a:p>
          <a:p>
            <a:pPr lvl="2"/>
            <a:r>
              <a:rPr lang="en-US" altLang="zh-TW" dirty="0"/>
              <a:t>Incoming packet is dropped</a:t>
            </a:r>
          </a:p>
          <a:p>
            <a:pPr lvl="2"/>
            <a:r>
              <a:rPr lang="en-US" altLang="zh-TW" dirty="0"/>
              <a:t>for TCP packets</a:t>
            </a:r>
          </a:p>
          <a:p>
            <a:pPr lvl="3"/>
            <a:r>
              <a:rPr lang="en-US" altLang="zh-TW" dirty="0"/>
              <a:t>TCP RST is returned</a:t>
            </a:r>
          </a:p>
          <a:p>
            <a:pPr lvl="2"/>
            <a:r>
              <a:rPr lang="en-US" altLang="zh-TW" dirty="0"/>
              <a:t>for UDP packets</a:t>
            </a:r>
          </a:p>
          <a:p>
            <a:pPr lvl="3"/>
            <a:r>
              <a:rPr lang="en-US" altLang="zh-TW" dirty="0"/>
              <a:t>ICMP UNREACHABLE is returned</a:t>
            </a:r>
          </a:p>
          <a:p>
            <a:pPr lvl="2"/>
            <a:r>
              <a:rPr lang="en-US" altLang="zh-TW" dirty="0"/>
              <a:t>for other packets</a:t>
            </a:r>
          </a:p>
          <a:p>
            <a:pPr lvl="3"/>
            <a:r>
              <a:rPr lang="en-US" altLang="zh-TW" dirty="0"/>
              <a:t>no response is sent </a:t>
            </a:r>
          </a:p>
        </p:txBody>
      </p:sp>
    </p:spTree>
    <p:extLst>
      <p:ext uri="{BB962C8B-B14F-4D97-AF65-F5344CB8AC3E}">
        <p14:creationId xmlns:p14="http://schemas.microsoft.com/office/powerpoint/2010/main" val="1227930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(3)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Parameters</a:t>
            </a:r>
          </a:p>
          <a:p>
            <a:pPr lvl="1"/>
            <a:r>
              <a:rPr lang="en-US" altLang="zh-TW" i="1" dirty="0"/>
              <a:t>in</a:t>
            </a:r>
            <a:r>
              <a:rPr lang="en-US" altLang="zh-TW" dirty="0"/>
              <a:t> | </a:t>
            </a:r>
            <a:r>
              <a:rPr lang="en-US" altLang="zh-TW" i="1" dirty="0"/>
              <a:t>out</a:t>
            </a:r>
            <a:r>
              <a:rPr lang="en-US" altLang="zh-TW" dirty="0"/>
              <a:t> – apply to </a:t>
            </a:r>
            <a:r>
              <a:rPr lang="en-US" altLang="zh-TW" dirty="0" err="1"/>
              <a:t>imcoming</a:t>
            </a:r>
            <a:r>
              <a:rPr lang="en-US" altLang="zh-TW" dirty="0"/>
              <a:t> or outgoing packets</a:t>
            </a:r>
          </a:p>
          <a:p>
            <a:pPr lvl="1"/>
            <a:r>
              <a:rPr lang="en-US" altLang="zh-TW" i="1" dirty="0"/>
              <a:t>log</a:t>
            </a:r>
            <a:r>
              <a:rPr lang="en-US" altLang="zh-TW" dirty="0"/>
              <a:t>  - generate log messages to </a:t>
            </a:r>
            <a:r>
              <a:rPr lang="en-US" altLang="zh-TW" dirty="0" err="1"/>
              <a:t>pflog</a:t>
            </a:r>
            <a:r>
              <a:rPr lang="en-US" altLang="zh-TW" dirty="0"/>
              <a:t> (pflog0, /</a:t>
            </a:r>
            <a:r>
              <a:rPr lang="en-US" altLang="zh-TW" dirty="0" err="1"/>
              <a:t>var</a:t>
            </a:r>
            <a:r>
              <a:rPr lang="en-US" altLang="zh-TW" dirty="0"/>
              <a:t>/log/</a:t>
            </a:r>
            <a:r>
              <a:rPr lang="en-US" altLang="zh-TW" dirty="0" err="1"/>
              <a:t>pflog</a:t>
            </a:r>
            <a:r>
              <a:rPr lang="en-US" altLang="zh-TW" dirty="0"/>
              <a:t>)</a:t>
            </a:r>
          </a:p>
          <a:p>
            <a:pPr lvl="2"/>
            <a:r>
              <a:rPr lang="en-US" altLang="zh-TW" dirty="0"/>
              <a:t>Default: the packet that establishes the state is logged</a:t>
            </a:r>
          </a:p>
          <a:p>
            <a:pPr lvl="1"/>
            <a:r>
              <a:rPr lang="en-US" altLang="zh-TW" i="1" dirty="0"/>
              <a:t>quick</a:t>
            </a:r>
            <a:r>
              <a:rPr lang="en-US" altLang="zh-TW" dirty="0"/>
              <a:t> – the rule is </a:t>
            </a:r>
            <a:r>
              <a:rPr lang="en-US" altLang="zh-TW" dirty="0">
                <a:solidFill>
                  <a:srgbClr val="FF0000"/>
                </a:solidFill>
              </a:rPr>
              <a:t>considered the last matching rule</a:t>
            </a:r>
          </a:p>
          <a:p>
            <a:pPr lvl="1"/>
            <a:r>
              <a:rPr lang="en-US" altLang="zh-TW" i="1" dirty="0"/>
              <a:t>on </a:t>
            </a:r>
            <a:r>
              <a:rPr lang="en-US" altLang="zh-TW" i="1" u="sng" dirty="0" err="1"/>
              <a:t>ifname</a:t>
            </a:r>
            <a:r>
              <a:rPr lang="en-US" altLang="zh-TW" dirty="0"/>
              <a:t> – apply only on the particular interface</a:t>
            </a:r>
          </a:p>
          <a:p>
            <a:pPr lvl="1"/>
            <a:r>
              <a:rPr lang="en-US" altLang="zh-TW" i="1" dirty="0" err="1"/>
              <a:t>inet</a:t>
            </a:r>
            <a:r>
              <a:rPr lang="en-US" altLang="zh-TW" i="1" dirty="0"/>
              <a:t> | inet6</a:t>
            </a:r>
            <a:r>
              <a:rPr lang="en-US" altLang="zh-TW" dirty="0"/>
              <a:t> – apply only on this address family</a:t>
            </a:r>
          </a:p>
          <a:p>
            <a:pPr lvl="1"/>
            <a:r>
              <a:rPr lang="en-US" altLang="zh-TW" i="1" dirty="0"/>
              <a:t>proto </a:t>
            </a:r>
            <a:r>
              <a:rPr lang="en-US" altLang="zh-TW" dirty="0"/>
              <a:t>{</a:t>
            </a:r>
            <a:r>
              <a:rPr lang="en-US" altLang="zh-TW" i="1" dirty="0" err="1"/>
              <a:t>tcp</a:t>
            </a:r>
            <a:r>
              <a:rPr lang="en-US" altLang="zh-TW" dirty="0"/>
              <a:t> | </a:t>
            </a:r>
            <a:r>
              <a:rPr lang="en-US" altLang="zh-TW" i="1" dirty="0" err="1"/>
              <a:t>udp</a:t>
            </a:r>
            <a:r>
              <a:rPr lang="en-US" altLang="zh-TW" dirty="0"/>
              <a:t> | </a:t>
            </a:r>
            <a:r>
              <a:rPr lang="en-US" altLang="zh-TW" i="1" dirty="0" err="1"/>
              <a:t>icmp</a:t>
            </a:r>
            <a:r>
              <a:rPr lang="en-US" altLang="zh-TW" dirty="0"/>
              <a:t> | </a:t>
            </a:r>
            <a:r>
              <a:rPr lang="en-US" altLang="zh-TW" i="1" dirty="0"/>
              <a:t>icmp6</a:t>
            </a:r>
            <a:r>
              <a:rPr lang="en-US" altLang="zh-TW" dirty="0"/>
              <a:t>} – apply only on this protocol</a:t>
            </a:r>
          </a:p>
          <a:p>
            <a:pPr lvl="1"/>
            <a:endParaRPr lang="en-US" altLang="zh-TW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(4)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/>
              <a:t>Parameters</a:t>
            </a:r>
          </a:p>
          <a:p>
            <a:pPr lvl="1"/>
            <a:r>
              <a:rPr lang="en-US" altLang="zh-TW" i="1"/>
              <a:t>hosts</a:t>
            </a:r>
            <a:r>
              <a:rPr lang="en-US" altLang="zh-TW"/>
              <a:t> : { </a:t>
            </a:r>
            <a:r>
              <a:rPr lang="en-US" altLang="zh-TW" i="1"/>
              <a:t>from</a:t>
            </a:r>
            <a:r>
              <a:rPr lang="en-US" altLang="zh-TW"/>
              <a:t> </a:t>
            </a:r>
            <a:r>
              <a:rPr lang="en-US" altLang="zh-TW" i="1" u="sng"/>
              <a:t>host</a:t>
            </a:r>
            <a:r>
              <a:rPr lang="en-US" altLang="zh-TW"/>
              <a:t> [ </a:t>
            </a:r>
            <a:r>
              <a:rPr lang="en-US" altLang="zh-TW" i="1"/>
              <a:t>port</a:t>
            </a:r>
            <a:r>
              <a:rPr lang="en-US" altLang="zh-TW"/>
              <a:t> [</a:t>
            </a:r>
            <a:r>
              <a:rPr lang="en-US" altLang="zh-TW" i="1"/>
              <a:t>op</a:t>
            </a:r>
            <a:r>
              <a:rPr lang="en-US" altLang="zh-TW"/>
              <a:t>] </a:t>
            </a:r>
            <a:r>
              <a:rPr lang="en-US" altLang="zh-TW" u="sng"/>
              <a:t>#</a:t>
            </a:r>
            <a:r>
              <a:rPr lang="en-US" altLang="zh-TW"/>
              <a:t> ] </a:t>
            </a:r>
            <a:r>
              <a:rPr lang="en-US" altLang="zh-TW" i="1"/>
              <a:t>to</a:t>
            </a:r>
            <a:r>
              <a:rPr lang="en-US" altLang="zh-TW"/>
              <a:t> </a:t>
            </a:r>
            <a:r>
              <a:rPr lang="en-US" altLang="zh-TW" i="1" u="sng"/>
              <a:t>host</a:t>
            </a:r>
            <a:r>
              <a:rPr lang="en-US" altLang="zh-TW"/>
              <a:t> [</a:t>
            </a:r>
            <a:r>
              <a:rPr lang="en-US" altLang="zh-TW" i="1"/>
              <a:t>port</a:t>
            </a:r>
            <a:r>
              <a:rPr lang="en-US" altLang="zh-TW"/>
              <a:t> [</a:t>
            </a:r>
            <a:r>
              <a:rPr lang="en-US" altLang="zh-TW" i="1"/>
              <a:t>op</a:t>
            </a:r>
            <a:r>
              <a:rPr lang="en-US" altLang="zh-TW"/>
              <a:t>] </a:t>
            </a:r>
            <a:r>
              <a:rPr lang="en-US" altLang="zh-TW" i="1" u="sng"/>
              <a:t>#</a:t>
            </a:r>
            <a:r>
              <a:rPr lang="en-US" altLang="zh-TW"/>
              <a:t>] </a:t>
            </a:r>
            <a:r>
              <a:rPr lang="en-US" altLang="zh-TW">
                <a:solidFill>
                  <a:srgbClr val="FF0000"/>
                </a:solidFill>
              </a:rPr>
              <a:t>|</a:t>
            </a:r>
            <a:r>
              <a:rPr lang="en-US" altLang="zh-TW"/>
              <a:t> </a:t>
            </a:r>
            <a:r>
              <a:rPr lang="en-US" altLang="zh-TW" i="1"/>
              <a:t>all</a:t>
            </a:r>
            <a:r>
              <a:rPr lang="en-US" altLang="zh-TW"/>
              <a:t> }</a:t>
            </a:r>
          </a:p>
          <a:p>
            <a:pPr lvl="1"/>
            <a:r>
              <a:rPr lang="en-US" altLang="zh-TW"/>
              <a:t>host: </a:t>
            </a:r>
          </a:p>
          <a:p>
            <a:pPr lvl="2"/>
            <a:r>
              <a:rPr lang="en-US" altLang="zh-TW"/>
              <a:t>host can be specified in CIDR notation, hostnames, interface names, table, or keywords </a:t>
            </a:r>
            <a:r>
              <a:rPr lang="en-US" altLang="zh-TW" i="1"/>
              <a:t>any</a:t>
            </a:r>
            <a:r>
              <a:rPr lang="en-US" altLang="zh-TW"/>
              <a:t>, </a:t>
            </a:r>
            <a:r>
              <a:rPr lang="en-US" altLang="zh-TW" i="1"/>
              <a:t>self</a:t>
            </a:r>
            <a:r>
              <a:rPr lang="en-US" altLang="zh-TW"/>
              <a:t>, …</a:t>
            </a:r>
          </a:p>
          <a:p>
            <a:pPr lvl="2"/>
            <a:r>
              <a:rPr lang="en-US" altLang="zh-TW"/>
              <a:t>Hostnames are translated to address(es) at ruleset load time.</a:t>
            </a:r>
          </a:p>
          <a:p>
            <a:pPr lvl="2"/>
            <a:r>
              <a:rPr lang="en-US" altLang="zh-TW"/>
              <a:t>When the address of an interface or hostname changes, the ruleset must be reloaded</a:t>
            </a:r>
          </a:p>
          <a:p>
            <a:pPr lvl="2"/>
            <a:r>
              <a:rPr lang="en-US" altLang="zh-TW"/>
              <a:t>When interface name is surrounded by (), the rule is automatically updated whenever the interface changes its address</a:t>
            </a:r>
          </a:p>
          <a:p>
            <a:pPr lvl="1"/>
            <a:r>
              <a:rPr lang="en-US" altLang="zh-TW"/>
              <a:t>port:</a:t>
            </a:r>
          </a:p>
          <a:p>
            <a:pPr lvl="2"/>
            <a:r>
              <a:rPr lang="en-US" altLang="zh-TW"/>
              <a:t>ops: unary(=, !=, &lt;, &lt;=, &gt;, &gt;=), and binary(:, &gt;&lt;, &lt;&gt;)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block in all</a:t>
            </a:r>
          </a:p>
          <a:p>
            <a:pPr lvl="2"/>
            <a:r>
              <a:rPr lang="en-US" altLang="zh-TW"/>
              <a:t>pass in proto tcp from any port &lt; 1024 to self port 33333:44444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(5)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 dirty="0"/>
              <a:t>Parameters</a:t>
            </a:r>
          </a:p>
          <a:p>
            <a:pPr lvl="1"/>
            <a:r>
              <a:rPr lang="en-US" altLang="zh-TW" i="1" dirty="0"/>
              <a:t>flags</a:t>
            </a:r>
            <a:r>
              <a:rPr lang="en-US" altLang="zh-TW" dirty="0"/>
              <a:t> {</a:t>
            </a:r>
            <a:r>
              <a:rPr lang="en-US" altLang="zh-TW" i="1" u="sng" dirty="0"/>
              <a:t>&lt;a&gt;</a:t>
            </a:r>
            <a:r>
              <a:rPr lang="en-US" altLang="zh-TW" i="1" dirty="0"/>
              <a:t>/</a:t>
            </a:r>
            <a:r>
              <a:rPr lang="en-US" altLang="zh-TW" i="1" u="sng" dirty="0"/>
              <a:t>&lt;b&gt;</a:t>
            </a:r>
            <a:r>
              <a:rPr lang="en-US" altLang="zh-TW" dirty="0"/>
              <a:t> | </a:t>
            </a:r>
            <a:r>
              <a:rPr lang="en-US" altLang="zh-TW" i="1" dirty="0"/>
              <a:t>any</a:t>
            </a:r>
            <a:r>
              <a:rPr lang="en-US" altLang="zh-TW" dirty="0"/>
              <a:t>} – only apply to TCP packets</a:t>
            </a:r>
          </a:p>
          <a:p>
            <a:pPr lvl="2"/>
            <a:r>
              <a:rPr lang="en-US" altLang="zh-TW" dirty="0"/>
              <a:t>Flags: (F)IN, (S)YN, (R)ST, (P)USH, (A)CK, (U)RG, (E)CE, C(W)R</a:t>
            </a:r>
          </a:p>
          <a:p>
            <a:pPr lvl="2"/>
            <a:r>
              <a:rPr lang="en-US" altLang="zh-TW" dirty="0"/>
              <a:t>Check flags listed in &lt;b&gt;, and see if the flags (not) in &lt;a&gt; is (not) set</a:t>
            </a:r>
          </a:p>
          <a:p>
            <a:pPr lvl="2"/>
            <a:r>
              <a:rPr lang="en-US" altLang="zh-TW" dirty="0" err="1"/>
              <a:t>eg.</a:t>
            </a:r>
            <a:endParaRPr lang="en-US" altLang="zh-TW" dirty="0"/>
          </a:p>
          <a:p>
            <a:pPr lvl="3"/>
            <a:r>
              <a:rPr lang="en-US" altLang="zh-TW" dirty="0"/>
              <a:t>flags S/S : check SYN is set, ignore others.</a:t>
            </a:r>
          </a:p>
          <a:p>
            <a:pPr lvl="3"/>
            <a:r>
              <a:rPr lang="en-US" altLang="zh-TW" dirty="0"/>
              <a:t>flags S/SA: check SYN is set and ACK is unset., ignore others</a:t>
            </a:r>
          </a:p>
          <a:p>
            <a:pPr lvl="2"/>
            <a:r>
              <a:rPr lang="en-US" altLang="zh-TW" dirty="0"/>
              <a:t>Default </a:t>
            </a:r>
            <a:r>
              <a:rPr lang="en-US" altLang="zh-TW" i="1" dirty="0">
                <a:solidFill>
                  <a:srgbClr val="FF0000"/>
                </a:solidFill>
              </a:rPr>
              <a:t>flags S/SA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for TCP</a:t>
            </a:r>
          </a:p>
          <a:p>
            <a:pPr lvl="1"/>
            <a:r>
              <a:rPr lang="en-US" altLang="zh-TW" i="1" dirty="0" err="1"/>
              <a:t>icmp</a:t>
            </a:r>
            <a:r>
              <a:rPr lang="en-US" altLang="zh-TW" i="1" dirty="0"/>
              <a:t>-type </a:t>
            </a:r>
            <a:r>
              <a:rPr lang="en-US" altLang="zh-TW" i="1" u="sng" dirty="0"/>
              <a:t>type</a:t>
            </a:r>
            <a:r>
              <a:rPr lang="en-US" altLang="zh-TW" i="1" dirty="0"/>
              <a:t> code </a:t>
            </a:r>
            <a:r>
              <a:rPr lang="en-US" altLang="zh-TW" i="1" u="sng" dirty="0"/>
              <a:t>code</a:t>
            </a:r>
          </a:p>
          <a:p>
            <a:pPr lvl="1"/>
            <a:r>
              <a:rPr lang="en-US" altLang="zh-TW" i="1" dirty="0"/>
              <a:t>icmp6-type </a:t>
            </a:r>
            <a:r>
              <a:rPr lang="en-US" altLang="zh-TW" i="1" u="sng" dirty="0"/>
              <a:t>type</a:t>
            </a:r>
            <a:r>
              <a:rPr lang="en-US" altLang="zh-TW" i="1" dirty="0"/>
              <a:t> code </a:t>
            </a:r>
            <a:r>
              <a:rPr lang="en-US" altLang="zh-TW" i="1" u="sng" dirty="0"/>
              <a:t>code</a:t>
            </a:r>
            <a:endParaRPr lang="en-US" altLang="zh-TW" i="1" dirty="0"/>
          </a:p>
          <a:p>
            <a:pPr lvl="2"/>
            <a:r>
              <a:rPr lang="en-US" altLang="zh-TW" dirty="0"/>
              <a:t>Apply to ICMP and ICMP6 packets</a:t>
            </a:r>
          </a:p>
          <a:p>
            <a:pPr lvl="1"/>
            <a:r>
              <a:rPr lang="en-US" altLang="zh-TW" i="1" dirty="0"/>
              <a:t>label</a:t>
            </a:r>
            <a:r>
              <a:rPr lang="en-US" altLang="zh-TW" dirty="0"/>
              <a:t> – for per-rule statistics</a:t>
            </a:r>
          </a:p>
          <a:p>
            <a:pPr lvl="1"/>
            <a:r>
              <a:rPr lang="en-US" altLang="zh-TW" dirty="0"/>
              <a:t>{</a:t>
            </a:r>
            <a:r>
              <a:rPr lang="en-US" altLang="zh-TW" i="1" dirty="0"/>
              <a:t>tag</a:t>
            </a:r>
            <a:r>
              <a:rPr lang="en-US" altLang="zh-TW" dirty="0"/>
              <a:t> | </a:t>
            </a:r>
            <a:r>
              <a:rPr lang="en-US" altLang="zh-TW" i="1" dirty="0"/>
              <a:t>tagged</a:t>
            </a:r>
            <a:r>
              <a:rPr lang="en-US" altLang="zh-TW" dirty="0"/>
              <a:t>} </a:t>
            </a:r>
            <a:r>
              <a:rPr lang="en-US" altLang="zh-TW" i="1" u="sng" dirty="0"/>
              <a:t>string</a:t>
            </a:r>
          </a:p>
          <a:p>
            <a:pPr lvl="2"/>
            <a:r>
              <a:rPr lang="en-US" altLang="zh-TW" dirty="0"/>
              <a:t>tag by </a:t>
            </a:r>
            <a:r>
              <a:rPr lang="en-US" altLang="zh-TW" dirty="0" err="1"/>
              <a:t>nat</a:t>
            </a:r>
            <a:r>
              <a:rPr lang="en-US" altLang="zh-TW" dirty="0"/>
              <a:t>, </a:t>
            </a:r>
            <a:r>
              <a:rPr lang="en-US" altLang="zh-TW" dirty="0" err="1"/>
              <a:t>rdr</a:t>
            </a:r>
            <a:r>
              <a:rPr lang="en-US" altLang="zh-TW" dirty="0"/>
              <a:t>, or </a:t>
            </a:r>
            <a:r>
              <a:rPr lang="en-US" altLang="zh-TW" dirty="0" err="1"/>
              <a:t>binat</a:t>
            </a:r>
            <a:r>
              <a:rPr lang="en-US" altLang="zh-TW" dirty="0"/>
              <a:t>, and identify by filter rules.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</a:t>
            </a:r>
            <a:r>
              <a:rPr lang="en-US" altLang="zh-TW" dirty="0" err="1">
                <a:ea typeface="新細明體" pitchFamily="18" charset="-120"/>
              </a:rPr>
              <a:t>Stateful</a:t>
            </a:r>
            <a:r>
              <a:rPr lang="en-US" altLang="zh-TW" dirty="0">
                <a:ea typeface="新細明體" pitchFamily="18" charset="-120"/>
              </a:rPr>
              <a:t> tracking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Stateful tracking options</a:t>
            </a:r>
          </a:p>
          <a:p>
            <a:pPr lvl="1"/>
            <a:r>
              <a:rPr lang="en-US" altLang="zh-TW" i="1"/>
              <a:t>keep state</a:t>
            </a:r>
            <a:r>
              <a:rPr lang="en-US" altLang="zh-TW"/>
              <a:t>, </a:t>
            </a:r>
            <a:r>
              <a:rPr lang="en-US" altLang="zh-TW" i="1"/>
              <a:t>modulate state</a:t>
            </a:r>
            <a:r>
              <a:rPr lang="en-US" altLang="zh-TW"/>
              <a:t>, and </a:t>
            </a:r>
            <a:r>
              <a:rPr lang="en-US" altLang="zh-TW" i="1"/>
              <a:t>synproxy state</a:t>
            </a:r>
            <a:r>
              <a:rPr lang="en-US" altLang="zh-TW"/>
              <a:t> support these options</a:t>
            </a:r>
          </a:p>
          <a:p>
            <a:pPr lvl="2"/>
            <a:r>
              <a:rPr lang="en-US" altLang="zh-TW"/>
              <a:t>keep state must be specidied explicitly to apply options to a rule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table &lt;bad_hosts&gt; persist</a:t>
            </a:r>
          </a:p>
          <a:p>
            <a:pPr lvl="2"/>
            <a:r>
              <a:rPr lang="en-US" altLang="zh-TW"/>
              <a:t>block quick from &lt;bad_hosts&gt;</a:t>
            </a:r>
          </a:p>
          <a:p>
            <a:pPr lvl="2"/>
            <a:r>
              <a:rPr lang="en-US" altLang="zh-TW"/>
              <a:t>pass in on $ext_if proto tcp to ($ext_if) port ssh keep state \</a:t>
            </a:r>
            <a:br>
              <a:rPr lang="en-US" altLang="zh-TW"/>
            </a:br>
            <a:r>
              <a:rPr lang="en-US" altLang="zh-TW"/>
              <a:t>( max-src-conn-rate 5/30, overload &lt;bad_hosts&gt; flush global)</a:t>
            </a:r>
          </a:p>
          <a:p>
            <a:pPr lvl="2"/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Blocking spoofed</a:t>
            </a:r>
            <a:endParaRPr lang="zh-TW" altLang="en-US" dirty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Blocking spoofed traffic</a:t>
            </a:r>
          </a:p>
          <a:p>
            <a:pPr lvl="1"/>
            <a:r>
              <a:rPr lang="en-US" altLang="zh-TW" i="1"/>
              <a:t>antispoof</a:t>
            </a:r>
            <a:r>
              <a:rPr lang="en-US" altLang="zh-TW"/>
              <a:t> </a:t>
            </a:r>
            <a:r>
              <a:rPr lang="en-US" altLang="zh-TW" i="1"/>
              <a:t>for</a:t>
            </a:r>
            <a:r>
              <a:rPr lang="en-US" altLang="zh-TW"/>
              <a:t> </a:t>
            </a:r>
            <a:r>
              <a:rPr lang="en-US" altLang="zh-TW" i="1" u="sng"/>
              <a:t>ifname</a:t>
            </a:r>
          </a:p>
          <a:p>
            <a:pPr lvl="1"/>
            <a:r>
              <a:rPr lang="en-US" altLang="zh-TW"/>
              <a:t>antispoof for lo0</a:t>
            </a:r>
          </a:p>
          <a:p>
            <a:pPr lvl="2"/>
            <a:r>
              <a:rPr lang="en-US" altLang="zh-TW"/>
              <a:t>block drop in on ! lo0 inet from 127.0.0.1/8 to any</a:t>
            </a:r>
          </a:p>
          <a:p>
            <a:pPr lvl="2"/>
            <a:r>
              <a:rPr lang="en-US" altLang="zh-TW"/>
              <a:t>block drop in on ! lo0 inet6 from ::1 to any</a:t>
            </a:r>
          </a:p>
          <a:p>
            <a:pPr lvl="1"/>
            <a:r>
              <a:rPr lang="en-US" altLang="zh-TW"/>
              <a:t>antispoof for wi0 inet (IP: 10.0.0.1, netmask 255.255.255.0)</a:t>
            </a:r>
          </a:p>
          <a:p>
            <a:pPr lvl="2"/>
            <a:r>
              <a:rPr lang="en-US" altLang="zh-TW"/>
              <a:t>block drop in on ! wi0 inet from 10.0.0.0/24 to any</a:t>
            </a:r>
          </a:p>
          <a:p>
            <a:pPr lvl="2"/>
            <a:r>
              <a:rPr lang="en-US" altLang="zh-TW"/>
              <a:t>block drop in inet from 10.0.0.1 to any</a:t>
            </a:r>
          </a:p>
          <a:p>
            <a:pPr lvl="1"/>
            <a:r>
              <a:rPr lang="en-US" altLang="zh-TW"/>
              <a:t>Pitfall:</a:t>
            </a:r>
          </a:p>
          <a:p>
            <a:pPr lvl="2"/>
            <a:r>
              <a:rPr lang="en-US" altLang="zh-TW"/>
              <a:t>Rules created by the </a:t>
            </a:r>
            <a:r>
              <a:rPr lang="en-US" altLang="zh-TW" i="1"/>
              <a:t>antispoof</a:t>
            </a:r>
            <a:r>
              <a:rPr lang="en-US" altLang="zh-TW"/>
              <a:t> interfere with packets sent over loopback interfaces to local addresses. One should pass these explicitly.</a:t>
            </a:r>
          </a:p>
          <a:p>
            <a:pPr lvl="2"/>
            <a:r>
              <a:rPr lang="en-US" altLang="zh-TW"/>
              <a:t>set skip on lo0</a:t>
            </a:r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Example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981200" y="1453388"/>
            <a:ext cx="6466887" cy="51706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500" dirty="0"/>
              <a:t># macro definitions</a:t>
            </a:r>
          </a:p>
          <a:p>
            <a:r>
              <a:rPr kumimoji="1" lang="en-US" altLang="zh-TW" sz="1500" dirty="0" err="1"/>
              <a:t>extdev</a:t>
            </a:r>
            <a:r>
              <a:rPr kumimoji="1" lang="en-US" altLang="zh-TW" sz="1500" dirty="0"/>
              <a:t>='fxp0’</a:t>
            </a:r>
          </a:p>
          <a:p>
            <a:r>
              <a:rPr kumimoji="1" lang="en-US" altLang="zh-TW" sz="1500" dirty="0" err="1"/>
              <a:t>server_ext</a:t>
            </a:r>
            <a:r>
              <a:rPr kumimoji="1" lang="en-US" altLang="zh-TW" sz="1500" dirty="0"/>
              <a:t>=‘140.113.214.13’</a:t>
            </a:r>
          </a:p>
          <a:p>
            <a:endParaRPr kumimoji="1" lang="en-US" altLang="zh-TW" sz="1500" dirty="0"/>
          </a:p>
          <a:p>
            <a:r>
              <a:rPr kumimoji="1" lang="en-US" altLang="zh-TW" sz="1500" dirty="0"/>
              <a:t># options</a:t>
            </a:r>
          </a:p>
          <a:p>
            <a:r>
              <a:rPr kumimoji="1" lang="en-US" altLang="zh-TW" sz="1500" dirty="0"/>
              <a:t>set limit { states 10000, frags 5000 }</a:t>
            </a:r>
          </a:p>
          <a:p>
            <a:r>
              <a:rPr kumimoji="1" lang="en-US" altLang="zh-TW" sz="1500" dirty="0"/>
              <a:t>set </a:t>
            </a:r>
            <a:r>
              <a:rPr kumimoji="1" lang="en-US" altLang="zh-TW" sz="1500" dirty="0" err="1"/>
              <a:t>loginterface</a:t>
            </a:r>
            <a:r>
              <a:rPr kumimoji="1" lang="en-US" altLang="zh-TW" sz="1500" dirty="0"/>
              <a:t> $</a:t>
            </a:r>
            <a:r>
              <a:rPr kumimoji="1" lang="en-US" altLang="zh-TW" sz="1500" dirty="0" err="1"/>
              <a:t>extdev</a:t>
            </a:r>
            <a:endParaRPr kumimoji="1" lang="en-US" altLang="zh-TW" sz="1500" dirty="0"/>
          </a:p>
          <a:p>
            <a:r>
              <a:rPr kumimoji="1" lang="en-US" altLang="zh-TW" sz="1500" dirty="0"/>
              <a:t>set block-policy drop</a:t>
            </a:r>
          </a:p>
          <a:p>
            <a:r>
              <a:rPr kumimoji="1" lang="en-US" altLang="zh-TW" sz="1500" dirty="0"/>
              <a:t>set skip on lo0</a:t>
            </a:r>
          </a:p>
          <a:p>
            <a:endParaRPr kumimoji="1" lang="en-US" altLang="zh-TW" sz="1500" dirty="0"/>
          </a:p>
          <a:p>
            <a:r>
              <a:rPr kumimoji="1" lang="en-US" altLang="zh-TW" sz="1500" dirty="0"/>
              <a:t># tables</a:t>
            </a:r>
          </a:p>
          <a:p>
            <a:r>
              <a:rPr kumimoji="1" lang="en-US" altLang="zh-TW" sz="1500" dirty="0"/>
              <a:t>table &lt;</a:t>
            </a:r>
            <a:r>
              <a:rPr kumimoji="1" lang="en-US" altLang="zh-TW" sz="1500" dirty="0" err="1"/>
              <a:t>badhosts</a:t>
            </a:r>
            <a:r>
              <a:rPr kumimoji="1" lang="en-US" altLang="zh-TW" sz="1500" dirty="0"/>
              <a:t>&gt; persist file “/</a:t>
            </a:r>
            <a:r>
              <a:rPr kumimoji="1" lang="en-US" altLang="zh-TW" sz="1500" dirty="0" err="1"/>
              <a:t>etc</a:t>
            </a:r>
            <a:r>
              <a:rPr kumimoji="1" lang="en-US" altLang="zh-TW" sz="1500" dirty="0"/>
              <a:t>/</a:t>
            </a:r>
            <a:r>
              <a:rPr kumimoji="1" lang="en-US" altLang="zh-TW" sz="1500" dirty="0" err="1"/>
              <a:t>badhosts.list</a:t>
            </a:r>
            <a:r>
              <a:rPr kumimoji="1" lang="en-US" altLang="zh-TW" sz="1500" dirty="0"/>
              <a:t>”</a:t>
            </a:r>
          </a:p>
          <a:p>
            <a:endParaRPr kumimoji="1" lang="en-US" altLang="zh-TW" sz="1500" dirty="0"/>
          </a:p>
          <a:p>
            <a:r>
              <a:rPr lang="en-US" altLang="zh-TW" sz="1500" dirty="0"/>
              <a:t># filtering rules</a:t>
            </a:r>
          </a:p>
          <a:p>
            <a:r>
              <a:rPr lang="en-US" altLang="zh-TW" sz="1500" dirty="0"/>
              <a:t>block in  all</a:t>
            </a:r>
          </a:p>
          <a:p>
            <a:r>
              <a:rPr lang="en-US" altLang="zh-TW" sz="1500" dirty="0"/>
              <a:t>pass out all</a:t>
            </a:r>
          </a:p>
          <a:p>
            <a:r>
              <a:rPr lang="en-US" altLang="zh-TW" sz="1500" dirty="0" err="1"/>
              <a:t>antispoof</a:t>
            </a:r>
            <a:r>
              <a:rPr lang="en-US" altLang="zh-TW" sz="1500" dirty="0"/>
              <a:t> for $</a:t>
            </a:r>
            <a:r>
              <a:rPr lang="en-US" altLang="zh-TW" sz="1500" dirty="0" err="1"/>
              <a:t>extdev</a:t>
            </a:r>
            <a:endParaRPr lang="en-US" altLang="zh-TW" sz="1500" dirty="0"/>
          </a:p>
          <a:p>
            <a:r>
              <a:rPr lang="en-US" altLang="zh-TW" sz="1500" dirty="0"/>
              <a:t>block in log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tcp</a:t>
            </a:r>
            <a:r>
              <a:rPr lang="en-US" altLang="zh-TW" sz="1500" dirty="0"/>
              <a:t> from any to any port {139, 445}</a:t>
            </a:r>
          </a:p>
          <a:p>
            <a:r>
              <a:rPr lang="en-US" altLang="zh-TW" sz="1500" dirty="0"/>
              <a:t>block in log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udp</a:t>
            </a:r>
            <a:r>
              <a:rPr lang="en-US" altLang="zh-TW" sz="1500" dirty="0"/>
              <a:t> from any to any port {137, 138}</a:t>
            </a:r>
          </a:p>
          <a:p>
            <a:r>
              <a:rPr lang="en-US" altLang="zh-TW" sz="1500" dirty="0"/>
              <a:t>block quick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from &lt;</a:t>
            </a:r>
            <a:r>
              <a:rPr lang="en-US" altLang="zh-TW" sz="1500" dirty="0" err="1"/>
              <a:t>badhosts</a:t>
            </a:r>
            <a:r>
              <a:rPr lang="en-US" altLang="zh-TW" sz="1500" dirty="0"/>
              <a:t>&gt; to any</a:t>
            </a:r>
          </a:p>
          <a:p>
            <a:r>
              <a:rPr lang="en-US" altLang="zh-TW" sz="1500" dirty="0"/>
              <a:t>pass in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tcp</a:t>
            </a:r>
            <a:r>
              <a:rPr lang="en-US" altLang="zh-TW" sz="1500" dirty="0"/>
              <a:t> from 140.113.0.0/16 to any port {139, 445}</a:t>
            </a:r>
          </a:p>
          <a:p>
            <a:r>
              <a:rPr lang="en-US" altLang="zh-TW" sz="1500" dirty="0"/>
              <a:t>pass in on $</a:t>
            </a:r>
            <a:r>
              <a:rPr lang="en-US" altLang="zh-TW" sz="1500" dirty="0" err="1"/>
              <a:t>extdev</a:t>
            </a:r>
            <a:r>
              <a:rPr lang="en-US" altLang="zh-TW" sz="1500" dirty="0"/>
              <a:t> proto </a:t>
            </a:r>
            <a:r>
              <a:rPr lang="en-US" altLang="zh-TW" sz="1500" dirty="0" err="1"/>
              <a:t>udp</a:t>
            </a:r>
            <a:r>
              <a:rPr lang="en-US" altLang="zh-TW" sz="1500" dirty="0"/>
              <a:t> from 140.113.0.0/16 to any port {137, 138}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</a:t>
            </a:r>
            <a:r>
              <a:rPr lang="en-US" altLang="zh-TW" dirty="0">
                <a:latin typeface="Verdana"/>
                <a:ea typeface="新細明體" pitchFamily="18" charset="-120"/>
              </a:rPr>
              <a:t>–</a:t>
            </a:r>
            <a:r>
              <a:rPr lang="en-US" altLang="zh-TW" dirty="0">
                <a:ea typeface="新細明體" pitchFamily="18" charset="-120"/>
              </a:rPr>
              <a:t> Capabilities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Network Layer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Operate at a low level of TCP/IP stack as IP-packet filters.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Filter attributes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Source/destination IP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Source/destination port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TTL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sz="1600" dirty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sz="1600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Application Layer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Work on the application level of the TCP/IP stack.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Inspect all packets for improper content, a complex work!</a:t>
            </a:r>
          </a:p>
          <a:p>
            <a:pPr eaLnBrk="1" hangingPunct="1">
              <a:defRPr/>
            </a:pPr>
            <a:r>
              <a:rPr lang="en-US" altLang="zh-TW" sz="20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Application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The access control implemented by applications.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TCP Wrapper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 err="1"/>
              <a:t>hosts.allow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hosts.deny</a:t>
            </a:r>
            <a:endParaRPr lang="en-US" altLang="zh-TW" sz="1600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In FreeBSD: </a:t>
            </a:r>
            <a:r>
              <a:rPr lang="en-US" altLang="zh-TW" sz="1600" dirty="0" err="1">
                <a:ea typeface="新細明體" pitchFamily="18" charset="-120"/>
              </a:rPr>
              <a:t>tcpd</a:t>
            </a:r>
            <a:r>
              <a:rPr lang="en-US" altLang="zh-TW" sz="1600" dirty="0">
                <a:ea typeface="新細明體" pitchFamily="18" charset="-120"/>
              </a:rPr>
              <a:t>(8)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186531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Debug by </a:t>
            </a:r>
            <a:r>
              <a:rPr lang="en-US" altLang="zh-TW" dirty="0" err="1">
                <a:ea typeface="新細明體" pitchFamily="18" charset="-120"/>
              </a:rPr>
              <a:t>pflog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Enable </a:t>
            </a:r>
            <a:r>
              <a:rPr lang="en-US" altLang="zh-TW" dirty="0" err="1">
                <a:ea typeface="新細明體" panose="02020500000000000000" pitchFamily="18" charset="-120"/>
              </a:rPr>
              <a:t>pflog</a:t>
            </a:r>
            <a:r>
              <a:rPr lang="en-US" altLang="zh-TW" dirty="0">
                <a:ea typeface="新細明體" panose="02020500000000000000" pitchFamily="18" charset="-120"/>
              </a:rPr>
              <a:t>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pflog_enable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  <a:p>
            <a:pPr lvl="2" eaLnBrk="1" hangingPunct="1"/>
            <a:r>
              <a:rPr lang="en-US" altLang="zh-TW" dirty="0"/>
              <a:t>Log to pflog0 interface</a:t>
            </a:r>
          </a:p>
          <a:p>
            <a:pPr lvl="2" eaLnBrk="1" hangingPunct="1"/>
            <a:r>
              <a:rPr lang="en-US" altLang="zh-TW" dirty="0" err="1"/>
              <a:t>tcpdump</a:t>
            </a:r>
            <a:r>
              <a:rPr lang="en-US" altLang="zh-TW" dirty="0"/>
              <a:t> -</a:t>
            </a:r>
            <a:r>
              <a:rPr lang="en-US" altLang="zh-TW" dirty="0" err="1"/>
              <a:t>i</a:t>
            </a:r>
            <a:r>
              <a:rPr lang="en-US" altLang="zh-TW" dirty="0"/>
              <a:t> pflog0</a:t>
            </a:r>
          </a:p>
          <a:p>
            <a:pPr lvl="1" eaLnBrk="1" hangingPunct="1"/>
            <a:r>
              <a:rPr lang="en-US" altLang="zh-TW" dirty="0" err="1"/>
              <a:t>pflog_logfile</a:t>
            </a:r>
            <a:r>
              <a:rPr lang="en-US" altLang="zh-TW" dirty="0"/>
              <a:t>="/</a:t>
            </a:r>
            <a:r>
              <a:rPr lang="en-US" altLang="zh-TW" dirty="0" err="1"/>
              <a:t>var</a:t>
            </a:r>
            <a:r>
              <a:rPr lang="en-US" altLang="zh-TW" dirty="0"/>
              <a:t>/log/</a:t>
            </a:r>
            <a:r>
              <a:rPr lang="en-US" altLang="zh-TW" dirty="0" err="1"/>
              <a:t>pflog</a:t>
            </a:r>
            <a:r>
              <a:rPr lang="en-US" altLang="zh-TW" dirty="0"/>
              <a:t>"</a:t>
            </a:r>
          </a:p>
          <a:p>
            <a:pPr lvl="2" eaLnBrk="1" hangingPunct="1"/>
            <a:r>
              <a:rPr lang="en-US" altLang="zh-TW" dirty="0" err="1">
                <a:ea typeface="新細明體" panose="02020500000000000000" pitchFamily="18" charset="-120"/>
              </a:rPr>
              <a:t>tcpdump</a:t>
            </a:r>
            <a:r>
              <a:rPr lang="en-US" altLang="zh-TW" dirty="0">
                <a:ea typeface="新細明體" panose="02020500000000000000" pitchFamily="18" charset="-120"/>
              </a:rPr>
              <a:t> -r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</a:t>
            </a:r>
            <a:r>
              <a:rPr lang="en-US" altLang="zh-TW" dirty="0" err="1">
                <a:ea typeface="新細明體" panose="02020500000000000000" pitchFamily="18" charset="-120"/>
              </a:rPr>
              <a:t>pflog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/>
          </a:p>
          <a:p>
            <a:r>
              <a:rPr lang="en-US" altLang="zh-TW" dirty="0"/>
              <a:t>Create firewall rules</a:t>
            </a:r>
          </a:p>
          <a:p>
            <a:pPr lvl="1"/>
            <a:r>
              <a:rPr lang="en-US" altLang="zh-TW" dirty="0"/>
              <a:t>Default configuration rules</a:t>
            </a:r>
          </a:p>
          <a:p>
            <a:pPr lvl="2"/>
            <a:r>
              <a:rPr lang="en-US" altLang="zh-TW" dirty="0" err="1"/>
              <a:t>pf_rules</a:t>
            </a:r>
            <a:r>
              <a:rPr lang="en-US" altLang="zh-TW" dirty="0"/>
              <a:t>="/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pf.conf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/>
              <a:t>Sample files</a:t>
            </a:r>
          </a:p>
          <a:p>
            <a:pPr lvl="2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/share/examples/pf/*</a:t>
            </a:r>
            <a:endParaRPr lang="zh-TW" altLang="en-US" dirty="0"/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iptables in Linux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6778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User-space software that control Linux kernel firewall</a:t>
            </a:r>
          </a:p>
          <a:p>
            <a:pPr lvl="1"/>
            <a:r>
              <a:rPr lang="en-US" altLang="zh-TW" dirty="0"/>
              <a:t>Control Linux kernel </a:t>
            </a:r>
            <a:r>
              <a:rPr lang="en-US" altLang="zh-TW" dirty="0" err="1"/>
              <a:t>Netfilter</a:t>
            </a:r>
            <a:r>
              <a:rPr lang="en-US" altLang="zh-TW" dirty="0"/>
              <a:t> modules</a:t>
            </a:r>
          </a:p>
          <a:p>
            <a:r>
              <a:rPr lang="en-US" altLang="zh-TW" dirty="0"/>
              <a:t>Support kernel version 2.4+</a:t>
            </a:r>
          </a:p>
          <a:p>
            <a:pPr lvl="1"/>
            <a:r>
              <a:rPr lang="en-US" altLang="zh-TW" dirty="0"/>
              <a:t>Replace </a:t>
            </a:r>
            <a:r>
              <a:rPr lang="en-US" altLang="zh-TW" dirty="0" err="1"/>
              <a:t>ipchains</a:t>
            </a:r>
            <a:r>
              <a:rPr lang="en-US" altLang="zh-TW" dirty="0"/>
              <a:t> and </a:t>
            </a:r>
            <a:r>
              <a:rPr lang="en-US" altLang="zh-TW" dirty="0" err="1"/>
              <a:t>ipfwadm</a:t>
            </a:r>
            <a:endParaRPr lang="en-US" altLang="zh-TW" dirty="0"/>
          </a:p>
          <a:p>
            <a:r>
              <a:rPr lang="en-US" altLang="zh-TW" dirty="0"/>
              <a:t>iptables allows system administrators to define </a:t>
            </a:r>
            <a:r>
              <a:rPr lang="en-US" altLang="zh-TW" i="1" dirty="0"/>
              <a:t>tables</a:t>
            </a:r>
            <a:r>
              <a:rPr lang="en-US" altLang="zh-TW" dirty="0"/>
              <a:t> containing </a:t>
            </a:r>
            <a:r>
              <a:rPr lang="en-US" altLang="zh-TW" i="1" dirty="0"/>
              <a:t>chains</a:t>
            </a:r>
            <a:r>
              <a:rPr lang="en-US" altLang="zh-TW" dirty="0"/>
              <a:t> of </a:t>
            </a:r>
            <a:r>
              <a:rPr lang="en-US" altLang="zh-TW" i="1" dirty="0"/>
              <a:t>rules</a:t>
            </a:r>
            <a:r>
              <a:rPr lang="en-US" altLang="zh-TW" dirty="0"/>
              <a:t> for the treatment of packets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4148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SA, we only cover high level idea of iptables</a:t>
            </a:r>
          </a:p>
          <a:p>
            <a:r>
              <a:rPr lang="en-US" altLang="zh-TW" dirty="0"/>
              <a:t>Detailed configuration and usage are covered in NA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2997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- filtering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Main command: iptables</a:t>
            </a:r>
          </a:p>
          <a:p>
            <a:r>
              <a:rPr lang="en-US" altLang="zh-TW" dirty="0"/>
              <a:t>Almost </a:t>
            </a:r>
            <a:r>
              <a:rPr lang="en-US" altLang="zh-TW" dirty="0" err="1"/>
              <a:t>everyhing</a:t>
            </a:r>
            <a:r>
              <a:rPr lang="en-US" altLang="zh-TW" dirty="0"/>
              <a:t> is done by it</a:t>
            </a:r>
          </a:p>
          <a:p>
            <a:r>
              <a:rPr lang="en-US" altLang="zh-TW" dirty="0"/>
              <a:t>iptables content for new machine (ubuntu)</a:t>
            </a:r>
          </a:p>
          <a:p>
            <a:pPr lvl="1"/>
            <a:r>
              <a:rPr lang="en-US" altLang="zh-TW" dirty="0"/>
              <a:t>iptables -L</a:t>
            </a:r>
          </a:p>
          <a:p>
            <a:endParaRPr lang="en-US" altLang="zh-TW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88257AEA-EC4C-114F-98C4-F745C24D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356" y="3352800"/>
            <a:ext cx="6466887" cy="255454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dirty="0"/>
              <a:t>Chain INPUT (policy ACCEPT)</a:t>
            </a:r>
          </a:p>
          <a:p>
            <a:r>
              <a:rPr lang="en-US" altLang="zh-TW" sz="1600" dirty="0"/>
              <a:t>target     </a:t>
            </a:r>
            <a:r>
              <a:rPr lang="en-US" altLang="zh-TW" sz="1600" dirty="0" err="1"/>
              <a:t>prot</a:t>
            </a:r>
            <a:r>
              <a:rPr lang="en-US" altLang="zh-TW" sz="1600" dirty="0"/>
              <a:t> opt source               destination         </a:t>
            </a:r>
          </a:p>
          <a:p>
            <a:br>
              <a:rPr lang="en-US" altLang="zh-TW" sz="1600" dirty="0"/>
            </a:br>
            <a:endParaRPr lang="en-US" altLang="zh-TW" sz="1600" dirty="0"/>
          </a:p>
          <a:p>
            <a:r>
              <a:rPr lang="en-US" altLang="zh-TW" sz="1600" dirty="0"/>
              <a:t>Chain FORWARD (policy ACCEPT)</a:t>
            </a:r>
          </a:p>
          <a:p>
            <a:r>
              <a:rPr lang="en-US" altLang="zh-TW" sz="1600" dirty="0"/>
              <a:t>target     </a:t>
            </a:r>
            <a:r>
              <a:rPr lang="en-US" altLang="zh-TW" sz="1600" dirty="0" err="1"/>
              <a:t>prot</a:t>
            </a:r>
            <a:r>
              <a:rPr lang="en-US" altLang="zh-TW" sz="1600" dirty="0"/>
              <a:t> opt source               destination         </a:t>
            </a:r>
          </a:p>
          <a:p>
            <a:br>
              <a:rPr lang="en-US" altLang="zh-TW" sz="1600" dirty="0"/>
            </a:br>
            <a:endParaRPr lang="en-US" altLang="zh-TW" sz="1600" dirty="0"/>
          </a:p>
          <a:p>
            <a:r>
              <a:rPr lang="en-US" altLang="zh-TW" sz="1600" dirty="0"/>
              <a:t>Chain OUTPUT (policy ACCEPT)</a:t>
            </a:r>
          </a:p>
          <a:p>
            <a:r>
              <a:rPr lang="en-US" altLang="zh-TW" sz="1600" dirty="0"/>
              <a:t>target     </a:t>
            </a:r>
            <a:r>
              <a:rPr lang="en-US" altLang="zh-TW" sz="1600" dirty="0" err="1"/>
              <a:t>prot</a:t>
            </a:r>
            <a:r>
              <a:rPr lang="en-US" altLang="zh-TW" sz="1600" dirty="0"/>
              <a:t> opt source               destination</a:t>
            </a:r>
          </a:p>
        </p:txBody>
      </p:sp>
    </p:spTree>
    <p:extLst>
      <p:ext uri="{BB962C8B-B14F-4D97-AF65-F5344CB8AC3E}">
        <p14:creationId xmlns:p14="http://schemas.microsoft.com/office/powerpoint/2010/main" val="3865167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List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-t tables : Target table</a:t>
            </a:r>
          </a:p>
          <a:p>
            <a:pPr lvl="1"/>
            <a:r>
              <a:rPr lang="en-US" altLang="zh-TW" dirty="0"/>
              <a:t>-L : List all rules</a:t>
            </a:r>
          </a:p>
          <a:p>
            <a:pPr lvl="1"/>
            <a:r>
              <a:rPr lang="en-US" altLang="zh-TW" dirty="0"/>
              <a:t>-n : Don’t lookup domain names</a:t>
            </a:r>
          </a:p>
          <a:p>
            <a:pPr lvl="1"/>
            <a:r>
              <a:rPr lang="en-US" altLang="zh-TW" dirty="0"/>
              <a:t>-v :</a:t>
            </a:r>
            <a:r>
              <a:rPr lang="zh-TW" altLang="en-US" dirty="0"/>
              <a:t> </a:t>
            </a:r>
            <a:r>
              <a:rPr lang="en-US" altLang="zh-TW" dirty="0"/>
              <a:t>Show details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066800"/>
            <a:ext cx="4495800" cy="534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76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Init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-F : Flush all rules</a:t>
            </a:r>
          </a:p>
          <a:p>
            <a:pPr lvl="1"/>
            <a:r>
              <a:rPr lang="en-US" altLang="zh-TW" dirty="0"/>
              <a:t>-X : Flush all custom chains</a:t>
            </a:r>
          </a:p>
          <a:p>
            <a:pPr lvl="1"/>
            <a:r>
              <a:rPr lang="en-US" altLang="zh-TW" dirty="0"/>
              <a:t>-Z : Flush all statistics data for all chains</a:t>
            </a:r>
          </a:p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-P [INPUT,OUTPUT,FORWARD] [ACCEPT, DROP]</a:t>
            </a:r>
          </a:p>
          <a:p>
            <a:pPr lvl="2"/>
            <a:r>
              <a:rPr lang="en-US" altLang="zh-TW" dirty="0"/>
              <a:t>Change the default policy of the target chain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9352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Save and Restore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iptables</a:t>
            </a:r>
            <a:r>
              <a:rPr lang="en-US" altLang="zh-TW" dirty="0"/>
              <a:t>-restore</a:t>
            </a:r>
          </a:p>
          <a:p>
            <a:pPr lvl="1"/>
            <a:r>
              <a:rPr lang="en-US" altLang="zh-TW" dirty="0"/>
              <a:t>Restore from restore file</a:t>
            </a:r>
            <a:endParaRPr lang="zh-TW" altLang="en-US" dirty="0"/>
          </a:p>
          <a:p>
            <a:r>
              <a:rPr lang="en-US" altLang="zh-TW" dirty="0" err="1"/>
              <a:t>iptables</a:t>
            </a:r>
            <a:r>
              <a:rPr lang="en-US" altLang="zh-TW" dirty="0"/>
              <a:t>-save</a:t>
            </a:r>
          </a:p>
          <a:p>
            <a:pPr lvl="1"/>
            <a:r>
              <a:rPr lang="en-US" altLang="zh-TW" dirty="0"/>
              <a:t>Export all rules and generate restore file</a:t>
            </a:r>
          </a:p>
          <a:p>
            <a:pPr lvl="1"/>
            <a:r>
              <a:rPr lang="en-US" altLang="zh-TW" dirty="0"/>
              <a:t>Some system will load restore file at boot</a:t>
            </a:r>
          </a:p>
          <a:p>
            <a:pPr lvl="2"/>
            <a:r>
              <a:rPr lang="en-US" altLang="zh-TW" dirty="0"/>
              <a:t>Ex: CentOS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sysconfig</a:t>
            </a:r>
            <a:r>
              <a:rPr lang="en-US" altLang="zh-TW" dirty="0"/>
              <a:t>/</a:t>
            </a:r>
            <a:r>
              <a:rPr lang="en-US" altLang="zh-TW" dirty="0" err="1"/>
              <a:t>iptables</a:t>
            </a:r>
            <a:r>
              <a:rPr lang="en-US" altLang="zh-TW" dirty="0"/>
              <a:t>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sysconfig</a:t>
            </a:r>
            <a:r>
              <a:rPr lang="en-US" altLang="zh-TW" dirty="0"/>
              <a:t>/ip6tables</a:t>
            </a:r>
          </a:p>
          <a:p>
            <a:r>
              <a:rPr lang="en-US" altLang="zh-TW" dirty="0"/>
              <a:t>Restore file syntax</a:t>
            </a:r>
          </a:p>
          <a:p>
            <a:pPr lvl="1"/>
            <a:r>
              <a:rPr lang="en-US" altLang="zh-TW" dirty="0"/>
              <a:t>#  comments</a:t>
            </a:r>
          </a:p>
          <a:p>
            <a:pPr lvl="1"/>
            <a:r>
              <a:rPr lang="en-US" altLang="zh-TW" dirty="0"/>
              <a:t>*  table name</a:t>
            </a:r>
          </a:p>
          <a:p>
            <a:pPr lvl="1"/>
            <a:r>
              <a:rPr lang="en-US" altLang="zh-TW" dirty="0"/>
              <a:t>: chain default-policy [</a:t>
            </a:r>
            <a:r>
              <a:rPr lang="en-US" altLang="zh-TW" dirty="0" err="1"/>
              <a:t>pkt:byte</a:t>
            </a:r>
            <a:r>
              <a:rPr lang="en-US" altLang="zh-TW" dirty="0"/>
              <a:t>]</a:t>
            </a:r>
          </a:p>
          <a:p>
            <a:pPr lvl="1"/>
            <a:r>
              <a:rPr lang="en-US" altLang="zh-TW" dirty="0"/>
              <a:t>Rules</a:t>
            </a:r>
          </a:p>
          <a:p>
            <a:pPr lvl="1"/>
            <a:r>
              <a:rPr lang="en-US" altLang="zh-TW" dirty="0"/>
              <a:t>COMMIT (End of file)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336404"/>
            <a:ext cx="38766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57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Rules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Modify</a:t>
            </a:r>
          </a:p>
          <a:p>
            <a:pPr lvl="1"/>
            <a:r>
              <a:rPr lang="en-US" altLang="zh-TW" dirty="0"/>
              <a:t>-A, --append</a:t>
            </a:r>
          </a:p>
          <a:p>
            <a:pPr lvl="1"/>
            <a:r>
              <a:rPr lang="en-US" altLang="zh-TW" dirty="0"/>
              <a:t>-C, --check</a:t>
            </a:r>
          </a:p>
          <a:p>
            <a:pPr lvl="1"/>
            <a:r>
              <a:rPr lang="en-US" altLang="zh-TW" dirty="0"/>
              <a:t>-D, --delete</a:t>
            </a:r>
          </a:p>
          <a:p>
            <a:pPr lvl="1"/>
            <a:r>
              <a:rPr lang="en-US" altLang="zh-TW" dirty="0"/>
              <a:t>-I, --insert</a:t>
            </a:r>
          </a:p>
          <a:p>
            <a:pPr lvl="1"/>
            <a:r>
              <a:rPr lang="en-US" altLang="zh-TW" dirty="0"/>
              <a:t>-R, --replace</a:t>
            </a:r>
          </a:p>
        </p:txBody>
      </p:sp>
    </p:spTree>
    <p:extLst>
      <p:ext uri="{BB962C8B-B14F-4D97-AF65-F5344CB8AC3E}">
        <p14:creationId xmlns:p14="http://schemas.microsoft.com/office/powerpoint/2010/main" val="4150536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Rules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6216" y="1343660"/>
            <a:ext cx="7772400" cy="4648200"/>
          </a:xfrm>
        </p:spPr>
        <p:txBody>
          <a:bodyPr/>
          <a:lstStyle/>
          <a:p>
            <a:r>
              <a:rPr lang="en-US" altLang="zh-TW" dirty="0"/>
              <a:t>Filter</a:t>
            </a:r>
          </a:p>
          <a:p>
            <a:pPr lvl="1"/>
            <a:r>
              <a:rPr lang="en-US" altLang="zh-TW" dirty="0"/>
              <a:t>-</a:t>
            </a:r>
            <a:r>
              <a:rPr lang="en-US" altLang="zh-TW" dirty="0" err="1"/>
              <a:t>i</a:t>
            </a:r>
            <a:r>
              <a:rPr lang="en-US" altLang="zh-TW" dirty="0"/>
              <a:t>, -o [if] : incoming interface / outgoing interface</a:t>
            </a:r>
          </a:p>
          <a:p>
            <a:pPr lvl="2"/>
            <a:r>
              <a:rPr lang="en-US" altLang="zh-TW" dirty="0"/>
              <a:t>-</a:t>
            </a:r>
            <a:r>
              <a:rPr lang="en-US" altLang="zh-TW" dirty="0" err="1"/>
              <a:t>i</a:t>
            </a:r>
            <a:r>
              <a:rPr lang="en-US" altLang="zh-TW" dirty="0"/>
              <a:t> ens192 -o docker0</a:t>
            </a:r>
          </a:p>
          <a:p>
            <a:pPr lvl="1"/>
            <a:r>
              <a:rPr lang="en-US" altLang="zh-TW" dirty="0"/>
              <a:t>-s, -d [net] : Source / Destination</a:t>
            </a:r>
          </a:p>
          <a:p>
            <a:pPr lvl="2"/>
            <a:r>
              <a:rPr lang="en-US" altLang="zh-TW" dirty="0"/>
              <a:t>-s 192.168.0.1/24 –d 140.113.1.1</a:t>
            </a:r>
          </a:p>
          <a:p>
            <a:pPr lvl="1"/>
            <a:r>
              <a:rPr lang="en-US" altLang="zh-TW" dirty="0"/>
              <a:t>--sport, --</a:t>
            </a:r>
            <a:r>
              <a:rPr lang="en-US" altLang="zh-TW" dirty="0" err="1"/>
              <a:t>dport</a:t>
            </a:r>
            <a:r>
              <a:rPr lang="en-US" altLang="zh-TW" dirty="0"/>
              <a:t> [port] : Source port / Destination port</a:t>
            </a:r>
          </a:p>
          <a:p>
            <a:pPr lvl="2"/>
            <a:r>
              <a:rPr lang="en-US" altLang="zh-TW" dirty="0"/>
              <a:t>--sport 22 --</a:t>
            </a:r>
            <a:r>
              <a:rPr lang="en-US" altLang="zh-TW" dirty="0" err="1"/>
              <a:t>dport</a:t>
            </a:r>
            <a:r>
              <a:rPr lang="en-US" altLang="zh-TW" dirty="0"/>
              <a:t> 80</a:t>
            </a:r>
          </a:p>
          <a:p>
            <a:pPr lvl="1"/>
            <a:r>
              <a:rPr lang="en-US" altLang="zh-TW" dirty="0"/>
              <a:t>-p [protocol] : </a:t>
            </a:r>
            <a:r>
              <a:rPr lang="en-US" altLang="zh-TW" dirty="0" err="1"/>
              <a:t>tcp</a:t>
            </a:r>
            <a:r>
              <a:rPr lang="en-US" altLang="zh-TW" dirty="0"/>
              <a:t>, </a:t>
            </a:r>
            <a:r>
              <a:rPr lang="en-US" altLang="zh-TW" dirty="0" err="1"/>
              <a:t>udp</a:t>
            </a:r>
            <a:r>
              <a:rPr lang="en-US" altLang="zh-TW" dirty="0"/>
              <a:t>, </a:t>
            </a:r>
            <a:r>
              <a:rPr lang="en-US" altLang="zh-TW" dirty="0" err="1"/>
              <a:t>icmp</a:t>
            </a:r>
            <a:r>
              <a:rPr lang="en-US" altLang="zh-TW" dirty="0"/>
              <a:t>, all</a:t>
            </a:r>
          </a:p>
          <a:p>
            <a:pPr lvl="2"/>
            <a:r>
              <a:rPr lang="en-US" altLang="zh-TW" dirty="0"/>
              <a:t>-p </a:t>
            </a:r>
            <a:r>
              <a:rPr lang="en-US" altLang="zh-TW" dirty="0" err="1"/>
              <a:t>icmp</a:t>
            </a:r>
            <a:endParaRPr lang="en-US" altLang="zh-TW" dirty="0"/>
          </a:p>
          <a:p>
            <a:pPr lvl="1"/>
            <a:r>
              <a:rPr lang="en-US" altLang="zh-TW" dirty="0"/>
              <a:t>-j [target]: target for matched packets</a:t>
            </a:r>
          </a:p>
          <a:p>
            <a:pPr lvl="2"/>
            <a:r>
              <a:rPr lang="en-US" altLang="zh-TW" dirty="0"/>
              <a:t>-j ACCEPT, -j DROP</a:t>
            </a:r>
          </a:p>
          <a:p>
            <a:pPr lvl="1"/>
            <a:r>
              <a:rPr lang="en-US" altLang="zh-TW" dirty="0"/>
              <a:t>! (not) : Invert matching</a:t>
            </a:r>
          </a:p>
          <a:p>
            <a:pPr lvl="2"/>
            <a:r>
              <a:rPr lang="en-US" altLang="zh-TW" dirty="0"/>
              <a:t>! -s 140.113.1.0/24</a:t>
            </a:r>
          </a:p>
          <a:p>
            <a:pPr lvl="2"/>
            <a:r>
              <a:rPr lang="en-US" altLang="zh-TW" dirty="0"/>
              <a:t>! -</a:t>
            </a:r>
            <a:r>
              <a:rPr lang="en-US" altLang="zh-TW" dirty="0" err="1"/>
              <a:t>i</a:t>
            </a:r>
            <a:r>
              <a:rPr lang="en-US" altLang="zh-TW" dirty="0"/>
              <a:t> eth0</a:t>
            </a:r>
          </a:p>
          <a:p>
            <a:pPr lvl="2"/>
            <a:r>
              <a:rPr lang="en-US" altLang="zh-TW" dirty="0"/>
              <a:t>! -p </a:t>
            </a:r>
            <a:r>
              <a:rPr lang="en-US" altLang="zh-TW" dirty="0" err="1"/>
              <a:t>udp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397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–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Exclusive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Only </a:t>
            </a:r>
            <a:r>
              <a:rPr lang="en-US" altLang="zh-TW" sz="18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block</a:t>
            </a:r>
            <a:r>
              <a:rPr lang="en-US" altLang="zh-TW" sz="1800" dirty="0">
                <a:ea typeface="新細明體" pitchFamily="18" charset="-120"/>
              </a:rPr>
              <a:t> the traffic matching the </a:t>
            </a:r>
            <a:r>
              <a:rPr lang="en-US" altLang="zh-TW" sz="1800" dirty="0" err="1">
                <a:ea typeface="新細明體" pitchFamily="18" charset="-120"/>
              </a:rPr>
              <a:t>rulesets</a:t>
            </a:r>
            <a:endParaRPr lang="en-US" altLang="zh-TW" sz="1800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Inclusive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Only </a:t>
            </a:r>
            <a:r>
              <a:rPr lang="en-US" altLang="zh-TW" sz="1800" dirty="0">
                <a:solidFill>
                  <a:srgbClr val="FF0000"/>
                </a:solidFill>
                <a:ea typeface="新細明體" pitchFamily="18" charset="-120"/>
              </a:rPr>
              <a:t>allow</a:t>
            </a:r>
            <a:r>
              <a:rPr lang="en-US" altLang="zh-TW" sz="1800" dirty="0">
                <a:ea typeface="新細明體" pitchFamily="18" charset="-120"/>
              </a:rPr>
              <a:t> the traffic matching the </a:t>
            </a:r>
            <a:r>
              <a:rPr lang="en-US" altLang="zh-TW" sz="1800" dirty="0" err="1">
                <a:ea typeface="新細明體" pitchFamily="18" charset="-120"/>
              </a:rPr>
              <a:t>rulesets</a:t>
            </a:r>
            <a:endParaRPr lang="en-US" altLang="zh-TW" sz="1800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/>
              <a:t>Offer much better control of the incoming/outgoing traffic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Safer than exclusive one</a:t>
            </a:r>
          </a:p>
          <a:p>
            <a:pPr lvl="2"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ea typeface="新細明體" pitchFamily="18" charset="-120"/>
              </a:rPr>
              <a:t>(Y)</a:t>
            </a:r>
            <a:r>
              <a:rPr lang="en-US" altLang="zh-TW" sz="1600" dirty="0">
                <a:ea typeface="新細明體" pitchFamily="18" charset="-120"/>
              </a:rPr>
              <a:t> reduce the risk of allowing unwanted traffic to pass</a:t>
            </a:r>
          </a:p>
          <a:p>
            <a:pPr lvl="2" eaLnBrk="1" hangingPunct="1">
              <a:defRPr/>
            </a:pPr>
            <a:r>
              <a:rPr lang="en-US" altLang="zh-TW" sz="16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(N)</a:t>
            </a:r>
            <a:r>
              <a:rPr lang="en-US" altLang="zh-TW" sz="1600" dirty="0">
                <a:ea typeface="新細明體" pitchFamily="18" charset="-120"/>
              </a:rPr>
              <a:t> increase the risk to block yourself with wrong configuration</a:t>
            </a: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State</a:t>
            </a:r>
          </a:p>
          <a:p>
            <a:pPr lvl="1" eaLnBrk="1" hangingPunct="1">
              <a:defRPr/>
            </a:pPr>
            <a:r>
              <a:rPr lang="en-US" altLang="zh-TW" sz="1800" dirty="0" err="1">
                <a:ea typeface="新細明體" pitchFamily="18" charset="-120"/>
              </a:rPr>
              <a:t>Stateful</a:t>
            </a:r>
            <a:endParaRPr lang="en-US" altLang="zh-TW" sz="1800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/>
              <a:t>Keep track of which connections are opened through the firewall</a:t>
            </a:r>
          </a:p>
          <a:p>
            <a:pPr lvl="2" eaLnBrk="1" hangingPunct="1">
              <a:defRPr/>
            </a:pPr>
            <a:r>
              <a:rPr lang="en-US" altLang="zh-TW" sz="1600" dirty="0"/>
              <a:t>Be vulnerable to Denial of Service (</a:t>
            </a:r>
            <a:r>
              <a:rPr lang="en-US" altLang="zh-TW" sz="1600" dirty="0" err="1"/>
              <a:t>DoS</a:t>
            </a:r>
            <a:r>
              <a:rPr lang="en-US" altLang="zh-TW" sz="1600" dirty="0"/>
              <a:t>) attacks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Stateless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Allow all packets from 192.168.1.0/24 on eth0</a:t>
            </a:r>
          </a:p>
          <a:p>
            <a:pPr lvl="1"/>
            <a:r>
              <a:rPr lang="en-US" altLang="zh-TW" dirty="0"/>
              <a:t>iptables -A INPUT -</a:t>
            </a:r>
            <a:r>
              <a:rPr lang="en-US" altLang="zh-TW" dirty="0" err="1"/>
              <a:t>i</a:t>
            </a:r>
            <a:r>
              <a:rPr lang="en-US" altLang="zh-TW" dirty="0"/>
              <a:t> eth0 -p </a:t>
            </a:r>
            <a:r>
              <a:rPr lang="en-US" altLang="zh-TW" dirty="0" err="1"/>
              <a:t>tcp</a:t>
            </a:r>
            <a:r>
              <a:rPr lang="en-US" altLang="zh-TW" dirty="0"/>
              <a:t> -s 192.168.1.0/24 -j ACCEPT</a:t>
            </a:r>
          </a:p>
          <a:p>
            <a:r>
              <a:rPr lang="en-US" altLang="zh-TW" dirty="0"/>
              <a:t>Drop packets from 192.168.1.25</a:t>
            </a:r>
          </a:p>
          <a:p>
            <a:pPr lvl="1"/>
            <a:r>
              <a:rPr lang="en-US" altLang="zh-TW" dirty="0"/>
              <a:t>iptables -A INPUT -</a:t>
            </a:r>
            <a:r>
              <a:rPr lang="en-US" altLang="zh-TW" dirty="0" err="1"/>
              <a:t>i</a:t>
            </a:r>
            <a:r>
              <a:rPr lang="en-US" altLang="zh-TW" dirty="0"/>
              <a:t> eth0 -p </a:t>
            </a:r>
            <a:r>
              <a:rPr lang="en-US" altLang="zh-TW" dirty="0" err="1"/>
              <a:t>tcp</a:t>
            </a:r>
            <a:r>
              <a:rPr lang="en-US" altLang="zh-TW" dirty="0"/>
              <a:t> -s 192.168.1.25 -j DROP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4186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Other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These tools help user to manage </a:t>
            </a:r>
            <a:r>
              <a:rPr lang="en-US" altLang="zh-TW" dirty="0" err="1"/>
              <a:t>iptables</a:t>
            </a:r>
            <a:r>
              <a:rPr lang="en-US" altLang="zh-TW" dirty="0"/>
              <a:t> rules</a:t>
            </a:r>
          </a:p>
          <a:p>
            <a:pPr lvl="1"/>
            <a:r>
              <a:rPr lang="en-US" altLang="zh-TW" dirty="0"/>
              <a:t>UFW (Uncomplicated Firewall) (Ubuntu)</a:t>
            </a:r>
          </a:p>
          <a:p>
            <a:pPr lvl="2"/>
            <a:r>
              <a:rPr lang="en-US" altLang="zh-TW" dirty="0"/>
              <a:t>Easy to use</a:t>
            </a:r>
          </a:p>
          <a:p>
            <a:pPr lvl="2"/>
            <a:r>
              <a:rPr lang="en-US" altLang="zh-TW" dirty="0"/>
              <a:t>Hard to customize</a:t>
            </a:r>
          </a:p>
          <a:p>
            <a:pPr lvl="1"/>
            <a:r>
              <a:rPr lang="en-US" altLang="zh-TW" dirty="0" err="1"/>
              <a:t>Firewalld</a:t>
            </a:r>
            <a:r>
              <a:rPr lang="en-US" altLang="zh-TW" dirty="0"/>
              <a:t> (</a:t>
            </a:r>
            <a:r>
              <a:rPr lang="en-US" altLang="zh-TW" dirty="0" err="1"/>
              <a:t>Redhat</a:t>
            </a:r>
            <a:r>
              <a:rPr lang="en-US" altLang="zh-TW" dirty="0"/>
              <a:t>)</a:t>
            </a:r>
          </a:p>
          <a:p>
            <a:pPr lvl="2"/>
            <a:r>
              <a:rPr lang="en-US" altLang="zh-TW" dirty="0"/>
              <a:t>Another way to manage your firewall</a:t>
            </a:r>
          </a:p>
          <a:p>
            <a:r>
              <a:rPr lang="en-US" altLang="zh-TW" dirty="0"/>
              <a:t>Sometime even with these tools, you still need to understand </a:t>
            </a:r>
            <a:r>
              <a:rPr lang="en-US" altLang="zh-TW" dirty="0" err="1"/>
              <a:t>iptables</a:t>
            </a:r>
            <a:r>
              <a:rPr lang="en-US" altLang="zh-TW" dirty="0"/>
              <a:t>, otherwise you cannot manage complicated firewall rules like </a:t>
            </a:r>
            <a:r>
              <a:rPr lang="en-US" altLang="zh-TW" dirty="0" err="1"/>
              <a:t>docker</a:t>
            </a:r>
            <a:r>
              <a:rPr lang="en-US" altLang="zh-TW" dirty="0"/>
              <a:t> network, </a:t>
            </a:r>
            <a:r>
              <a:rPr lang="en-US" altLang="zh-TW" dirty="0" err="1"/>
              <a:t>kubernetes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50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– Packages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iptables (kernel 2.4+)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ipchains</a:t>
            </a:r>
            <a:r>
              <a:rPr lang="en-US" altLang="zh-TW" dirty="0">
                <a:ea typeface="新細明體" panose="02020500000000000000" pitchFamily="18" charset="-120"/>
              </a:rPr>
              <a:t> (kernel &lt; 2.4)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irewalld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ufw</a:t>
            </a:r>
            <a:r>
              <a:rPr lang="en-US" altLang="zh-TW" dirty="0">
                <a:ea typeface="新細明體" panose="02020500000000000000" pitchFamily="18" charset="-120"/>
              </a:rPr>
              <a:t> (ubuntu)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IPFILTER (known as IPF)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IPFIREWALL (known as IPFW) + </a:t>
            </a:r>
            <a:r>
              <a:rPr lang="en-US" altLang="zh-TW" dirty="0" err="1">
                <a:ea typeface="新細明體" panose="02020500000000000000" pitchFamily="18" charset="-120"/>
              </a:rPr>
              <a:t>Dummynet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>
                <a:solidFill>
                  <a:srgbClr val="FF0000"/>
                </a:solidFill>
                <a:ea typeface="新細明體" panose="02020500000000000000" pitchFamily="18" charset="-120"/>
              </a:rPr>
              <a:t>Packet Filter (known as PF)+ ALTQ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migrated from </a:t>
            </a:r>
            <a:r>
              <a:rPr lang="en-US" altLang="zh-TW" dirty="0" err="1">
                <a:ea typeface="新細明體" panose="02020500000000000000" pitchFamily="18" charset="-120"/>
              </a:rPr>
              <a:t>OpenBSD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http://www.openbsd.org/faq/pf/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Basic PF in FreeBSD</a:t>
            </a:r>
            <a:endParaRPr lang="zh-TW" alt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252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Packet Filter (PF)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Functionality</a:t>
            </a:r>
          </a:p>
          <a:p>
            <a:pPr lvl="1" eaLnBrk="1" hangingPunct="1">
              <a:defRPr/>
            </a:pPr>
            <a:r>
              <a:rPr lang="en-US" altLang="zh-TW" b="1" dirty="0">
                <a:ea typeface="新細明體" pitchFamily="18" charset="-120"/>
              </a:rPr>
              <a:t>Filtering packets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NAT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Load balance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QoS</a:t>
            </a:r>
            <a:r>
              <a:rPr lang="en-US" altLang="zh-TW" dirty="0">
                <a:ea typeface="新細明體" pitchFamily="18" charset="-120"/>
              </a:rPr>
              <a:t>: (ALTQ: Alternate Queuing)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Failover (</a:t>
            </a:r>
            <a:r>
              <a:rPr lang="en-US" altLang="zh-TW" dirty="0" err="1">
                <a:ea typeface="新細明體" pitchFamily="18" charset="-120"/>
              </a:rPr>
              <a:t>pfsync</a:t>
            </a:r>
            <a:r>
              <a:rPr lang="en-US" altLang="zh-TW" dirty="0">
                <a:ea typeface="新細明體" pitchFamily="18" charset="-120"/>
              </a:rPr>
              <a:t> + carp)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" name="右大括弧 1">
            <a:extLst>
              <a:ext uri="{FF2B5EF4-FFF2-40B4-BE49-F238E27FC236}">
                <a16:creationId xmlns:a16="http://schemas.microsoft.com/office/drawing/2014/main" id="{BBEECEF8-1411-BC49-AEE0-9B957FD0F509}"/>
              </a:ext>
            </a:extLst>
          </p:cNvPr>
          <p:cNvSpPr/>
          <p:nvPr/>
        </p:nvSpPr>
        <p:spPr bwMode="auto">
          <a:xfrm>
            <a:off x="5257800" y="2400300"/>
            <a:ext cx="381000" cy="1371600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6CCEF55-4D47-0746-AF40-C6E1E5601774}"/>
              </a:ext>
            </a:extLst>
          </p:cNvPr>
          <p:cNvSpPr txBox="1"/>
          <p:nvPr/>
        </p:nvSpPr>
        <p:spPr>
          <a:xfrm>
            <a:off x="5791200" y="2901434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Not covered today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Enable </a:t>
            </a:r>
            <a:r>
              <a:rPr lang="en-US" altLang="zh-TW" dirty="0" err="1">
                <a:ea typeface="新細明體" pitchFamily="18" charset="-120"/>
              </a:rPr>
              <a:t>pf</a:t>
            </a:r>
            <a:r>
              <a:rPr lang="en-US" altLang="zh-TW" dirty="0">
                <a:ea typeface="新細明體" pitchFamily="18" charset="-120"/>
              </a:rPr>
              <a:t>*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dirty="0" err="1">
                <a:ea typeface="新細明體" panose="02020500000000000000" pitchFamily="18" charset="-120"/>
              </a:rPr>
              <a:t>pf_enable</a:t>
            </a:r>
            <a:r>
              <a:rPr lang="en-US" altLang="zh-TW" dirty="0">
                <a:ea typeface="新細明體" panose="02020500000000000000" pitchFamily="18" charset="-120"/>
              </a:rPr>
              <a:t>=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YES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pflog_enable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 lvl="1" eaLnBrk="1" hangingPunct="1">
              <a:buFontTx/>
              <a:buNone/>
            </a:pPr>
            <a:r>
              <a:rPr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pfsync_enable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Kernel configurations</a:t>
            </a:r>
          </a:p>
          <a:p>
            <a:pPr lvl="1" eaLnBrk="1" hangingPunct="1"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device      pf</a:t>
            </a:r>
          </a:p>
          <a:p>
            <a:pPr lvl="1" eaLnBrk="1" hangingPunct="1"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device      </a:t>
            </a:r>
            <a:r>
              <a:rPr lang="en-US" altLang="zh-TW" dirty="0" err="1">
                <a:ea typeface="新細明體" panose="02020500000000000000" pitchFamily="18" charset="-120"/>
              </a:rPr>
              <a:t>pflog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device      </a:t>
            </a:r>
            <a:r>
              <a:rPr lang="en-US" altLang="zh-TW" dirty="0" err="1">
                <a:ea typeface="新細明體" panose="02020500000000000000" pitchFamily="18" charset="-120"/>
              </a:rPr>
              <a:t>pfsync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81311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Commands and Config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/pf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start</a:t>
            </a:r>
            <a:r>
              <a:rPr lang="en-US" altLang="zh-TW" dirty="0">
                <a:ea typeface="新細明體" panose="02020500000000000000" pitchFamily="18" charset="-120"/>
              </a:rPr>
              <a:t> / stop /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restart</a:t>
            </a:r>
            <a:r>
              <a:rPr lang="en-US" altLang="zh-TW" dirty="0">
                <a:ea typeface="新細明體" panose="02020500000000000000" pitchFamily="18" charset="-120"/>
              </a:rPr>
              <a:t> / status / check /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reload</a:t>
            </a:r>
            <a:r>
              <a:rPr lang="en-US" altLang="zh-TW" dirty="0">
                <a:ea typeface="新細明體" panose="02020500000000000000" pitchFamily="18" charset="-120"/>
              </a:rPr>
              <a:t> / resync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reboot if kernel modules is not loaded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pf.conf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rules for PF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traffics to block/pass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tables to lookup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…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13174</TotalTime>
  <Words>3189</Words>
  <Application>Microsoft Macintosh PowerPoint</Application>
  <PresentationFormat>如螢幕大小 (4:3)</PresentationFormat>
  <Paragraphs>461</Paragraphs>
  <Slides>41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3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Basic Concept of Firewall</vt:lpstr>
      <vt:lpstr>Firewalls </vt:lpstr>
      <vt:lpstr>Firewalls – Capabilities</vt:lpstr>
      <vt:lpstr>Firewalls – Rules</vt:lpstr>
      <vt:lpstr>Firewalls – Packages</vt:lpstr>
      <vt:lpstr>Basic PF in FreeBSD</vt:lpstr>
      <vt:lpstr>Packet Filter (PF)</vt:lpstr>
      <vt:lpstr>PF in FreeBSD – Enable pf*</vt:lpstr>
      <vt:lpstr>PF in FreeBSD – Commands and Config</vt:lpstr>
      <vt:lpstr>PF in FreeBSD – Example</vt:lpstr>
      <vt:lpstr>PF in FreeBSD – Tool</vt:lpstr>
      <vt:lpstr>PF in FreeBSD – Tool</vt:lpstr>
      <vt:lpstr>PF in FreeBSD – Config ordering</vt:lpstr>
      <vt:lpstr>PF in FreeBSD – Lists</vt:lpstr>
      <vt:lpstr>PF in FreeBSD – Lists</vt:lpstr>
      <vt:lpstr>PF in FreeBSD – Macros</vt:lpstr>
      <vt:lpstr>PF in FreeBSD – Tables (1)</vt:lpstr>
      <vt:lpstr>PF in FreeBSD – Tables (2)</vt:lpstr>
      <vt:lpstr>PF in FreeBSD – Options</vt:lpstr>
      <vt:lpstr>PF in FreeBSD – Normalization</vt:lpstr>
      <vt:lpstr>PF in FreeBSD – Packet Filtering (1)</vt:lpstr>
      <vt:lpstr>PF in FreeBSD – Packet Filtering (2)</vt:lpstr>
      <vt:lpstr>PF in FreeBSD – Packet Filtering (3)</vt:lpstr>
      <vt:lpstr>PF in FreeBSD – Packet Filtering (3)</vt:lpstr>
      <vt:lpstr>PF in FreeBSD – Packet Filtering (4)</vt:lpstr>
      <vt:lpstr>PF in FreeBSD – Packet Filtering (5)</vt:lpstr>
      <vt:lpstr>PF in FreeBSD – Stateful tracking</vt:lpstr>
      <vt:lpstr>PF in FreeBSD – Blocking spoofed</vt:lpstr>
      <vt:lpstr>PF in FreeBSD – Example</vt:lpstr>
      <vt:lpstr>PF in FreeBSD – Debug by pflog</vt:lpstr>
      <vt:lpstr>iptables in Linux</vt:lpstr>
      <vt:lpstr>iptables</vt:lpstr>
      <vt:lpstr>iptables</vt:lpstr>
      <vt:lpstr>iptables - filtering</vt:lpstr>
      <vt:lpstr>iptables – List</vt:lpstr>
      <vt:lpstr>iptables – Init</vt:lpstr>
      <vt:lpstr>iptables – Save and Restore</vt:lpstr>
      <vt:lpstr>iptables – Rules (1/2)</vt:lpstr>
      <vt:lpstr>iptables – Rules (2/2)</vt:lpstr>
      <vt:lpstr>Example</vt:lpstr>
      <vt:lpstr>Other tools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Firewall</dc:title>
  <dc:creator>Tse-Han Wang</dc:creator>
  <cp:lastModifiedBy>Liang-Chi Tseng</cp:lastModifiedBy>
  <cp:revision>827</cp:revision>
  <cp:lastPrinted>2018-04-02T07:09:48Z</cp:lastPrinted>
  <dcterms:created xsi:type="dcterms:W3CDTF">1601-01-01T00:00:00Z</dcterms:created>
  <dcterms:modified xsi:type="dcterms:W3CDTF">2019-12-18T16:49:45Z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