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7"/>
  </p:handoutMasterIdLst>
  <p:sldIdLst>
    <p:sldId id="256" r:id="rId2"/>
    <p:sldId id="258" r:id="rId3"/>
    <p:sldId id="260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7" r:id="rId13"/>
    <p:sldId id="298" r:id="rId14"/>
    <p:sldId id="295" r:id="rId15"/>
    <p:sldId id="296" r:id="rId16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3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B3AAE-6DC4-46D5-BBC6-6483923F28AC}" type="datetimeFigureOut">
              <a:rPr lang="zh-TW" altLang="en-US" smtClean="0"/>
              <a:t>2019/12/31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E2DD-CEB0-499A-98BC-B747AF5B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68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6679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5898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8385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713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8000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4887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7211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365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7407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2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6428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246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A6A7B7B7-1F09-4DE1-96E2-1B41939699F5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Container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jnlin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Docker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Most popular OS level virtualization technology in the 2010s</a:t>
            </a:r>
          </a:p>
          <a:p>
            <a:pPr eaLnBrk="1" hangingPunct="1">
              <a:defRPr/>
            </a:pPr>
            <a:r>
              <a:rPr lang="en-US" altLang="zh-TW" kern="0" dirty="0"/>
              <a:t>Open sourced (Apache License 2.0), Developed by Docker Inc. </a:t>
            </a:r>
          </a:p>
          <a:p>
            <a:pPr eaLnBrk="1" hangingPunct="1">
              <a:defRPr/>
            </a:pPr>
            <a:r>
              <a:rPr lang="en-US" altLang="zh-TW" kern="0" dirty="0"/>
              <a:t>Use different interfaces to access</a:t>
            </a:r>
            <a:br>
              <a:rPr lang="en-US" altLang="zh-TW" kern="0" dirty="0"/>
            </a:br>
            <a:r>
              <a:rPr lang="en-US" altLang="zh-TW" kern="0" dirty="0"/>
              <a:t> virtualization features of</a:t>
            </a:r>
            <a:br>
              <a:rPr lang="en-US" altLang="zh-TW" kern="0" dirty="0"/>
            </a:br>
            <a:r>
              <a:rPr lang="en-US" altLang="zh-TW" kern="0" dirty="0"/>
              <a:t> Linux kernel</a:t>
            </a:r>
          </a:p>
          <a:p>
            <a:pPr eaLnBrk="1" hangingPunct="1">
              <a:defRPr/>
            </a:pPr>
            <a:r>
              <a:rPr lang="en-US" altLang="zh-TW" kern="0" dirty="0"/>
              <a:t>Infrastructure as Code</a:t>
            </a:r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8A08696F-621F-8441-B2ED-5430EBF01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43200"/>
            <a:ext cx="3602495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Docker -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Dockerfile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6" name="內容版面配置區 7">
            <a:extLst>
              <a:ext uri="{FF2B5EF4-FFF2-40B4-BE49-F238E27FC236}">
                <a16:creationId xmlns:a16="http://schemas.microsoft.com/office/drawing/2014/main" id="{3F81CB94-DA1C-944D-A660-04A371836AFF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Reuse pre-built images</a:t>
            </a:r>
          </a:p>
          <a:p>
            <a:pPr eaLnBrk="1" hangingPunct="1">
              <a:defRPr/>
            </a:pPr>
            <a:r>
              <a:rPr lang="en-US" altLang="zh-TW" kern="0" dirty="0"/>
              <a:t>Automate the process of building environment</a:t>
            </a:r>
          </a:p>
          <a:p>
            <a:pPr eaLnBrk="1" hangingPunct="1">
              <a:defRPr/>
            </a:pPr>
            <a:r>
              <a:rPr lang="en-US" altLang="zh-TW" kern="0" dirty="0"/>
              <a:t>Example</a:t>
            </a:r>
          </a:p>
          <a:p>
            <a:pPr lvl="1" eaLnBrk="1" hangingPunct="1">
              <a:defRPr/>
            </a:pPr>
            <a:r>
              <a:rPr lang="en-US" altLang="zh-TW" kern="0" dirty="0"/>
              <a:t>FROM alpine</a:t>
            </a:r>
          </a:p>
          <a:p>
            <a:pPr lvl="1" eaLnBrk="1" hangingPunct="1">
              <a:defRPr/>
            </a:pPr>
            <a:r>
              <a:rPr lang="en-US" altLang="zh-TW" kern="0" dirty="0"/>
              <a:t>RUN </a:t>
            </a:r>
            <a:r>
              <a:rPr lang="en-US" altLang="zh-TW" kern="0" dirty="0" err="1"/>
              <a:t>apk</a:t>
            </a:r>
            <a:r>
              <a:rPr lang="en-US" altLang="zh-TW" kern="0" dirty="0"/>
              <a:t> update &amp;&amp; </a:t>
            </a:r>
            <a:r>
              <a:rPr lang="en-US" altLang="zh-TW" kern="0" dirty="0" err="1"/>
              <a:t>apk</a:t>
            </a:r>
            <a:r>
              <a:rPr lang="en-US" altLang="zh-TW" kern="0" dirty="0"/>
              <a:t> install curl</a:t>
            </a:r>
          </a:p>
          <a:p>
            <a:pPr lvl="1" eaLnBrk="1" hangingPunct="1">
              <a:defRPr/>
            </a:pPr>
            <a:r>
              <a:rPr lang="en-US" altLang="zh-TW" kern="0" dirty="0"/>
              <a:t>COPY </a:t>
            </a:r>
            <a:r>
              <a:rPr lang="en-US" altLang="zh-TW" kern="0" dirty="0" err="1"/>
              <a:t>myapp</a:t>
            </a:r>
            <a:r>
              <a:rPr lang="en-US" altLang="zh-TW" kern="0" dirty="0"/>
              <a:t> /app/</a:t>
            </a:r>
            <a:r>
              <a:rPr lang="en-US" altLang="zh-TW" kern="0" dirty="0" err="1"/>
              <a:t>myapp</a:t>
            </a:r>
            <a:endParaRPr lang="en-US" altLang="zh-TW" kern="0" dirty="0"/>
          </a:p>
          <a:p>
            <a:pPr lvl="1" eaLnBrk="1" hangingPunct="1">
              <a:defRPr/>
            </a:pPr>
            <a:r>
              <a:rPr lang="en-US" altLang="zh-TW" kern="0" dirty="0"/>
              <a:t>CMD /app/</a:t>
            </a:r>
            <a:r>
              <a:rPr lang="en-US" altLang="zh-TW" kern="0" dirty="0" err="1"/>
              <a:t>myapp</a:t>
            </a:r>
            <a:endParaRPr lang="en-US" altLang="zh-TW" kern="0" dirty="0"/>
          </a:p>
          <a:p>
            <a:pPr marL="0" indent="0" eaLnBrk="1" hangingPunct="1">
              <a:buNone/>
              <a:defRPr/>
            </a:pP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292812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Docker -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Image Layer (1)</a:t>
            </a:r>
          </a:p>
        </p:txBody>
      </p:sp>
      <p:sp>
        <p:nvSpPr>
          <p:cNvPr id="6" name="內容版面配置區 7">
            <a:extLst>
              <a:ext uri="{FF2B5EF4-FFF2-40B4-BE49-F238E27FC236}">
                <a16:creationId xmlns:a16="http://schemas.microsoft.com/office/drawing/2014/main" id="{3F81CB94-DA1C-944D-A660-04A371836AFF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A writeable layer on top of a bunch of read-only layers</a:t>
            </a:r>
          </a:p>
          <a:p>
            <a:pPr eaLnBrk="1" hangingPunct="1">
              <a:defRPr/>
            </a:pPr>
            <a:r>
              <a:rPr lang="en-US" altLang="zh-TW" kern="0" dirty="0"/>
              <a:t>Each RUN has its own commit</a:t>
            </a:r>
          </a:p>
          <a:p>
            <a:pPr lvl="1" eaLnBrk="1" hangingPunct="1">
              <a:defRPr/>
            </a:pPr>
            <a:r>
              <a:rPr lang="en-US" altLang="zh-TW" kern="0" dirty="0"/>
              <a:t>FROM alpine</a:t>
            </a:r>
          </a:p>
          <a:p>
            <a:pPr lvl="1" eaLnBrk="1" hangingPunct="1">
              <a:defRPr/>
            </a:pPr>
            <a:r>
              <a:rPr lang="en-US" altLang="zh-TW" kern="0" dirty="0"/>
              <a:t>RUN </a:t>
            </a:r>
            <a:r>
              <a:rPr lang="en-US" altLang="zh-TW" kern="0" dirty="0" err="1"/>
              <a:t>apk</a:t>
            </a:r>
            <a:r>
              <a:rPr lang="en-US" altLang="zh-TW" kern="0" dirty="0"/>
              <a:t> add curl</a:t>
            </a:r>
          </a:p>
          <a:p>
            <a:pPr lvl="1" eaLnBrk="1" hangingPunct="1">
              <a:defRPr/>
            </a:pPr>
            <a:r>
              <a:rPr lang="en-US" altLang="zh-TW" kern="0" dirty="0"/>
              <a:t>RUN https://</a:t>
            </a:r>
            <a:r>
              <a:rPr lang="en-US" altLang="zh-TW" kern="0" dirty="0" err="1"/>
              <a:t>xxx.yyy.zzz</a:t>
            </a:r>
            <a:r>
              <a:rPr lang="en-US" altLang="zh-TW" kern="0" dirty="0"/>
              <a:t>/</a:t>
            </a:r>
            <a:r>
              <a:rPr lang="en-US" altLang="zh-TW" kern="0" dirty="0" err="1"/>
              <a:t>data.tgz</a:t>
            </a:r>
            <a:endParaRPr lang="en-US" altLang="zh-TW" kern="0" dirty="0"/>
          </a:p>
          <a:p>
            <a:pPr lvl="1" eaLnBrk="1" hangingPunct="1">
              <a:defRPr/>
            </a:pPr>
            <a:r>
              <a:rPr lang="en-US" altLang="zh-TW" kern="0" dirty="0"/>
              <a:t>RUN rm </a:t>
            </a:r>
            <a:r>
              <a:rPr lang="en-US" altLang="zh-TW" kern="0" dirty="0" err="1"/>
              <a:t>data.tgz</a:t>
            </a:r>
            <a:endParaRPr lang="en-US" altLang="zh-TW" kern="0" dirty="0"/>
          </a:p>
          <a:p>
            <a:pPr eaLnBrk="1" hangingPunct="1">
              <a:defRPr/>
            </a:pPr>
            <a:r>
              <a:rPr lang="en-US" altLang="zh-TW" kern="0" dirty="0"/>
              <a:t>% docker history &lt;image&gt;</a:t>
            </a:r>
          </a:p>
          <a:p>
            <a:pPr eaLnBrk="1" hangingPunct="1">
              <a:defRPr/>
            </a:pPr>
            <a:r>
              <a:rPr lang="en-US" altLang="zh-TW" kern="0" dirty="0"/>
              <a:t>Keep image as small as possible</a:t>
            </a:r>
          </a:p>
          <a:p>
            <a:pPr marL="0" indent="0" eaLnBrk="1" hangingPunct="1">
              <a:buNone/>
              <a:defRPr/>
            </a:pPr>
            <a:endParaRPr lang="en-US" altLang="zh-TW" kern="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5214DD-DD8E-2D40-8EB4-ACC884DE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271" y="2338856"/>
            <a:ext cx="3293941" cy="31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Docker -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Image Layer (2)</a:t>
            </a:r>
          </a:p>
        </p:txBody>
      </p:sp>
      <p:sp>
        <p:nvSpPr>
          <p:cNvPr id="6" name="內容版面配置區 7">
            <a:extLst>
              <a:ext uri="{FF2B5EF4-FFF2-40B4-BE49-F238E27FC236}">
                <a16:creationId xmlns:a16="http://schemas.microsoft.com/office/drawing/2014/main" id="{3F81CB94-DA1C-944D-A660-04A371836AFF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 err="1"/>
              <a:t>overlayfs</a:t>
            </a:r>
            <a:endParaRPr lang="en-US" altLang="zh-TW" kern="0" dirty="0"/>
          </a:p>
          <a:p>
            <a:pPr lvl="1" eaLnBrk="1" hangingPunct="1">
              <a:defRPr/>
            </a:pPr>
            <a:r>
              <a:rPr lang="en" altLang="zh-TW" dirty="0"/>
              <a:t>combining numerous directories into one directory that looks like it contains the content from all the them.</a:t>
            </a:r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marL="457200" lvl="1" indent="0" eaLnBrk="1" hangingPunct="1">
              <a:buNone/>
              <a:defRPr/>
            </a:pPr>
            <a:endParaRPr lang="en" altLang="zh-TW" kern="0" dirty="0"/>
          </a:p>
          <a:p>
            <a:pPr eaLnBrk="1" hangingPunct="1">
              <a:defRPr/>
            </a:pPr>
            <a:r>
              <a:rPr lang="en" altLang="zh-TW" kern="0" dirty="0"/>
              <a:t>You also can use ZFS to implement the same feature</a:t>
            </a:r>
            <a:endParaRPr lang="en-US" altLang="zh-TW" kern="0" dirty="0"/>
          </a:p>
          <a:p>
            <a:pPr lvl="2" eaLnBrk="1" hangingPunct="1">
              <a:defRPr/>
            </a:pPr>
            <a:endParaRPr lang="en-US" altLang="zh-TW" kern="0" dirty="0"/>
          </a:p>
          <a:p>
            <a:pPr marL="0" indent="0" eaLnBrk="1" hangingPunct="1">
              <a:buNone/>
              <a:defRPr/>
            </a:pPr>
            <a:endParaRPr lang="en-US" altLang="zh-TW" kern="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669E02F-093A-284C-AC69-697F5629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19" y="2854867"/>
            <a:ext cx="7356409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9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Docker -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Docker (Command Line)</a:t>
            </a:r>
          </a:p>
        </p:txBody>
      </p:sp>
      <p:sp>
        <p:nvSpPr>
          <p:cNvPr id="6" name="內容版面配置區 7">
            <a:extLst>
              <a:ext uri="{FF2B5EF4-FFF2-40B4-BE49-F238E27FC236}">
                <a16:creationId xmlns:a16="http://schemas.microsoft.com/office/drawing/2014/main" id="{3F81CB94-DA1C-944D-A660-04A371836AFF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docker pull</a:t>
            </a:r>
          </a:p>
          <a:p>
            <a:pPr lvl="1" eaLnBrk="1" hangingPunct="1">
              <a:defRPr/>
            </a:pPr>
            <a:r>
              <a:rPr lang="en-US" altLang="zh-TW" kern="0" dirty="0"/>
              <a:t>Pull an image from public or private repository</a:t>
            </a:r>
          </a:p>
          <a:p>
            <a:pPr eaLnBrk="1" hangingPunct="1">
              <a:defRPr/>
            </a:pPr>
            <a:r>
              <a:rPr lang="en-US" altLang="zh-TW" kern="0" dirty="0"/>
              <a:t>docker build</a:t>
            </a:r>
          </a:p>
          <a:p>
            <a:pPr lvl="1" eaLnBrk="1" hangingPunct="1">
              <a:defRPr/>
            </a:pPr>
            <a:r>
              <a:rPr lang="en-US" altLang="zh-TW" kern="0" dirty="0"/>
              <a:t>Build image from </a:t>
            </a:r>
            <a:r>
              <a:rPr lang="en-US" altLang="zh-TW" kern="0" dirty="0" err="1"/>
              <a:t>Dockerfile</a:t>
            </a:r>
            <a:endParaRPr lang="en-US" altLang="zh-TW" kern="0" dirty="0"/>
          </a:p>
          <a:p>
            <a:pPr eaLnBrk="1" hangingPunct="1">
              <a:defRPr/>
            </a:pPr>
            <a:r>
              <a:rPr lang="en-US" altLang="zh-TW" kern="0" dirty="0"/>
              <a:t>docker run</a:t>
            </a:r>
          </a:p>
          <a:p>
            <a:pPr lvl="1" eaLnBrk="1" hangingPunct="1">
              <a:defRPr/>
            </a:pPr>
            <a:r>
              <a:rPr lang="en-US" altLang="zh-TW" kern="0" dirty="0"/>
              <a:t>Start a docker instance</a:t>
            </a:r>
          </a:p>
          <a:p>
            <a:pPr eaLnBrk="1" hangingPunct="1">
              <a:defRPr/>
            </a:pPr>
            <a:r>
              <a:rPr lang="en-US" altLang="zh-TW" kern="0" dirty="0"/>
              <a:t>docker kill</a:t>
            </a:r>
          </a:p>
          <a:p>
            <a:pPr lvl="1" eaLnBrk="1" hangingPunct="1">
              <a:defRPr/>
            </a:pPr>
            <a:r>
              <a:rPr lang="en-US" altLang="zh-TW" kern="0" dirty="0"/>
              <a:t>Stop a docker instance</a:t>
            </a:r>
          </a:p>
          <a:p>
            <a:pPr eaLnBrk="1" hangingPunct="1">
              <a:defRPr/>
            </a:pPr>
            <a:r>
              <a:rPr lang="en-US" altLang="zh-TW" kern="0" dirty="0"/>
              <a:t>docker rm</a:t>
            </a:r>
          </a:p>
          <a:p>
            <a:pPr lvl="1" eaLnBrk="1" hangingPunct="1">
              <a:defRPr/>
            </a:pPr>
            <a:r>
              <a:rPr lang="en-US" altLang="zh-TW" kern="0" dirty="0"/>
              <a:t>Remove resource used by a docker instance</a:t>
            </a:r>
          </a:p>
          <a:p>
            <a:pPr eaLnBrk="1" hangingPunct="1">
              <a:defRPr/>
            </a:pPr>
            <a:r>
              <a:rPr lang="en-US" altLang="zh-TW" kern="0" dirty="0"/>
              <a:t>docker </a:t>
            </a:r>
            <a:r>
              <a:rPr lang="en-US" altLang="zh-TW" kern="0" dirty="0" err="1"/>
              <a:t>ps</a:t>
            </a:r>
            <a:endParaRPr lang="en-US" altLang="zh-TW" kern="0" dirty="0"/>
          </a:p>
          <a:p>
            <a:pPr lvl="1" eaLnBrk="1" hangingPunct="1">
              <a:defRPr/>
            </a:pPr>
            <a:r>
              <a:rPr lang="en-US" altLang="zh-TW" kern="0" dirty="0"/>
              <a:t>Show all docker instances (running or stopped)</a:t>
            </a:r>
          </a:p>
          <a:p>
            <a:pPr eaLnBrk="1" hangingPunct="1">
              <a:defRPr/>
            </a:pPr>
            <a:r>
              <a:rPr lang="en-US" altLang="zh-TW" kern="0" dirty="0"/>
              <a:t>docker push</a:t>
            </a:r>
          </a:p>
          <a:p>
            <a:pPr lvl="1" eaLnBrk="1" hangingPunct="1">
              <a:defRPr/>
            </a:pPr>
            <a:r>
              <a:rPr lang="en-US" altLang="zh-TW" kern="0" dirty="0"/>
              <a:t>Push the image to docker repository</a:t>
            </a:r>
          </a:p>
        </p:txBody>
      </p:sp>
    </p:spTree>
    <p:extLst>
      <p:ext uri="{BB962C8B-B14F-4D97-AF65-F5344CB8AC3E}">
        <p14:creationId xmlns:p14="http://schemas.microsoft.com/office/powerpoint/2010/main" val="170901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Docker </a:t>
            </a:r>
          </a:p>
        </p:txBody>
      </p:sp>
      <p:sp>
        <p:nvSpPr>
          <p:cNvPr id="6" name="內容版面配置區 7">
            <a:extLst>
              <a:ext uri="{FF2B5EF4-FFF2-40B4-BE49-F238E27FC236}">
                <a16:creationId xmlns:a16="http://schemas.microsoft.com/office/drawing/2014/main" id="{3F81CB94-DA1C-944D-A660-04A371836AFF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Pros</a:t>
            </a:r>
          </a:p>
          <a:p>
            <a:pPr lvl="1" eaLnBrk="1" hangingPunct="1">
              <a:defRPr/>
            </a:pPr>
            <a:r>
              <a:rPr lang="en-US" altLang="zh-TW" kern="0" dirty="0" err="1"/>
              <a:t>IaC</a:t>
            </a:r>
            <a:r>
              <a:rPr lang="en-US" altLang="zh-TW" kern="0" dirty="0"/>
              <a:t> simplify the operating effort</a:t>
            </a:r>
          </a:p>
          <a:p>
            <a:pPr lvl="2" eaLnBrk="1" hangingPunct="1">
              <a:defRPr/>
            </a:pPr>
            <a:r>
              <a:rPr lang="en-US" altLang="zh-TW" kern="0" dirty="0"/>
              <a:t>Works on my </a:t>
            </a:r>
            <a:r>
              <a:rPr lang="en-US" altLang="zh-TW" strike="sngStrike" kern="0" dirty="0"/>
              <a:t>computer</a:t>
            </a:r>
            <a:r>
              <a:rPr lang="en-US" altLang="zh-TW" kern="0" dirty="0"/>
              <a:t> server</a:t>
            </a:r>
          </a:p>
          <a:p>
            <a:pPr eaLnBrk="1" hangingPunct="1">
              <a:defRPr/>
            </a:pPr>
            <a:r>
              <a:rPr lang="en-US" altLang="zh-TW" kern="0" dirty="0"/>
              <a:t>Cons</a:t>
            </a:r>
          </a:p>
          <a:p>
            <a:pPr lvl="1" eaLnBrk="1" hangingPunct="1">
              <a:defRPr/>
            </a:pPr>
            <a:r>
              <a:rPr lang="en-US" altLang="zh-TW" kern="0" dirty="0"/>
              <a:t>Security</a:t>
            </a:r>
          </a:p>
          <a:p>
            <a:pPr lvl="1" eaLnBrk="1" hangingPunct="1">
              <a:defRPr/>
            </a:pPr>
            <a:r>
              <a:rPr lang="en-US" altLang="zh-TW" kern="0" dirty="0"/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295823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Outline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Virtualization: machine level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Virtualization: OS level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FreeBSD jail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Docker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Virtualization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machine level (1)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Hardware virtualization</a:t>
            </a:r>
          </a:p>
          <a:p>
            <a:pPr lvl="1" eaLnBrk="1" hangingPunct="1">
              <a:defRPr/>
            </a:pPr>
            <a:r>
              <a:rPr lang="en-US" altLang="zh-TW" kern="0" dirty="0"/>
              <a:t>Emulate CPU, RAM, HDD, Network Interface …</a:t>
            </a:r>
          </a:p>
          <a:p>
            <a:pPr eaLnBrk="1" hangingPunct="1">
              <a:defRPr/>
            </a:pPr>
            <a:r>
              <a:rPr lang="en-US" altLang="zh-TW" kern="0" dirty="0"/>
              <a:t>Host OS and Guest OS</a:t>
            </a:r>
          </a:p>
          <a:p>
            <a:pPr lvl="1" eaLnBrk="1" hangingPunct="1">
              <a:defRPr/>
            </a:pPr>
            <a:r>
              <a:rPr lang="en-US" altLang="zh-TW" kern="0" dirty="0"/>
              <a:t>Isolated between each guest OS</a:t>
            </a:r>
          </a:p>
          <a:p>
            <a:pPr eaLnBrk="1" hangingPunct="1">
              <a:defRPr/>
            </a:pPr>
            <a:r>
              <a:rPr lang="en-US" altLang="zh-TW" kern="0" dirty="0"/>
              <a:t>Hypervisor</a:t>
            </a:r>
          </a:p>
          <a:p>
            <a:pPr lvl="1" eaLnBrk="1" hangingPunct="1">
              <a:defRPr/>
            </a:pPr>
            <a:r>
              <a:rPr lang="en-US" altLang="zh-TW" kern="0" dirty="0"/>
              <a:t>QEMU, VirtualBox, VMWare…</a:t>
            </a:r>
          </a:p>
          <a:p>
            <a:pPr eaLnBrk="1" hangingPunct="1">
              <a:defRPr/>
            </a:pPr>
            <a:r>
              <a:rPr lang="en-US" altLang="zh-TW" kern="0" dirty="0"/>
              <a:t>EC2, GCE </a:t>
            </a:r>
            <a:br>
              <a:rPr lang="en-US" altLang="zh-TW" kern="0" dirty="0"/>
            </a:br>
            <a:r>
              <a:rPr lang="en-US" altLang="zh-TW" kern="0" dirty="0"/>
              <a:t>(Google Computed Engine)</a:t>
            </a:r>
          </a:p>
          <a:p>
            <a:pPr marL="0" indent="0" eaLnBrk="1" hangingPunct="1">
              <a:buNone/>
              <a:defRPr/>
            </a:pPr>
            <a:endParaRPr lang="en-US" altLang="zh-TW" kern="0" dirty="0"/>
          </a:p>
        </p:txBody>
      </p:sp>
      <p:pic>
        <p:nvPicPr>
          <p:cNvPr id="6" name="圖片 5" descr="一張含有 監視器, 電腦 的圖片&#10;&#10;自動產生的描述">
            <a:extLst>
              <a:ext uri="{FF2B5EF4-FFF2-40B4-BE49-F238E27FC236}">
                <a16:creationId xmlns:a16="http://schemas.microsoft.com/office/drawing/2014/main" id="{7BBA96ED-88B8-F145-B568-57798282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754609" cy="492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Virtualization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machine level (2)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Intel VT-x and AMD-V</a:t>
            </a:r>
          </a:p>
          <a:p>
            <a:pPr lvl="1" eaLnBrk="1" hangingPunct="1">
              <a:defRPr/>
            </a:pPr>
            <a:r>
              <a:rPr lang="en-US" altLang="zh-TW" kern="0" dirty="0"/>
              <a:t>An extension of CPU instructions to improve performance of virtualization</a:t>
            </a:r>
          </a:p>
          <a:p>
            <a:pPr lvl="1" eaLnBrk="1" hangingPunct="1">
              <a:defRPr/>
            </a:pPr>
            <a:r>
              <a:rPr lang="en-US" altLang="zh-TW" kern="0" dirty="0"/>
              <a:t>Include CPU and I/O virtualization</a:t>
            </a:r>
          </a:p>
          <a:p>
            <a:pPr eaLnBrk="1" hangingPunct="1">
              <a:defRPr/>
            </a:pPr>
            <a:r>
              <a:rPr lang="en-US" altLang="zh-TW" kern="0" dirty="0"/>
              <a:t>Pros</a:t>
            </a:r>
          </a:p>
          <a:p>
            <a:pPr lvl="1" eaLnBrk="1" hangingPunct="1">
              <a:defRPr/>
            </a:pPr>
            <a:r>
              <a:rPr lang="en-US" altLang="zh-TW" kern="0" dirty="0"/>
              <a:t>Better use of IT resources</a:t>
            </a:r>
          </a:p>
          <a:p>
            <a:pPr lvl="1" eaLnBrk="1" hangingPunct="1">
              <a:defRPr/>
            </a:pPr>
            <a:r>
              <a:rPr lang="en-US" altLang="zh-TW" kern="0" dirty="0"/>
              <a:t>Elasticity</a:t>
            </a:r>
          </a:p>
          <a:p>
            <a:pPr eaLnBrk="1" hangingPunct="1">
              <a:defRPr/>
            </a:pPr>
            <a:r>
              <a:rPr lang="en-US" altLang="zh-TW" kern="0" dirty="0"/>
              <a:t>Cons</a:t>
            </a:r>
          </a:p>
          <a:p>
            <a:pPr lvl="1" eaLnBrk="1" hangingPunct="1">
              <a:defRPr/>
            </a:pPr>
            <a:r>
              <a:rPr lang="en-US" altLang="zh-TW" kern="0" dirty="0"/>
              <a:t>Performance</a:t>
            </a:r>
          </a:p>
          <a:p>
            <a:pPr eaLnBrk="1" hangingPunct="1">
              <a:defRPr/>
            </a:pP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401957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Virtualization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OS level (1)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Multiple isolated user space instances</a:t>
            </a:r>
          </a:p>
          <a:p>
            <a:pPr lvl="1" eaLnBrk="1" hangingPunct="1">
              <a:defRPr/>
            </a:pPr>
            <a:r>
              <a:rPr lang="en-US" altLang="zh-TW" kern="0" dirty="0"/>
              <a:t>Share the same kernel</a:t>
            </a:r>
          </a:p>
          <a:p>
            <a:pPr lvl="1" eaLnBrk="1" hangingPunct="1">
              <a:defRPr/>
            </a:pPr>
            <a:r>
              <a:rPr lang="en-US" altLang="zh-TW" kern="0" dirty="0"/>
              <a:t>Must use the same operating </a:t>
            </a:r>
            <a:br>
              <a:rPr lang="en-US" altLang="zh-TW" kern="0" dirty="0"/>
            </a:br>
            <a:r>
              <a:rPr lang="en-US" altLang="zh-TW" kern="0" dirty="0"/>
              <a:t>system as the host one</a:t>
            </a:r>
          </a:p>
          <a:p>
            <a:pPr eaLnBrk="1" hangingPunct="1">
              <a:defRPr/>
            </a:pPr>
            <a:r>
              <a:rPr lang="en-US" altLang="zh-TW" kern="0" dirty="0"/>
              <a:t>Like chroot but more powerful</a:t>
            </a:r>
          </a:p>
          <a:p>
            <a:pPr eaLnBrk="1" hangingPunct="1">
              <a:defRPr/>
            </a:pPr>
            <a:r>
              <a:rPr lang="en-US" altLang="zh-TW" kern="0" dirty="0"/>
              <a:t>Containers can be live migrated</a:t>
            </a:r>
            <a:br>
              <a:rPr lang="en-US" altLang="zh-TW" kern="0" dirty="0"/>
            </a:br>
            <a:r>
              <a:rPr lang="en-US" altLang="zh-TW" kern="0" dirty="0"/>
              <a:t>(without restart service)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D3DABD-8C02-A940-BFC4-88A456558B4C}"/>
              </a:ext>
            </a:extLst>
          </p:cNvPr>
          <p:cNvSpPr/>
          <p:nvPr/>
        </p:nvSpPr>
        <p:spPr bwMode="auto">
          <a:xfrm>
            <a:off x="5334000" y="2126166"/>
            <a:ext cx="3423424" cy="332105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083ADF-1489-004A-A2ED-38453D66C520}"/>
              </a:ext>
            </a:extLst>
          </p:cNvPr>
          <p:cNvSpPr/>
          <p:nvPr/>
        </p:nvSpPr>
        <p:spPr bwMode="auto">
          <a:xfrm>
            <a:off x="5562600" y="4572000"/>
            <a:ext cx="3048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chemeClr val="bg1"/>
                </a:solidFill>
                <a:latin typeface="Arial" charset="0"/>
              </a:rPr>
              <a:t>OS Kernel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6C67EC-12F1-AC42-81B5-65032233DCFF}"/>
              </a:ext>
            </a:extLst>
          </p:cNvPr>
          <p:cNvSpPr/>
          <p:nvPr/>
        </p:nvSpPr>
        <p:spPr bwMode="auto">
          <a:xfrm>
            <a:off x="5588620" y="2362200"/>
            <a:ext cx="685800" cy="199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600" dirty="0">
                <a:solidFill>
                  <a:schemeClr val="bg1"/>
                </a:solidFill>
                <a:latin typeface="Arial" charset="0"/>
              </a:rPr>
              <a:t>Container</a:t>
            </a:r>
            <a:br>
              <a:rPr lang="en-US" altLang="zh-TW" sz="1600" dirty="0">
                <a:solidFill>
                  <a:schemeClr val="bg1"/>
                </a:solidFill>
                <a:latin typeface="Arial" charset="0"/>
              </a:rPr>
            </a:br>
            <a:r>
              <a:rPr lang="en-US" altLang="zh-TW" sz="1600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zh-TW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85B2BB-FE74-0145-BAE9-B6719E05EE3D}"/>
              </a:ext>
            </a:extLst>
          </p:cNvPr>
          <p:cNvSpPr/>
          <p:nvPr/>
        </p:nvSpPr>
        <p:spPr bwMode="auto">
          <a:xfrm>
            <a:off x="6702348" y="2351049"/>
            <a:ext cx="685800" cy="199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600" dirty="0">
                <a:solidFill>
                  <a:schemeClr val="bg1"/>
                </a:solidFill>
                <a:latin typeface="Arial" charset="0"/>
              </a:rPr>
              <a:t>Container</a:t>
            </a:r>
            <a:br>
              <a:rPr lang="en-US" altLang="zh-TW" sz="1600" dirty="0">
                <a:solidFill>
                  <a:schemeClr val="bg1"/>
                </a:solidFill>
                <a:latin typeface="Arial" charset="0"/>
              </a:rPr>
            </a:br>
            <a:r>
              <a:rPr lang="en-US" altLang="zh-TW" sz="1600" dirty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zh-TW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051862-0323-D743-9AF3-CAE5C10D7550}"/>
              </a:ext>
            </a:extLst>
          </p:cNvPr>
          <p:cNvSpPr/>
          <p:nvPr/>
        </p:nvSpPr>
        <p:spPr bwMode="auto">
          <a:xfrm>
            <a:off x="7816076" y="2351049"/>
            <a:ext cx="685800" cy="199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600" dirty="0">
                <a:solidFill>
                  <a:schemeClr val="bg1"/>
                </a:solidFill>
                <a:latin typeface="Arial" charset="0"/>
              </a:rPr>
              <a:t>Container </a:t>
            </a:r>
            <a:br>
              <a:rPr lang="en-US" altLang="zh-TW" sz="1600" dirty="0">
                <a:solidFill>
                  <a:schemeClr val="bg1"/>
                </a:solidFill>
                <a:latin typeface="Arial" charset="0"/>
              </a:rPr>
            </a:br>
            <a:r>
              <a:rPr lang="en-US" altLang="zh-TW" sz="1600" dirty="0">
                <a:solidFill>
                  <a:schemeClr val="bg1"/>
                </a:solidFill>
                <a:latin typeface="Arial" charset="0"/>
              </a:rPr>
              <a:t>3</a:t>
            </a:r>
            <a:endParaRPr kumimoji="0" lang="zh-TW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7C83E2-4DBF-B546-83BA-D9BFAE1B15A6}"/>
              </a:ext>
            </a:extLst>
          </p:cNvPr>
          <p:cNvSpPr/>
          <p:nvPr/>
        </p:nvSpPr>
        <p:spPr bwMode="auto">
          <a:xfrm>
            <a:off x="5715000" y="2667000"/>
            <a:ext cx="457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App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EE7D10-B483-A941-B57E-A934CEB87145}"/>
              </a:ext>
            </a:extLst>
          </p:cNvPr>
          <p:cNvSpPr/>
          <p:nvPr/>
        </p:nvSpPr>
        <p:spPr bwMode="auto">
          <a:xfrm>
            <a:off x="6816648" y="2667000"/>
            <a:ext cx="457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App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E5A66CF-310E-E246-BF83-61C4B26DC0B2}"/>
              </a:ext>
            </a:extLst>
          </p:cNvPr>
          <p:cNvSpPr/>
          <p:nvPr/>
        </p:nvSpPr>
        <p:spPr bwMode="auto">
          <a:xfrm>
            <a:off x="7943850" y="2667000"/>
            <a:ext cx="457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App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678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Virtualization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OS level (2)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Technologies </a:t>
            </a:r>
          </a:p>
          <a:p>
            <a:pPr lvl="1" eaLnBrk="1" hangingPunct="1">
              <a:defRPr/>
            </a:pPr>
            <a:r>
              <a:rPr lang="en-US" altLang="zh-TW" kern="0" dirty="0"/>
              <a:t>Docker – works on Windows, Mac OS X, and Linux as host OS</a:t>
            </a:r>
          </a:p>
          <a:p>
            <a:pPr lvl="1" eaLnBrk="1" hangingPunct="1">
              <a:defRPr/>
            </a:pPr>
            <a:r>
              <a:rPr lang="en-US" altLang="zh-TW" kern="0" dirty="0"/>
              <a:t>Jails – works on FreeBSD</a:t>
            </a:r>
          </a:p>
          <a:p>
            <a:pPr lvl="1" eaLnBrk="1" hangingPunct="1">
              <a:defRPr/>
            </a:pPr>
            <a:r>
              <a:rPr lang="en-US" altLang="zh-TW" kern="0" dirty="0"/>
              <a:t>LXC, </a:t>
            </a:r>
            <a:r>
              <a:rPr lang="en-US" altLang="zh-TW" kern="0" dirty="0" err="1"/>
              <a:t>OpenVZ</a:t>
            </a:r>
            <a:endParaRPr lang="en-US" altLang="zh-TW" kern="0" dirty="0"/>
          </a:p>
          <a:p>
            <a:pPr eaLnBrk="1" hangingPunct="1">
              <a:defRPr/>
            </a:pPr>
            <a:r>
              <a:rPr lang="en-US" altLang="zh-TW" kern="0" dirty="0"/>
              <a:t>Pros</a:t>
            </a:r>
          </a:p>
          <a:p>
            <a:pPr lvl="1" eaLnBrk="1" hangingPunct="1">
              <a:defRPr/>
            </a:pPr>
            <a:r>
              <a:rPr lang="en-US" altLang="zh-TW" kern="0" dirty="0"/>
              <a:t>Better performance</a:t>
            </a:r>
          </a:p>
          <a:p>
            <a:pPr lvl="1" eaLnBrk="1" hangingPunct="1">
              <a:defRPr/>
            </a:pPr>
            <a:r>
              <a:rPr lang="en-US" altLang="zh-TW" kern="0" dirty="0"/>
              <a:t>Better security</a:t>
            </a:r>
          </a:p>
          <a:p>
            <a:pPr lvl="1" eaLnBrk="1" hangingPunct="1">
              <a:defRPr/>
            </a:pPr>
            <a:r>
              <a:rPr lang="en-US" altLang="zh-TW" kern="0" dirty="0"/>
              <a:t>Use the same environment in development and production</a:t>
            </a:r>
          </a:p>
          <a:p>
            <a:pPr eaLnBrk="1" hangingPunct="1">
              <a:defRPr/>
            </a:pPr>
            <a:r>
              <a:rPr lang="en-US" altLang="zh-TW" kern="0" dirty="0"/>
              <a:t>Cons</a:t>
            </a:r>
          </a:p>
          <a:p>
            <a:pPr lvl="1" eaLnBrk="1" hangingPunct="1">
              <a:defRPr/>
            </a:pPr>
            <a:r>
              <a:rPr lang="en-US" altLang="zh-TW" kern="0" dirty="0"/>
              <a:t>Complex to understand (by software developers, if they did not take the </a:t>
            </a:r>
            <a:r>
              <a:rPr lang="en-US" altLang="zh-TW" kern="0" dirty="0" err="1"/>
              <a:t>SysAdm</a:t>
            </a:r>
            <a:r>
              <a:rPr lang="en-US" altLang="zh-TW" kern="0" dirty="0"/>
              <a:t> course ;-)</a:t>
            </a:r>
          </a:p>
        </p:txBody>
      </p:sp>
    </p:spTree>
    <p:extLst>
      <p:ext uri="{BB962C8B-B14F-4D97-AF65-F5344CB8AC3E}">
        <p14:creationId xmlns:p14="http://schemas.microsoft.com/office/powerpoint/2010/main" val="196372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FreeBSD jail (1)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jail(8)</a:t>
            </a:r>
          </a:p>
          <a:p>
            <a:pPr eaLnBrk="1" hangingPunct="1">
              <a:defRPr/>
            </a:pPr>
            <a:r>
              <a:rPr lang="en-US" altLang="zh-TW" kern="0" dirty="0"/>
              <a:t>Preparation (from base image)</a:t>
            </a:r>
          </a:p>
          <a:p>
            <a:pPr lvl="1" eaLnBrk="1" hangingPunct="1">
              <a:defRPr/>
            </a:pPr>
            <a:r>
              <a:rPr lang="en-US" altLang="zh-TW" kern="0" dirty="0"/>
              <a:t>% </a:t>
            </a:r>
            <a:r>
              <a:rPr lang="en-US" altLang="zh-TW" kern="0" dirty="0" err="1"/>
              <a:t>mkdir</a:t>
            </a:r>
            <a:r>
              <a:rPr lang="en-US" altLang="zh-TW" kern="0" dirty="0"/>
              <a:t> -p /home/jails/</a:t>
            </a:r>
            <a:r>
              <a:rPr lang="en-US" altLang="zh-TW" kern="0" dirty="0" err="1"/>
              <a:t>firstjail</a:t>
            </a:r>
            <a:endParaRPr lang="en-US" altLang="zh-TW" kern="0" dirty="0"/>
          </a:p>
          <a:p>
            <a:pPr lvl="1" eaLnBrk="1" hangingPunct="1">
              <a:defRPr/>
            </a:pPr>
            <a:r>
              <a:rPr lang="en-US" altLang="zh-TW" kern="0" dirty="0"/>
              <a:t>% </a:t>
            </a:r>
            <a:r>
              <a:rPr lang="en" altLang="zh-TW" dirty="0"/>
              <a:t>export DESTDIR=/home/jails/</a:t>
            </a:r>
            <a:r>
              <a:rPr lang="en" altLang="zh-TW" dirty="0" err="1"/>
              <a:t>firstjail</a:t>
            </a:r>
            <a:endParaRPr lang="en-US" altLang="zh-TW" kern="0" dirty="0"/>
          </a:p>
          <a:p>
            <a:pPr lvl="1" eaLnBrk="1" hangingPunct="1">
              <a:defRPr/>
            </a:pPr>
            <a:r>
              <a:rPr lang="en-US" altLang="zh-TW" kern="0" dirty="0"/>
              <a:t>% export DESTRELEASE=12.0-RELEASE</a:t>
            </a:r>
          </a:p>
          <a:p>
            <a:pPr lvl="1" eaLnBrk="1" hangingPunct="1">
              <a:defRPr/>
            </a:pPr>
            <a:r>
              <a:rPr lang="en-US" altLang="zh-TW" kern="0" dirty="0"/>
              <a:t>% export DESTARCH=`</a:t>
            </a:r>
            <a:r>
              <a:rPr lang="en-US" altLang="zh-TW" kern="0" dirty="0" err="1"/>
              <a:t>uname</a:t>
            </a:r>
            <a:r>
              <a:rPr lang="en-US" altLang="zh-TW" kern="0" dirty="0"/>
              <a:t> -m`</a:t>
            </a:r>
          </a:p>
          <a:p>
            <a:pPr lvl="1" eaLnBrk="1" hangingPunct="1">
              <a:defRPr/>
            </a:pPr>
            <a:r>
              <a:rPr lang="en-US" altLang="zh-TW" kern="0" dirty="0"/>
              <a:t>% export SOURCEURL=http://</a:t>
            </a:r>
            <a:r>
              <a:rPr lang="en-US" altLang="zh-TW" kern="0" dirty="0" err="1"/>
              <a:t>ftp.freebsd.org</a:t>
            </a:r>
            <a:r>
              <a:rPr lang="en-US" altLang="zh-TW" kern="0" dirty="0"/>
              <a:t>/pub/FreeBSD/releases/$DESTARCH/$DESTRELEASE/</a:t>
            </a:r>
          </a:p>
          <a:p>
            <a:pPr lvl="1" eaLnBrk="1" hangingPunct="1">
              <a:defRPr/>
            </a:pPr>
            <a:r>
              <a:rPr lang="en-US" altLang="zh-TW" kern="0" dirty="0"/>
              <a:t>% </a:t>
            </a:r>
            <a:r>
              <a:rPr lang="en" altLang="zh-TW" dirty="0"/>
              <a:t>fetch $SOURCEURL/$</a:t>
            </a:r>
            <a:r>
              <a:rPr lang="en" altLang="zh-TW" dirty="0" err="1"/>
              <a:t>base.txz</a:t>
            </a:r>
            <a:endParaRPr lang="en" altLang="zh-TW" dirty="0"/>
          </a:p>
          <a:p>
            <a:pPr lvl="1" eaLnBrk="1" hangingPunct="1">
              <a:defRPr/>
            </a:pPr>
            <a:r>
              <a:rPr lang="en" altLang="zh-TW" kern="0" dirty="0"/>
              <a:t>% </a:t>
            </a:r>
            <a:r>
              <a:rPr lang="en" altLang="zh-TW" dirty="0"/>
              <a:t>tar -</a:t>
            </a:r>
            <a:r>
              <a:rPr lang="en" altLang="zh-TW" dirty="0" err="1"/>
              <a:t>xf</a:t>
            </a:r>
            <a:r>
              <a:rPr lang="en" altLang="zh-TW" dirty="0"/>
              <a:t> </a:t>
            </a:r>
            <a:r>
              <a:rPr lang="en" altLang="zh-TW" dirty="0" err="1"/>
              <a:t>base.txz</a:t>
            </a:r>
            <a:r>
              <a:rPr lang="en" altLang="zh-TW" dirty="0"/>
              <a:t> -C $DESTDIR</a:t>
            </a: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15329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FreeBSD jail (2)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/>
              <a:t>Start jail while booting</a:t>
            </a:r>
          </a:p>
          <a:p>
            <a:pPr lvl="1" eaLnBrk="1" hangingPunct="1">
              <a:defRPr/>
            </a:pPr>
            <a:r>
              <a:rPr lang="en-US" altLang="zh-TW" kern="0" dirty="0"/>
              <a:t>/</a:t>
            </a:r>
            <a:r>
              <a:rPr lang="en-US" altLang="zh-TW" kern="0" dirty="0" err="1"/>
              <a:t>etc</a:t>
            </a:r>
            <a:r>
              <a:rPr lang="en-US" altLang="zh-TW" kern="0" dirty="0"/>
              <a:t>/</a:t>
            </a:r>
            <a:r>
              <a:rPr lang="en-US" altLang="zh-TW" kern="0" dirty="0" err="1"/>
              <a:t>jail.conf</a:t>
            </a:r>
            <a:endParaRPr lang="en-US" altLang="zh-TW" kern="0" dirty="0"/>
          </a:p>
          <a:p>
            <a:pPr lvl="2" eaLnBrk="1" hangingPunct="1">
              <a:defRPr/>
            </a:pPr>
            <a:r>
              <a:rPr lang="en-US" altLang="zh-TW" kern="0" dirty="0"/>
              <a:t>www {</a:t>
            </a:r>
          </a:p>
          <a:p>
            <a:pPr lvl="2" eaLnBrk="1" hangingPunct="1">
              <a:defRPr/>
            </a:pPr>
            <a:r>
              <a:rPr lang="en-US" altLang="zh-TW" kern="0" dirty="0"/>
              <a:t>    </a:t>
            </a:r>
            <a:r>
              <a:rPr lang="en-US" altLang="zh-TW" kern="0" dirty="0" err="1"/>
              <a:t>host.hostname</a:t>
            </a:r>
            <a:r>
              <a:rPr lang="en-US" altLang="zh-TW" kern="0" dirty="0"/>
              <a:t> = </a:t>
            </a:r>
            <a:r>
              <a:rPr lang="en-US" altLang="zh-TW" kern="0" dirty="0" err="1"/>
              <a:t>www.example.org</a:t>
            </a:r>
            <a:r>
              <a:rPr lang="en-US" altLang="zh-TW" kern="0" dirty="0"/>
              <a:t>;           # Hostname</a:t>
            </a:r>
          </a:p>
          <a:p>
            <a:pPr lvl="2" eaLnBrk="1" hangingPunct="1">
              <a:defRPr/>
            </a:pPr>
            <a:r>
              <a:rPr lang="en-US" altLang="zh-TW" kern="0" dirty="0"/>
              <a:t>    ip4.addr = 192.168.0.10;                   # IP address of the jail</a:t>
            </a:r>
          </a:p>
          <a:p>
            <a:pPr lvl="2" eaLnBrk="1" hangingPunct="1">
              <a:defRPr/>
            </a:pPr>
            <a:r>
              <a:rPr lang="en-US" altLang="zh-TW" kern="0" dirty="0"/>
              <a:t>    path ="/</a:t>
            </a:r>
            <a:r>
              <a:rPr lang="en-US" altLang="zh-TW" kern="0" dirty="0" err="1"/>
              <a:t>usr</a:t>
            </a:r>
            <a:r>
              <a:rPr lang="en-US" altLang="zh-TW" kern="0" dirty="0"/>
              <a:t>/jail/www";                     # Path to the jail</a:t>
            </a:r>
          </a:p>
          <a:p>
            <a:pPr lvl="2" eaLnBrk="1" hangingPunct="1">
              <a:defRPr/>
            </a:pPr>
            <a:r>
              <a:rPr lang="en-US" altLang="zh-TW" kern="0" dirty="0"/>
              <a:t>    </a:t>
            </a:r>
            <a:r>
              <a:rPr lang="en-US" altLang="zh-TW" kern="0" dirty="0" err="1"/>
              <a:t>devfs_ruleset</a:t>
            </a:r>
            <a:r>
              <a:rPr lang="en-US" altLang="zh-TW" kern="0" dirty="0"/>
              <a:t> = "</a:t>
            </a:r>
            <a:r>
              <a:rPr lang="en-US" altLang="zh-TW" kern="0" dirty="0" err="1"/>
              <a:t>www_ruleset</a:t>
            </a:r>
            <a:r>
              <a:rPr lang="en-US" altLang="zh-TW" kern="0" dirty="0"/>
              <a:t>";             # </a:t>
            </a:r>
            <a:r>
              <a:rPr lang="en-US" altLang="zh-TW" kern="0" dirty="0" err="1"/>
              <a:t>devfs</a:t>
            </a:r>
            <a:r>
              <a:rPr lang="en-US" altLang="zh-TW" kern="0" dirty="0"/>
              <a:t> ruleset</a:t>
            </a:r>
          </a:p>
          <a:p>
            <a:pPr lvl="2" eaLnBrk="1" hangingPunct="1">
              <a:defRPr/>
            </a:pPr>
            <a:r>
              <a:rPr lang="en-US" altLang="zh-TW" kern="0" dirty="0"/>
              <a:t>    </a:t>
            </a:r>
            <a:r>
              <a:rPr lang="en-US" altLang="zh-TW" kern="0" dirty="0" err="1"/>
              <a:t>mount.devfs</a:t>
            </a:r>
            <a:r>
              <a:rPr lang="en-US" altLang="zh-TW" kern="0" dirty="0"/>
              <a:t>;                               # Mount </a:t>
            </a:r>
            <a:r>
              <a:rPr lang="en-US" altLang="zh-TW" kern="0" dirty="0" err="1"/>
              <a:t>devfs</a:t>
            </a:r>
            <a:r>
              <a:rPr lang="en-US" altLang="zh-TW" kern="0" dirty="0"/>
              <a:t> inside the jail</a:t>
            </a:r>
          </a:p>
          <a:p>
            <a:pPr lvl="2" eaLnBrk="1" hangingPunct="1">
              <a:defRPr/>
            </a:pPr>
            <a:r>
              <a:rPr lang="en-US" altLang="zh-TW" kern="0" dirty="0"/>
              <a:t>    </a:t>
            </a:r>
            <a:r>
              <a:rPr lang="en-US" altLang="zh-TW" kern="0" dirty="0" err="1"/>
              <a:t>exec.start</a:t>
            </a:r>
            <a:r>
              <a:rPr lang="en-US" altLang="zh-TW" kern="0" dirty="0"/>
              <a:t> = "/bin/</a:t>
            </a:r>
            <a:r>
              <a:rPr lang="en-US" altLang="zh-TW" kern="0" dirty="0" err="1"/>
              <a:t>sh</a:t>
            </a:r>
            <a:r>
              <a:rPr lang="en-US" altLang="zh-TW" kern="0" dirty="0"/>
              <a:t> /</a:t>
            </a:r>
            <a:r>
              <a:rPr lang="en-US" altLang="zh-TW" kern="0" dirty="0" err="1"/>
              <a:t>etc</a:t>
            </a:r>
            <a:r>
              <a:rPr lang="en-US" altLang="zh-TW" kern="0" dirty="0"/>
              <a:t>/</a:t>
            </a:r>
            <a:r>
              <a:rPr lang="en-US" altLang="zh-TW" kern="0" dirty="0" err="1"/>
              <a:t>rc</a:t>
            </a:r>
            <a:r>
              <a:rPr lang="en-US" altLang="zh-TW" kern="0" dirty="0"/>
              <a:t>";            # Start command</a:t>
            </a:r>
          </a:p>
          <a:p>
            <a:pPr lvl="2" eaLnBrk="1" hangingPunct="1">
              <a:defRPr/>
            </a:pPr>
            <a:r>
              <a:rPr lang="en-US" altLang="zh-TW" kern="0" dirty="0"/>
              <a:t>    </a:t>
            </a:r>
            <a:r>
              <a:rPr lang="en-US" altLang="zh-TW" kern="0" dirty="0" err="1"/>
              <a:t>exec.stop</a:t>
            </a:r>
            <a:r>
              <a:rPr lang="en-US" altLang="zh-TW" kern="0" dirty="0"/>
              <a:t> = "/bin/</a:t>
            </a:r>
            <a:r>
              <a:rPr lang="en-US" altLang="zh-TW" kern="0" dirty="0" err="1"/>
              <a:t>sh</a:t>
            </a:r>
            <a:r>
              <a:rPr lang="en-US" altLang="zh-TW" kern="0" dirty="0"/>
              <a:t> /</a:t>
            </a:r>
            <a:r>
              <a:rPr lang="en-US" altLang="zh-TW" kern="0" dirty="0" err="1"/>
              <a:t>etc</a:t>
            </a:r>
            <a:r>
              <a:rPr lang="en-US" altLang="zh-TW" kern="0" dirty="0"/>
              <a:t>/</a:t>
            </a:r>
            <a:r>
              <a:rPr lang="en-US" altLang="zh-TW" kern="0" dirty="0" err="1"/>
              <a:t>rc.shutdown</a:t>
            </a:r>
            <a:r>
              <a:rPr lang="en-US" altLang="zh-TW" kern="0" dirty="0"/>
              <a:t>";    # Stop command</a:t>
            </a:r>
          </a:p>
          <a:p>
            <a:pPr lvl="2" eaLnBrk="1" hangingPunct="1">
              <a:defRPr/>
            </a:pPr>
            <a:r>
              <a:rPr lang="en-US" altLang="zh-TW" kern="0" dirty="0"/>
              <a:t>}</a:t>
            </a:r>
          </a:p>
          <a:p>
            <a:pPr lvl="1" eaLnBrk="1" hangingPunct="1">
              <a:defRPr/>
            </a:pPr>
            <a:r>
              <a:rPr lang="en-US" altLang="zh-TW" kern="0" dirty="0" err="1"/>
              <a:t>jail_enable</a:t>
            </a:r>
            <a:r>
              <a:rPr lang="en-US" altLang="zh-TW" kern="0" dirty="0"/>
              <a:t>=“YES” (in /</a:t>
            </a:r>
            <a:r>
              <a:rPr lang="en-US" altLang="zh-TW" kern="0" dirty="0" err="1"/>
              <a:t>etc</a:t>
            </a:r>
            <a:r>
              <a:rPr lang="en-US" altLang="zh-TW" kern="0" dirty="0"/>
              <a:t>/</a:t>
            </a:r>
            <a:r>
              <a:rPr lang="en-US" altLang="zh-TW" kern="0" dirty="0" err="1"/>
              <a:t>rc.conf</a:t>
            </a:r>
            <a:r>
              <a:rPr lang="en-US" altLang="zh-TW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453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FreeBSD jail (3)</a:t>
            </a:r>
          </a:p>
        </p:txBody>
      </p:sp>
      <p:sp>
        <p:nvSpPr>
          <p:cNvPr id="5" name="內容版面配置區 7">
            <a:extLst>
              <a:ext uri="{FF2B5EF4-FFF2-40B4-BE49-F238E27FC236}">
                <a16:creationId xmlns:a16="http://schemas.microsoft.com/office/drawing/2014/main" id="{65D8BE1A-73C6-2C44-81F8-5AA6D6841AFB}"/>
              </a:ext>
            </a:extLst>
          </p:cNvPr>
          <p:cNvSpPr txBox="1">
            <a:spLocks/>
          </p:cNvSpPr>
          <p:nvPr/>
        </p:nvSpPr>
        <p:spPr bwMode="auto">
          <a:xfrm>
            <a:off x="985024" y="1403350"/>
            <a:ext cx="7772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 err="1"/>
              <a:t>jls</a:t>
            </a:r>
            <a:r>
              <a:rPr lang="en-US" altLang="zh-TW" kern="0" dirty="0"/>
              <a:t> – list all jails</a:t>
            </a:r>
          </a:p>
          <a:p>
            <a:pPr lvl="1" eaLnBrk="1" hangingPunct="1">
              <a:defRPr/>
            </a:pPr>
            <a:r>
              <a:rPr lang="en-US" altLang="zh-TW" kern="0" dirty="0"/>
              <a:t> JID  IP Address      Hostname                      Path</a:t>
            </a:r>
          </a:p>
          <a:p>
            <a:pPr lvl="1" eaLnBrk="1" hangingPunct="1">
              <a:defRPr/>
            </a:pPr>
            <a:r>
              <a:rPr lang="en-US" altLang="zh-TW" kern="0" dirty="0"/>
              <a:t>     3  192.168.0.10    www                           /</a:t>
            </a:r>
            <a:r>
              <a:rPr lang="en-US" altLang="zh-TW" kern="0" dirty="0" err="1"/>
              <a:t>usr</a:t>
            </a:r>
            <a:r>
              <a:rPr lang="en-US" altLang="zh-TW" kern="0" dirty="0"/>
              <a:t>/jail/www</a:t>
            </a:r>
          </a:p>
          <a:p>
            <a:pPr eaLnBrk="1" hangingPunct="1">
              <a:defRPr/>
            </a:pPr>
            <a:r>
              <a:rPr lang="en-US" altLang="zh-TW" kern="0" dirty="0" err="1"/>
              <a:t>jexec</a:t>
            </a:r>
            <a:r>
              <a:rPr lang="en-US" altLang="zh-TW" kern="0" dirty="0"/>
              <a:t> – execute commands in a jail</a:t>
            </a:r>
          </a:p>
          <a:p>
            <a:pPr lvl="1" eaLnBrk="1" hangingPunct="1">
              <a:defRPr/>
            </a:pPr>
            <a:r>
              <a:rPr lang="en-US" altLang="zh-TW" kern="0" dirty="0" err="1"/>
              <a:t>jexec</a:t>
            </a:r>
            <a:r>
              <a:rPr lang="en-US" altLang="zh-TW" kern="0" dirty="0"/>
              <a:t> 3 </a:t>
            </a:r>
            <a:r>
              <a:rPr lang="en-US" altLang="zh-TW" kern="0" dirty="0" err="1"/>
              <a:t>ps</a:t>
            </a:r>
            <a:r>
              <a:rPr lang="en-US" altLang="zh-TW" kern="0" dirty="0"/>
              <a:t> -</a:t>
            </a:r>
            <a:r>
              <a:rPr lang="en-US" altLang="zh-TW" kern="0" dirty="0" err="1"/>
              <a:t>auxww</a:t>
            </a: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552702698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738</Words>
  <Application>Microsoft Macintosh PowerPoint</Application>
  <PresentationFormat>如螢幕大小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華康標楷體(P)</vt:lpstr>
      <vt:lpstr>華康儷中黑(P)</vt:lpstr>
      <vt:lpstr>華康儷粗黑(P)</vt:lpstr>
      <vt:lpstr>新細明體</vt:lpstr>
      <vt:lpstr>Arial</vt:lpstr>
      <vt:lpstr>Futura Md BT</vt:lpstr>
      <vt:lpstr>Times New Roman</vt:lpstr>
      <vt:lpstr>Verdana</vt:lpstr>
      <vt:lpstr>Wingdings</vt:lpstr>
      <vt:lpstr>Computer Center</vt:lpstr>
      <vt:lpstr>Container</vt:lpstr>
      <vt:lpstr>Outline </vt:lpstr>
      <vt:lpstr>Virtualization –  machine level (1)</vt:lpstr>
      <vt:lpstr>Virtualization –  machine level (2)</vt:lpstr>
      <vt:lpstr>Virtualization –  OS level (1)</vt:lpstr>
      <vt:lpstr>Virtualization –  OS level (2)</vt:lpstr>
      <vt:lpstr>FreeBSD jail (1)</vt:lpstr>
      <vt:lpstr>FreeBSD jail (2)</vt:lpstr>
      <vt:lpstr>FreeBSD jail (3)</vt:lpstr>
      <vt:lpstr>Docker</vt:lpstr>
      <vt:lpstr>Docker -  Dockerfile (1)</vt:lpstr>
      <vt:lpstr>Docker -  Image Layer (1)</vt:lpstr>
      <vt:lpstr>Docker -  Image Layer (2)</vt:lpstr>
      <vt:lpstr>Docker -  Docker (Command Line)</vt:lpstr>
      <vt:lpstr>Docker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Backups</dc:title>
  <dc:creator>Tse-Han Wang</dc:creator>
  <cp:lastModifiedBy>Liang-Chi Tseng</cp:lastModifiedBy>
  <cp:revision>531</cp:revision>
  <cp:lastPrinted>2018-01-02T08:41:39Z</cp:lastPrinted>
  <dcterms:created xsi:type="dcterms:W3CDTF">1601-01-01T00:00:00Z</dcterms:created>
  <dcterms:modified xsi:type="dcterms:W3CDTF">2019-12-31T09:57:44Z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