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6"/>
  </p:notesMasterIdLst>
  <p:sldIdLst>
    <p:sldId id="256" r:id="rId2"/>
    <p:sldId id="278" r:id="rId3"/>
    <p:sldId id="279" r:id="rId4"/>
    <p:sldId id="281" r:id="rId5"/>
    <p:sldId id="280" r:id="rId6"/>
    <p:sldId id="282" r:id="rId7"/>
    <p:sldId id="257" r:id="rId8"/>
    <p:sldId id="297" r:id="rId9"/>
    <p:sldId id="298" r:id="rId10"/>
    <p:sldId id="290" r:id="rId11"/>
    <p:sldId id="299" r:id="rId12"/>
    <p:sldId id="291" r:id="rId13"/>
    <p:sldId id="300" r:id="rId14"/>
    <p:sldId id="292" r:id="rId15"/>
    <p:sldId id="293" r:id="rId16"/>
    <p:sldId id="301" r:id="rId17"/>
    <p:sldId id="294" r:id="rId18"/>
    <p:sldId id="295" r:id="rId19"/>
    <p:sldId id="296" r:id="rId20"/>
    <p:sldId id="302" r:id="rId21"/>
    <p:sldId id="304" r:id="rId22"/>
    <p:sldId id="283" r:id="rId23"/>
    <p:sldId id="303" r:id="rId24"/>
    <p:sldId id="277" r:id="rId25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50" autoAdjust="0"/>
    <p:restoredTop sz="93960" autoAdjust="0"/>
  </p:normalViewPr>
  <p:slideViewPr>
    <p:cSldViewPr>
      <p:cViewPr varScale="1">
        <p:scale>
          <a:sx n="96" d="100"/>
          <a:sy n="96" d="100"/>
        </p:scale>
        <p:origin x="5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/>
            </a:lvl1pPr>
          </a:lstStyle>
          <a:p>
            <a:pPr>
              <a:defRPr/>
            </a:pPr>
            <a:fld id="{CBF8152F-17EC-4C9C-9F69-C047A189DF1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07133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398658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54464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257104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396890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89553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869370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85983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24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4004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73721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5669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17077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99664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58497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180364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8301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F8152F-17EC-4C9C-9F69-C047A189DF19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01353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236437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429792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175767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953000" y="1447800"/>
            <a:ext cx="3810000" cy="22479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953000" y="3848100"/>
            <a:ext cx="3810000" cy="22479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811387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293364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4015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680642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59560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34133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89966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5303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043855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59310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325FCC2B-0BBB-4464-94B3-5BE2FFEB3271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  <p:sldLayoutId id="21474838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e3new.nctu.edu.tw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ta@nasa.cs.nctu.edu.tw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3new.nctu.edu.tw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zh-TW" dirty="0"/>
              <a:t>Compute System Administration</a:t>
            </a:r>
            <a:br>
              <a:rPr lang="en-US" altLang="zh-TW" dirty="0"/>
            </a:br>
            <a:r>
              <a:rPr lang="en-US" altLang="zh-TW" dirty="0"/>
              <a:t>Homework 2:</a:t>
            </a:r>
            <a:r>
              <a:rPr lang="zh-TW" altLang="en-US" dirty="0"/>
              <a:t> </a:t>
            </a:r>
            <a:r>
              <a:rPr lang="en-US" altLang="zh-TW" dirty="0"/>
              <a:t>Shell Script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dirty="0" err="1"/>
              <a:t>zswu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5973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SIM – CPU INFO (1/2)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600200"/>
            <a:ext cx="717684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193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SIM – CPU INFO (2/2)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r>
              <a:rPr kumimoji="1" lang="en-US" altLang="zh-TW" dirty="0"/>
              <a:t>Show CPU Info</a:t>
            </a:r>
          </a:p>
          <a:p>
            <a:pPr lvl="1"/>
            <a:r>
              <a:rPr kumimoji="1" lang="en-US" altLang="zh-TW" dirty="0"/>
              <a:t>CPU Name</a:t>
            </a:r>
          </a:p>
          <a:p>
            <a:pPr lvl="1"/>
            <a:r>
              <a:rPr lang="en-US" altLang="zh-TW" dirty="0"/>
              <a:t>CPU Architecture (e.g. i386, amd64)</a:t>
            </a:r>
          </a:p>
          <a:p>
            <a:pPr lvl="1"/>
            <a:r>
              <a:rPr kumimoji="1" lang="en-US" altLang="zh-TW" dirty="0"/>
              <a:t>Number of CPU Cores</a:t>
            </a:r>
            <a:endParaRPr lang="en-US" altLang="zh-TW" dirty="0"/>
          </a:p>
          <a:p>
            <a:r>
              <a:rPr kumimoji="1" lang="en-US" altLang="zh-TW" dirty="0"/>
              <a:t>Hint: </a:t>
            </a:r>
            <a:r>
              <a:rPr kumimoji="1" lang="en-US" altLang="zh-TW" dirty="0" err="1"/>
              <a:t>sysctl</a:t>
            </a:r>
            <a:r>
              <a:rPr kumimoji="1" lang="en-US" altLang="zh-TW" dirty="0"/>
              <a:t>(8)</a:t>
            </a:r>
          </a:p>
        </p:txBody>
      </p:sp>
    </p:spTree>
    <p:extLst>
      <p:ext uri="{BB962C8B-B14F-4D97-AF65-F5344CB8AC3E}">
        <p14:creationId xmlns:p14="http://schemas.microsoft.com/office/powerpoint/2010/main" val="35223435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SIM – MEMORY INFO (1/2)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676400"/>
            <a:ext cx="6453187" cy="412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940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SIM – MEMORY INFO (2/2)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r>
              <a:rPr kumimoji="1" lang="en-US" altLang="zh-TW" dirty="0"/>
              <a:t>Show Memory Info</a:t>
            </a:r>
          </a:p>
          <a:p>
            <a:pPr lvl="1"/>
            <a:r>
              <a:rPr kumimoji="1" lang="en-US" altLang="zh-TW" dirty="0"/>
              <a:t>Total Memory</a:t>
            </a:r>
          </a:p>
          <a:p>
            <a:pPr lvl="1"/>
            <a:r>
              <a:rPr lang="en-US" altLang="zh-TW" dirty="0"/>
              <a:t>Used Memory</a:t>
            </a:r>
          </a:p>
          <a:p>
            <a:pPr lvl="1"/>
            <a:r>
              <a:rPr kumimoji="1" lang="en-US" altLang="zh-TW" dirty="0"/>
              <a:t>Free Memory</a:t>
            </a:r>
          </a:p>
          <a:p>
            <a:pPr lvl="1"/>
            <a:r>
              <a:rPr lang="en-US" altLang="zh-TW" dirty="0"/>
              <a:t>Percentage of used / total memory (progress bar)</a:t>
            </a:r>
          </a:p>
          <a:p>
            <a:pPr lvl="1"/>
            <a:r>
              <a:rPr kumimoji="1" lang="en-US" altLang="zh-TW" dirty="0"/>
              <a:t>Keep showing until user pressing ENTER.</a:t>
            </a:r>
          </a:p>
          <a:p>
            <a:r>
              <a:rPr lang="en-US" altLang="zh-TW" dirty="0"/>
              <a:t>Show suitable units</a:t>
            </a:r>
          </a:p>
          <a:p>
            <a:pPr lvl="1"/>
            <a:r>
              <a:rPr lang="en-US" altLang="zh-TW" dirty="0"/>
              <a:t>Number of memory must in the range 1 ~ 1024</a:t>
            </a:r>
          </a:p>
          <a:p>
            <a:pPr lvl="1"/>
            <a:r>
              <a:rPr lang="en-US" altLang="zh-TW" dirty="0"/>
              <a:t>If number is too large, use a bigger unit.</a:t>
            </a:r>
          </a:p>
          <a:p>
            <a:pPr lvl="1"/>
            <a:r>
              <a:rPr lang="en-US" altLang="zh-TW" dirty="0"/>
              <a:t>B, KB, MB, GB, TB…</a:t>
            </a:r>
          </a:p>
          <a:p>
            <a:r>
              <a:rPr kumimoji="1" lang="en-US" altLang="zh-TW" dirty="0"/>
              <a:t>Hint: </a:t>
            </a:r>
            <a:r>
              <a:rPr kumimoji="1" lang="en-US" altLang="zh-TW" dirty="0" err="1"/>
              <a:t>sysctl</a:t>
            </a:r>
            <a:r>
              <a:rPr kumimoji="1" lang="en-US" altLang="zh-TW" dirty="0"/>
              <a:t>(8)</a:t>
            </a:r>
          </a:p>
        </p:txBody>
      </p:sp>
    </p:spTree>
    <p:extLst>
      <p:ext uri="{BB962C8B-B14F-4D97-AF65-F5344CB8AC3E}">
        <p14:creationId xmlns:p14="http://schemas.microsoft.com/office/powerpoint/2010/main" val="1698863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SIM – NET INFO (1/3)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524000"/>
            <a:ext cx="7062787" cy="4351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573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SIM – NET INFO (2/3)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600200"/>
            <a:ext cx="6785903" cy="441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282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SIM – NET INFO (3/3)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r>
              <a:rPr kumimoji="1" lang="en-US" altLang="zh-TW" dirty="0"/>
              <a:t>Show Net Info</a:t>
            </a:r>
          </a:p>
          <a:p>
            <a:pPr lvl="1"/>
            <a:r>
              <a:rPr lang="en-US" altLang="zh-TW" dirty="0"/>
              <a:t>Show all network devices in the sub menu.</a:t>
            </a:r>
          </a:p>
          <a:p>
            <a:pPr lvl="1"/>
            <a:r>
              <a:rPr kumimoji="1" lang="en-US" altLang="zh-TW" dirty="0"/>
              <a:t>For each devices show the following info</a:t>
            </a:r>
          </a:p>
          <a:p>
            <a:pPr lvl="2"/>
            <a:r>
              <a:rPr kumimoji="1" lang="en-US" altLang="zh-TW" dirty="0"/>
              <a:t>IPv4</a:t>
            </a:r>
          </a:p>
          <a:p>
            <a:pPr lvl="2"/>
            <a:r>
              <a:rPr lang="en-US" altLang="zh-TW" dirty="0" err="1"/>
              <a:t>Netmask</a:t>
            </a:r>
            <a:endParaRPr lang="en-US" altLang="zh-TW" dirty="0"/>
          </a:p>
          <a:p>
            <a:pPr lvl="2"/>
            <a:r>
              <a:rPr kumimoji="1" lang="en-US" altLang="zh-TW" dirty="0"/>
              <a:t>MAC</a:t>
            </a:r>
          </a:p>
          <a:p>
            <a:pPr lvl="1"/>
            <a:r>
              <a:rPr lang="en-US" altLang="zh-TW" dirty="0"/>
              <a:t>If the devices doesn’t have these info, keep that row blank.</a:t>
            </a:r>
          </a:p>
          <a:p>
            <a:pPr lvl="1"/>
            <a:r>
              <a:rPr lang="en-US" altLang="zh-TW" dirty="0"/>
              <a:t>After user press the OK button of the devices info panel, return to the Net Info sub menu.</a:t>
            </a:r>
          </a:p>
          <a:p>
            <a:r>
              <a:rPr lang="en-US" altLang="zh-TW" dirty="0"/>
              <a:t>Hint: </a:t>
            </a:r>
            <a:r>
              <a:rPr lang="en-US" altLang="zh-TW" dirty="0" err="1"/>
              <a:t>ifconfig</a:t>
            </a:r>
            <a:r>
              <a:rPr lang="en-US" altLang="zh-TW" dirty="0"/>
              <a:t>(8)</a:t>
            </a:r>
          </a:p>
        </p:txBody>
      </p:sp>
    </p:spTree>
    <p:extLst>
      <p:ext uri="{BB962C8B-B14F-4D97-AF65-F5344CB8AC3E}">
        <p14:creationId xmlns:p14="http://schemas.microsoft.com/office/powerpoint/2010/main" val="631738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SIM – FILE BROWSER (1/4)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524000"/>
            <a:ext cx="6667500" cy="460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810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SIM – FILE BROWSER (2/4)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676400"/>
            <a:ext cx="6572250" cy="4242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367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SIM – FILE BROWSER (3/4)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524000"/>
            <a:ext cx="7367587" cy="4478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166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Requirements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2-1: File System 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Statistics (10%)</a:t>
            </a:r>
            <a:endParaRPr kumimoji="1" lang="en-US" altLang="zh-TW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r>
              <a:rPr kumimoji="1"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2-2: 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System Info Monitor </a:t>
            </a:r>
            <a:r>
              <a:rPr kumimoji="1"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(60%)</a:t>
            </a:r>
          </a:p>
          <a:p>
            <a:r>
              <a:rPr kumimoji="1"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Demo (May include code modifications)(30%)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2-1 10%</a:t>
            </a:r>
          </a:p>
          <a:p>
            <a:pPr lvl="1"/>
            <a:r>
              <a:rPr kumimoji="1"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2-2 20%</a:t>
            </a:r>
          </a:p>
        </p:txBody>
      </p:sp>
    </p:spTree>
    <p:extLst>
      <p:ext uri="{BB962C8B-B14F-4D97-AF65-F5344CB8AC3E}">
        <p14:creationId xmlns:p14="http://schemas.microsoft.com/office/powerpoint/2010/main" val="3381372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SIM – FILE BROWSER (4/4)</a:t>
            </a:r>
            <a:endParaRPr lang="zh-TW" altLang="en-US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r>
              <a:rPr lang="en-US" altLang="zh-TW" dirty="0"/>
              <a:t>Show the current directory at the title.</a:t>
            </a:r>
          </a:p>
          <a:p>
            <a:r>
              <a:rPr lang="en-US" altLang="zh-TW" dirty="0"/>
              <a:t>Show all the files and directories under the current directory.</a:t>
            </a:r>
          </a:p>
          <a:p>
            <a:pPr lvl="1"/>
            <a:r>
              <a:rPr lang="en-US" altLang="zh-TW" dirty="0"/>
              <a:t>Name and MIME type of each file.</a:t>
            </a:r>
          </a:p>
          <a:p>
            <a:r>
              <a:rPr lang="en-US" altLang="zh-TW" dirty="0"/>
              <a:t>When user choose a directory, enter that directory and show the menu again.</a:t>
            </a:r>
          </a:p>
          <a:p>
            <a:r>
              <a:rPr lang="en-US" altLang="zh-TW" dirty="0"/>
              <a:t>When user choose a file, show a file panel with these info:</a:t>
            </a:r>
          </a:p>
          <a:p>
            <a:pPr lvl="1"/>
            <a:r>
              <a:rPr lang="en-US" altLang="zh-TW" dirty="0"/>
              <a:t>File name</a:t>
            </a:r>
          </a:p>
          <a:p>
            <a:pPr lvl="1"/>
            <a:r>
              <a:rPr lang="en-US" altLang="zh-TW" dirty="0"/>
              <a:t>File info (Hint:</a:t>
            </a:r>
            <a:r>
              <a:rPr lang="zh-TW" altLang="en-US" dirty="0"/>
              <a:t> </a:t>
            </a:r>
            <a:r>
              <a:rPr lang="en-US" altLang="zh-TW" dirty="0"/>
              <a:t>file(8))</a:t>
            </a:r>
          </a:p>
          <a:p>
            <a:pPr lvl="1"/>
            <a:r>
              <a:rPr lang="en-US" altLang="zh-TW" dirty="0"/>
              <a:t>File size (Suitable units, see MEMORY INFO)</a:t>
            </a:r>
          </a:p>
          <a:p>
            <a:pPr lvl="1"/>
            <a:r>
              <a:rPr lang="en-US" altLang="zh-TW" dirty="0"/>
              <a:t>If the file is a text file, show “edit” button.</a:t>
            </a:r>
          </a:p>
          <a:p>
            <a:pPr lvl="2"/>
            <a:r>
              <a:rPr lang="en-US" altLang="zh-TW" dirty="0"/>
              <a:t>When user press this button, open an editor to edit the file.</a:t>
            </a:r>
          </a:p>
          <a:p>
            <a:pPr lvl="2"/>
            <a:r>
              <a:rPr lang="en-US" altLang="zh-TW" dirty="0"/>
              <a:t>After the editor exit, return to the file panel.</a:t>
            </a:r>
          </a:p>
          <a:p>
            <a:pPr lvl="2"/>
            <a:r>
              <a:rPr lang="en-US" altLang="zh-TW" dirty="0"/>
              <a:t>Use “$EDITOR” environment variable to determine which editor to use.</a:t>
            </a:r>
          </a:p>
        </p:txBody>
      </p:sp>
    </p:spTree>
    <p:extLst>
      <p:ext uri="{BB962C8B-B14F-4D97-AF65-F5344CB8AC3E}">
        <p14:creationId xmlns:p14="http://schemas.microsoft.com/office/powerpoint/2010/main" val="20874144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SIM </a:t>
            </a:r>
            <a:r>
              <a:rPr lang="en-US" altLang="zh-TW" dirty="0"/>
              <a:t>– </a:t>
            </a:r>
            <a:r>
              <a:rPr kumimoji="1" lang="en-US" altLang="zh-TW" dirty="0"/>
              <a:t>Bonus</a:t>
            </a:r>
            <a:endParaRPr kumimoji="1"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696" y="1433830"/>
            <a:ext cx="6896100" cy="431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935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SIM </a:t>
            </a:r>
            <a:r>
              <a:rPr lang="en-US" altLang="zh-TW" dirty="0"/>
              <a:t>– </a:t>
            </a:r>
            <a:r>
              <a:rPr kumimoji="1" lang="en-US" altLang="zh-TW" dirty="0"/>
              <a:t>Bonus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Show CPU Usage (+10%)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CPU usage is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NOT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 average loading.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The style is similar to MEMORY INFO panel.</a:t>
            </a:r>
          </a:p>
          <a:p>
            <a:pPr lvl="2"/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Show a progress bar of CPU loading.</a:t>
            </a:r>
          </a:p>
          <a:p>
            <a:pPr lvl="2"/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Run until user pressing ENTER.</a:t>
            </a:r>
          </a:p>
          <a:p>
            <a:pPr lvl="2"/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Show percentage of USER / SYS / IDLE CPU time for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EACH CPU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.</a:t>
            </a:r>
          </a:p>
          <a:p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Hint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Try to understand what is user / sys / idle CPU time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top(8), </a:t>
            </a:r>
            <a:r>
              <a:rPr lang="en-US" altLang="zh-TW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htop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(8), and others</a:t>
            </a:r>
          </a:p>
          <a:p>
            <a:pPr lvl="1"/>
            <a:endParaRPr lang="en-US" altLang="zh-TW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endParaRPr lang="en-US" altLang="zh-TW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6841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Attention !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Don’t copy paste, or you will get 0 point.</a:t>
            </a:r>
          </a:p>
          <a:p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If you use a shell or a language that is not allowed, you will get only 50% points in that part.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If you do not sure what can be use, ask TA first.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TA reserve the right of final explanations. Spec are subject to change without notice. </a:t>
            </a:r>
          </a:p>
          <a:p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Due date: 2019/10/24 18:30</a:t>
            </a:r>
          </a:p>
          <a:p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Upload </a:t>
            </a:r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ea typeface="新細明體" panose="02020500000000000000" pitchFamily="18" charset="-120"/>
              </a:rPr>
              <a:t>${student_ID}.tar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 which include all your scripts to New E3 (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  <a:hlinkClick r:id="rId2"/>
              </a:rPr>
              <a:t>http://e3new.nctu.edu.tw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)</a:t>
            </a:r>
          </a:p>
          <a:p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Date of demo will be announced later.</a:t>
            </a:r>
          </a:p>
        </p:txBody>
      </p:sp>
    </p:spTree>
    <p:extLst>
      <p:ext uri="{BB962C8B-B14F-4D97-AF65-F5344CB8AC3E}">
        <p14:creationId xmlns:p14="http://schemas.microsoft.com/office/powerpoint/2010/main" val="22477673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Help!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Email to </a:t>
            </a:r>
            <a:r>
              <a:rPr lang="en-US" altLang="zh-TW" dirty="0">
                <a:hlinkClick r:id="rId3"/>
              </a:rPr>
              <a:t>ta@nasa.cs.nctu.edu.tw</a:t>
            </a:r>
            <a:endParaRPr lang="en-US" altLang="zh-TW" dirty="0"/>
          </a:p>
          <a:p>
            <a:pPr lvl="1"/>
            <a:r>
              <a:rPr lang="en-US" altLang="zh-TW" dirty="0"/>
              <a:t>Don't email to TA directly. Use this mailing list.</a:t>
            </a:r>
          </a:p>
          <a:p>
            <a:pPr lvl="1"/>
            <a:r>
              <a:rPr lang="en-US" altLang="zh-TW" dirty="0"/>
              <a:t>Reply All !!!</a:t>
            </a:r>
          </a:p>
          <a:p>
            <a:r>
              <a:rPr lang="en-US" altLang="zh-TW" strike="sngStrike" dirty="0"/>
              <a:t>New E3 </a:t>
            </a:r>
            <a:r>
              <a:rPr lang="en-US" altLang="zh-TW" strike="sngStrike" dirty="0">
                <a:hlinkClick r:id="rId4"/>
              </a:rPr>
              <a:t>https://e3new.nctu.edu.tw</a:t>
            </a:r>
            <a:endParaRPr lang="en-US" altLang="zh-TW" dirty="0"/>
          </a:p>
          <a:p>
            <a:pPr lvl="1"/>
            <a:r>
              <a:rPr lang="en-US" altLang="zh-TW" dirty="0"/>
              <a:t>Don’t ask question through E3.</a:t>
            </a:r>
          </a:p>
          <a:p>
            <a:r>
              <a:rPr lang="en-US" altLang="zh-TW" dirty="0"/>
              <a:t>Office hour: </a:t>
            </a:r>
            <a:r>
              <a:rPr lang="en-US" altLang="zh-TW" dirty="0">
                <a:solidFill>
                  <a:srgbClr val="FF0000"/>
                </a:solidFill>
              </a:rPr>
              <a:t>3GH </a:t>
            </a:r>
            <a:r>
              <a:rPr lang="en-US" altLang="zh-TW" dirty="0"/>
              <a:t>at</a:t>
            </a:r>
            <a:r>
              <a:rPr lang="en-US" altLang="zh-TW" dirty="0">
                <a:solidFill>
                  <a:srgbClr val="FF0000"/>
                </a:solidFill>
              </a:rPr>
              <a:t> EC318</a:t>
            </a:r>
          </a:p>
        </p:txBody>
      </p:sp>
    </p:spTree>
    <p:extLst>
      <p:ext uri="{BB962C8B-B14F-4D97-AF65-F5344CB8AC3E}">
        <p14:creationId xmlns:p14="http://schemas.microsoft.com/office/powerpoint/2010/main" val="668908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2-1: </a:t>
            </a:r>
            <a:r>
              <a:rPr kumimoji="1" lang="en-US" altLang="zh-TW" dirty="0" err="1"/>
              <a:t>Filesystem</a:t>
            </a:r>
            <a:r>
              <a:rPr kumimoji="1" lang="en-US" altLang="zh-TW" dirty="0"/>
              <a:t> </a:t>
            </a:r>
            <a:r>
              <a:rPr lang="en-US" altLang="zh-TW" dirty="0"/>
              <a:t>Statistics</a:t>
            </a:r>
            <a:endParaRPr kumimoji="1"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34"/>
          <a:stretch/>
        </p:blipFill>
        <p:spPr>
          <a:xfrm>
            <a:off x="609600" y="1600200"/>
            <a:ext cx="8287905" cy="4724400"/>
          </a:xfrm>
        </p:spPr>
      </p:pic>
    </p:spTree>
    <p:extLst>
      <p:ext uri="{BB962C8B-B14F-4D97-AF65-F5344CB8AC3E}">
        <p14:creationId xmlns:p14="http://schemas.microsoft.com/office/powerpoint/2010/main" val="1563496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8001000" cy="1143000"/>
          </a:xfrm>
        </p:spPr>
        <p:txBody>
          <a:bodyPr/>
          <a:lstStyle/>
          <a:p>
            <a:r>
              <a:rPr kumimoji="1" lang="en-US" altLang="zh-TW" dirty="0"/>
              <a:t>2-1: Filesystem </a:t>
            </a:r>
            <a:r>
              <a:rPr lang="en-US" altLang="zh-TW" dirty="0"/>
              <a:t>Statistics </a:t>
            </a:r>
            <a:r>
              <a:rPr kumimoji="1" lang="en-US" altLang="zh-TW" dirty="0"/>
              <a:t>– Requirement (1/3)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Inspect the current directory(“.”) and all sub-directories.</a:t>
            </a:r>
          </a:p>
          <a:p>
            <a:r>
              <a:rPr lang="en-US" altLang="zh-TW" dirty="0"/>
              <a:t>Calculate the number of directories.</a:t>
            </a:r>
          </a:p>
          <a:p>
            <a:r>
              <a:rPr lang="en-US" altLang="zh-TW" dirty="0"/>
              <a:t>Do not include ‘.’ and ‘..’</a:t>
            </a:r>
          </a:p>
          <a:p>
            <a:r>
              <a:rPr lang="en-US" altLang="zh-TW" dirty="0"/>
              <a:t>Calculate the number of files.</a:t>
            </a:r>
          </a:p>
          <a:p>
            <a:r>
              <a:rPr lang="en-US" altLang="zh-TW" dirty="0"/>
              <a:t>Calculate the sum of size of all files.</a:t>
            </a:r>
          </a:p>
          <a:p>
            <a:r>
              <a:rPr lang="en-US" altLang="zh-TW" dirty="0"/>
              <a:t>List the top 5 biggest files.</a:t>
            </a:r>
          </a:p>
          <a:p>
            <a:r>
              <a:rPr lang="en-US" altLang="zh-TW" dirty="0"/>
              <a:t>Only consider the regular files. Do not include links, FIFO, block devices... etc.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591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Use only </a:t>
            </a:r>
            <a:r>
              <a:rPr lang="en-US" altLang="zh-TW" dirty="0">
                <a:solidFill>
                  <a:srgbClr val="FF0000"/>
                </a:solidFill>
              </a:rPr>
              <a:t>Bourne Shell (/bin/</a:t>
            </a:r>
            <a:r>
              <a:rPr lang="en-US" altLang="zh-TW" dirty="0" err="1">
                <a:solidFill>
                  <a:srgbClr val="FF0000"/>
                </a:solidFill>
              </a:rPr>
              <a:t>sh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  <a:r>
              <a:rPr lang="en-US" altLang="zh-TW" dirty="0"/>
              <a:t>.</a:t>
            </a:r>
          </a:p>
          <a:p>
            <a:pPr lvl="1"/>
            <a:r>
              <a:rPr lang="en-US" altLang="zh-TW" dirty="0"/>
              <a:t>No bash, </a:t>
            </a:r>
            <a:r>
              <a:rPr lang="en-US" altLang="zh-TW" dirty="0" err="1"/>
              <a:t>csh</a:t>
            </a:r>
            <a:r>
              <a:rPr lang="en-US" altLang="zh-TW" dirty="0"/>
              <a:t>, Python, Ruby…</a:t>
            </a:r>
          </a:p>
          <a:p>
            <a:pPr lvl="1"/>
            <a:r>
              <a:rPr lang="en-US" altLang="zh-TW" dirty="0"/>
              <a:t>/bin/</a:t>
            </a:r>
            <a:r>
              <a:rPr lang="en-US" altLang="zh-TW" dirty="0" err="1"/>
              <a:t>sh</a:t>
            </a:r>
            <a:r>
              <a:rPr lang="en-US" altLang="zh-TW" dirty="0"/>
              <a:t> in Linux is bash not Bourne Shell. Remember to test your code in a FreeBSD machine.</a:t>
            </a:r>
          </a:p>
          <a:p>
            <a:r>
              <a:rPr lang="en-US" altLang="zh-TW" dirty="0"/>
              <a:t>In</a:t>
            </a:r>
            <a:r>
              <a:rPr kumimoji="1" lang="en-US" altLang="zh-TW" dirty="0"/>
              <a:t> </a:t>
            </a:r>
            <a:r>
              <a:rPr kumimoji="1" lang="en-US" altLang="zh-TW" dirty="0">
                <a:solidFill>
                  <a:srgbClr val="FF0000"/>
                </a:solidFill>
              </a:rPr>
              <a:t>ONLY ONE LINE</a:t>
            </a:r>
            <a:r>
              <a:rPr lang="en-US" altLang="zh-TW" dirty="0"/>
              <a:t>.</a:t>
            </a:r>
            <a:r>
              <a:rPr kumimoji="1" lang="en-US" altLang="zh-TW" dirty="0">
                <a:solidFill>
                  <a:srgbClr val="FF0000"/>
                </a:solidFill>
              </a:rPr>
              <a:t> </a:t>
            </a:r>
            <a:r>
              <a:rPr lang="en-US" altLang="zh-TW" dirty="0"/>
              <a:t>That is, use PIPE to calculate the results.</a:t>
            </a:r>
          </a:p>
          <a:p>
            <a:pPr lvl="1"/>
            <a:r>
              <a:rPr lang="en-US" altLang="zh-TW" dirty="0"/>
              <a:t>E.g. “ls | magic1 | magic2 | magic3” =&gt; results</a:t>
            </a:r>
            <a:endParaRPr kumimoji="1" lang="en-US" altLang="zh-TW" dirty="0"/>
          </a:p>
          <a:p>
            <a:r>
              <a:rPr kumimoji="1" lang="en-US" altLang="zh-TW" dirty="0">
                <a:solidFill>
                  <a:srgbClr val="FF0000"/>
                </a:solidFill>
              </a:rPr>
              <a:t>No temporary files or shell variables</a:t>
            </a:r>
            <a:r>
              <a:rPr kumimoji="1" lang="en-US" altLang="zh-TW" dirty="0"/>
              <a:t>.</a:t>
            </a:r>
          </a:p>
          <a:p>
            <a:r>
              <a:rPr lang="en-US" altLang="zh-TW" dirty="0"/>
              <a:t>Only PIPE is allowed.</a:t>
            </a:r>
          </a:p>
          <a:p>
            <a:r>
              <a:rPr kumimoji="1" lang="en-US" altLang="zh-TW" dirty="0"/>
              <a:t>Hint: ls</a:t>
            </a:r>
            <a:r>
              <a:rPr lang="en-US" altLang="zh-TW" dirty="0"/>
              <a:t>(1) with -A and -R</a:t>
            </a:r>
            <a:endParaRPr kumimoji="1"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8001000" cy="1143000"/>
          </a:xfrm>
        </p:spPr>
        <p:txBody>
          <a:bodyPr/>
          <a:lstStyle/>
          <a:p>
            <a:r>
              <a:rPr kumimoji="1" lang="en-US" altLang="zh-TW" dirty="0"/>
              <a:t>2-1: Filesystem </a:t>
            </a:r>
            <a:r>
              <a:rPr lang="en-US" altLang="zh-TW" dirty="0"/>
              <a:t>Statistics </a:t>
            </a:r>
            <a:r>
              <a:rPr kumimoji="1" lang="en-US" altLang="zh-TW" dirty="0"/>
              <a:t>– Requirement (2/3)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25409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Grade </a:t>
            </a:r>
          </a:p>
          <a:p>
            <a:pPr lvl="1"/>
            <a:r>
              <a:rPr lang="en-US" altLang="zh-TW" dirty="0"/>
              <a:t>File is executable. (4%)</a:t>
            </a:r>
          </a:p>
          <a:p>
            <a:pPr lvl="2"/>
            <a:r>
              <a:rPr lang="en-US" altLang="zh-TW" dirty="0"/>
              <a:t>You must know how to run your script with the following command</a:t>
            </a:r>
          </a:p>
          <a:p>
            <a:pPr lvl="3"/>
            <a:r>
              <a:rPr lang="en-US" altLang="zh-TW" dirty="0"/>
              <a:t>$ ./YOUR_SCRIPT_FILENAME</a:t>
            </a:r>
          </a:p>
          <a:p>
            <a:pPr lvl="1"/>
            <a:r>
              <a:rPr lang="en-US" altLang="zh-TW" dirty="0"/>
              <a:t>List the size and the name of the biggest 5 files. (4%) </a:t>
            </a:r>
          </a:p>
          <a:p>
            <a:pPr lvl="1"/>
            <a:r>
              <a:rPr lang="en-US" altLang="zh-TW" dirty="0"/>
              <a:t>Number of directories is correct. (4%) </a:t>
            </a:r>
          </a:p>
          <a:p>
            <a:pPr lvl="1"/>
            <a:r>
              <a:rPr lang="en-US" altLang="zh-TW" dirty="0"/>
              <a:t>Number of files is correct. (4%) </a:t>
            </a:r>
          </a:p>
          <a:p>
            <a:pPr lvl="1"/>
            <a:r>
              <a:rPr lang="en-US" altLang="zh-TW" dirty="0"/>
              <a:t>Total size is correct. (4%)</a:t>
            </a:r>
            <a:endParaRPr kumimoji="1" lang="zh-TW" altLang="en-US" dirty="0"/>
          </a:p>
        </p:txBody>
      </p:sp>
      <p:sp>
        <p:nvSpPr>
          <p:cNvPr id="5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8001000" cy="1143000"/>
          </a:xfrm>
        </p:spPr>
        <p:txBody>
          <a:bodyPr/>
          <a:lstStyle/>
          <a:p>
            <a:r>
              <a:rPr kumimoji="1" lang="en-US" altLang="zh-TW" dirty="0"/>
              <a:t>2-1: Filesystem </a:t>
            </a:r>
            <a:r>
              <a:rPr lang="en-US" altLang="zh-TW" dirty="0"/>
              <a:t>Statistics </a:t>
            </a:r>
            <a:r>
              <a:rPr kumimoji="1" lang="en-US" altLang="zh-TW" dirty="0"/>
              <a:t>– Requirement (3/3)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7601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System Info Monitor </a:t>
            </a:r>
            <a:r>
              <a:rPr lang="en-US" altLang="zh-TW" dirty="0"/>
              <a:t>(SIM)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r>
              <a:rPr kumimoji="1" lang="en-US" altLang="zh-TW" dirty="0"/>
              <a:t>Control Flow (10%)</a:t>
            </a:r>
          </a:p>
          <a:p>
            <a:r>
              <a:rPr kumimoji="1" lang="en-US" altLang="zh-TW" dirty="0"/>
              <a:t>CPU INFO (10%)</a:t>
            </a:r>
          </a:p>
          <a:p>
            <a:r>
              <a:rPr lang="en-US" altLang="zh-TW" dirty="0"/>
              <a:t>MEMORY INFO (10%)</a:t>
            </a:r>
          </a:p>
          <a:p>
            <a:r>
              <a:rPr kumimoji="1" lang="en-US" altLang="zh-TW" dirty="0"/>
              <a:t>NET INFO (10%)</a:t>
            </a:r>
          </a:p>
          <a:p>
            <a:r>
              <a:rPr lang="en-US" altLang="zh-TW" dirty="0"/>
              <a:t>FILE BROWSER (20%)</a:t>
            </a:r>
          </a:p>
          <a:p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Please write the scripts in these shell languages.</a:t>
            </a:r>
          </a:p>
          <a:p>
            <a:pPr lvl="1"/>
            <a:r>
              <a:rPr lang="en-US" altLang="zh-TW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sh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, </a:t>
            </a:r>
            <a:r>
              <a:rPr lang="en-US" altLang="zh-TW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csh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, </a:t>
            </a:r>
            <a:r>
              <a:rPr lang="en-US" altLang="zh-TW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tcsh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, bash, </a:t>
            </a:r>
            <a:r>
              <a:rPr lang="en-US" altLang="zh-TW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ksh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, </a:t>
            </a:r>
            <a:r>
              <a:rPr lang="en-US" altLang="zh-TW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zsh</a:t>
            </a:r>
            <a:endParaRPr lang="en-US" altLang="zh-TW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lvl="1"/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No other languages. (e.g. Python, Ruby)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You can call “</a:t>
            </a:r>
            <a:r>
              <a:rPr lang="en-US" altLang="zh-TW" dirty="0" err="1">
                <a:latin typeface="Times New Roman" panose="02020603050405020304" pitchFamily="18" charset="0"/>
                <a:ea typeface="新細明體" panose="02020500000000000000" pitchFamily="18" charset="-120"/>
              </a:rPr>
              <a:t>awk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” in your script. (But you CANNOT call other languages like Python, Ruby… in your script)</a:t>
            </a:r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5164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SIM – Control Flow (1/2)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600200"/>
            <a:ext cx="6848475" cy="4221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459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2-2: </a:t>
            </a:r>
            <a:r>
              <a:rPr lang="en-US" altLang="zh-TW" dirty="0">
                <a:latin typeface="Times New Roman" panose="02020603050405020304" pitchFamily="18" charset="0"/>
                <a:ea typeface="新細明體" panose="02020500000000000000" pitchFamily="18" charset="-120"/>
              </a:rPr>
              <a:t>SIM – Control Flow (2/2)</a:t>
            </a:r>
            <a:endParaRPr lang="zh-TW" altLang="en-US" dirty="0"/>
          </a:p>
        </p:txBody>
      </p:sp>
      <p:sp>
        <p:nvSpPr>
          <p:cNvPr id="7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r>
              <a:rPr kumimoji="1" lang="en-US" altLang="zh-TW" dirty="0"/>
              <a:t>First menu shows four sub menus.</a:t>
            </a:r>
          </a:p>
          <a:p>
            <a:r>
              <a:rPr lang="en-US" altLang="zh-TW" dirty="0"/>
              <a:t>User can enter each of these sub menus by choosing each option.</a:t>
            </a:r>
            <a:endParaRPr kumimoji="1" lang="en-US" altLang="zh-TW" dirty="0"/>
          </a:p>
          <a:p>
            <a:r>
              <a:rPr lang="en-US" altLang="zh-TW" dirty="0"/>
              <a:t>User will return to the first menu after sub menu exit.</a:t>
            </a:r>
          </a:p>
          <a:p>
            <a:r>
              <a:rPr lang="en-US" altLang="zh-TW" dirty="0"/>
              <a:t>Program exit with return code 0 when user press “Cancel” button. If program exit by other ways (e.g. Ctrl + C), return code should be non-zero.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74341860"/>
      </p:ext>
    </p:extLst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11801</TotalTime>
  <Words>1105</Words>
  <Application>Microsoft Macintosh PowerPoint</Application>
  <PresentationFormat>如螢幕大小 (4:3)</PresentationFormat>
  <Paragraphs>141</Paragraphs>
  <Slides>24</Slides>
  <Notes>16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3" baseType="lpstr">
      <vt:lpstr>華康標楷體(P)</vt:lpstr>
      <vt:lpstr>華康儷中黑(P)</vt:lpstr>
      <vt:lpstr>華康儷粗黑(P)</vt:lpstr>
      <vt:lpstr>新細明體</vt:lpstr>
      <vt:lpstr>Arial</vt:lpstr>
      <vt:lpstr>Futura Md BT</vt:lpstr>
      <vt:lpstr>Times New Roman</vt:lpstr>
      <vt:lpstr>Wingdings</vt:lpstr>
      <vt:lpstr>Computer Center</vt:lpstr>
      <vt:lpstr>Compute System Administration Homework 2: Shell Script</vt:lpstr>
      <vt:lpstr>Requirements</vt:lpstr>
      <vt:lpstr>2-1: Filesystem Statistics</vt:lpstr>
      <vt:lpstr>2-1: Filesystem Statistics – Requirement (1/3)</vt:lpstr>
      <vt:lpstr>2-1: Filesystem Statistics – Requirement (2/3)</vt:lpstr>
      <vt:lpstr>2-1: Filesystem Statistics – Requirement (3/3)</vt:lpstr>
      <vt:lpstr>2-2: System Info Monitor (SIM)</vt:lpstr>
      <vt:lpstr>2-2: SIM – Control Flow (1/2)</vt:lpstr>
      <vt:lpstr>2-2: SIM – Control Flow (2/2)</vt:lpstr>
      <vt:lpstr>2-2: SIM – CPU INFO (1/2)</vt:lpstr>
      <vt:lpstr>2-2: SIM – CPU INFO (2/2)</vt:lpstr>
      <vt:lpstr>2-2: SIM – MEMORY INFO (1/2)</vt:lpstr>
      <vt:lpstr>2-2: SIM – MEMORY INFO (2/2)</vt:lpstr>
      <vt:lpstr>2-2: SIM – NET INFO (1/3)</vt:lpstr>
      <vt:lpstr>2-2: SIM – NET INFO (2/3)</vt:lpstr>
      <vt:lpstr>2-2: SIM – NET INFO (3/3)</vt:lpstr>
      <vt:lpstr>2-2: SIM – FILE BROWSER (1/4)</vt:lpstr>
      <vt:lpstr>2-2: SIM – FILE BROWSER (2/4)</vt:lpstr>
      <vt:lpstr>2-2: SIM – FILE BROWSER (3/4)</vt:lpstr>
      <vt:lpstr>2-2: SIM – FILE BROWSER (4/4)</vt:lpstr>
      <vt:lpstr>2-2: SIM – Bonus</vt:lpstr>
      <vt:lpstr>2-2: SIM – Bonus</vt:lpstr>
      <vt:lpstr>Attention !</vt:lpstr>
      <vt:lpstr>Help!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Liang-Chi Tseng</dc:creator>
  <cp:keywords>CSCC</cp:keywords>
  <cp:lastModifiedBy>Liang-Chi Tseng</cp:lastModifiedBy>
  <cp:revision>1561</cp:revision>
  <cp:lastPrinted>1601-01-01T00:00:00Z</cp:lastPrinted>
  <dcterms:created xsi:type="dcterms:W3CDTF">1601-01-01T00:00:00Z</dcterms:created>
  <dcterms:modified xsi:type="dcterms:W3CDTF">2019-10-03T07:27:19Z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