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3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</p:sldIdLst>
  <p:sldSz cy="6858000" cx="9144000"/>
  <p:notesSz cx="6400800" cy="8686800"/>
  <p:embeddedFontLst>
    <p:embeddedFont>
      <p:font typeface="Poppins"/>
      <p:regular r:id="rId45"/>
      <p:bold r:id="rId46"/>
      <p:italic r:id="rId47"/>
      <p:boldItalic r:id="rId48"/>
    </p:embeddedFont>
    <p:embeddedFont>
      <p:font typeface="Arial Black"/>
      <p:regular r:id="rId4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50" roundtripDataSignature="AMtx7mh8DgtqjUm5vrIDAervNY1nm/GQ8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0" name="Li-Wen Hsu"/>
  <p:cmAuthor clrIdx="1" id="1" initials="" lastIdx="4" name="YC Hsiao"/>
  <p:cmAuthor clrIdx="2" id="2" initials="" lastIdx="1" name="Austin Chang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BE85E2C-01D7-42D4-BD88-C111CAD02F21}">
  <a:tblStyle styleId="{9BE85E2C-01D7-42D4-BD88-C111CAD02F21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F6EF"/>
          </a:solidFill>
        </a:fill>
      </a:tcStyle>
    </a:wholeTbl>
    <a:band1H>
      <a:tcTxStyle b="off" i="off"/>
      <a:tcStyle>
        <a:fill>
          <a:solidFill>
            <a:srgbClr val="CAECDD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AECDD"/>
          </a:solidFill>
        </a:fill>
      </a:tcStyle>
    </a:band1V>
    <a:band2V>
      <a:tcTxStyle b="off" i="off"/>
    </a:band2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3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44" Type="http://schemas.openxmlformats.org/officeDocument/2006/relationships/slide" Target="slides/slide37.xml"/><Relationship Id="rId43" Type="http://schemas.openxmlformats.org/officeDocument/2006/relationships/slide" Target="slides/slide36.xml"/><Relationship Id="rId46" Type="http://schemas.openxmlformats.org/officeDocument/2006/relationships/font" Target="fonts/Poppins-bold.fntdata"/><Relationship Id="rId45" Type="http://schemas.openxmlformats.org/officeDocument/2006/relationships/font" Target="fonts/Poppi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48" Type="http://schemas.openxmlformats.org/officeDocument/2006/relationships/font" Target="fonts/Poppins-boldItalic.fntdata"/><Relationship Id="rId47" Type="http://schemas.openxmlformats.org/officeDocument/2006/relationships/font" Target="fonts/Poppins-italic.fntdata"/><Relationship Id="rId49" Type="http://schemas.openxmlformats.org/officeDocument/2006/relationships/font" Target="fonts/ArialBlack-regular.fntdata"/><Relationship Id="rId5" Type="http://schemas.openxmlformats.org/officeDocument/2006/relationships/commentAuthors" Target="commentAuthors.xml"/><Relationship Id="rId6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5" Type="http://schemas.openxmlformats.org/officeDocument/2006/relationships/slide" Target="slides/slide28.xml"/><Relationship Id="rId34" Type="http://schemas.openxmlformats.org/officeDocument/2006/relationships/slide" Target="slides/slide27.xml"/><Relationship Id="rId37" Type="http://schemas.openxmlformats.org/officeDocument/2006/relationships/slide" Target="slides/slide30.xml"/><Relationship Id="rId36" Type="http://schemas.openxmlformats.org/officeDocument/2006/relationships/slide" Target="slides/slide29.xml"/><Relationship Id="rId39" Type="http://schemas.openxmlformats.org/officeDocument/2006/relationships/slide" Target="slides/slide32.xml"/><Relationship Id="rId38" Type="http://schemas.openxmlformats.org/officeDocument/2006/relationships/slide" Target="slides/slide31.xml"/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29" Type="http://schemas.openxmlformats.org/officeDocument/2006/relationships/slide" Target="slides/slide22.xml"/><Relationship Id="rId50" Type="http://customschemas.google.com/relationships/presentationmetadata" Target="meta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9-10-29T15:39:34.565">
    <p:pos x="3272" y="960"/>
    <p:text>We probably want to give a hint that pkg (currently) doesn't have "UPLOADSCRIPT" on by default.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45zFBE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2" dt="2019-10-30T15:21:40.536">
    <p:pos x="2360" y="2240"/>
    <p:text>disks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45zFNQ"/>
      </p:ext>
    </p:extLst>
  </p:cm>
  <p:cm authorId="1" idx="1" dt="2019-10-29T16:22:11.174">
    <p:pos x="2360" y="2240"/>
    <p:text>這邊是讓他們新增一顆硬碟來切兩個分割區做mirror，所以還是要用複數型嗎?</p:text>
    <p:extLst>
      <p:ext uri="{C676402C-5697-4E1C-873F-D02D1690AC5C}">
        <p15:threadingInfo timeZoneBias="0">
          <p15:parentCm authorId="0" idx="2"/>
        </p15:threadingInfo>
      </p:ext>
      <p:ext uri="http://customooxmlschemas.google.com/">
        <go:slidesCustomData xmlns:go="http://customooxmlschemas.google.com/" commentPostId="AAAADtndd7s"/>
      </p:ext>
    </p:extLst>
  </p:cm>
  <p:cm authorId="0" idx="3" dt="2019-10-29T16:34:49.889">
    <p:pos x="2360" y="2240"/>
    <p:text>喔, 所以是說加一個硬碟, 然後切兩個 gpart 弄成 mirror? 這樣好像不如直接加兩個硬碟, 或是一個硬碟然後 set copies=2. 可能前者比較直觀?</p:text>
    <p:extLst>
      <p:ext uri="{C676402C-5697-4E1C-873F-D02D1690AC5C}">
        <p15:threadingInfo timeZoneBias="0">
          <p15:parentCm authorId="0" idx="2"/>
        </p15:threadingInfo>
      </p:ext>
      <p:ext uri="http://customooxmlschemas.google.com/">
        <go:slidesCustomData xmlns:go="http://customooxmlschemas.google.com/" commentPostId="AAAAD45zFww"/>
      </p:ext>
    </p:extLst>
  </p:cm>
  <p:cm authorId="1" idx="2" dt="2019-10-29T16:44:36.716">
    <p:pos x="2360" y="2240"/>
    <p:text>也可以，但我想說讓他們切切看硬碟，我怕太簡單XD</p:text>
    <p:extLst>
      <p:ext uri="{C676402C-5697-4E1C-873F-D02D1690AC5C}">
        <p15:threadingInfo timeZoneBias="0">
          <p15:parentCm authorId="0" idx="2"/>
        </p15:threadingInfo>
      </p:ext>
      <p:ext uri="http://customooxmlschemas.google.com/">
        <go:slidesCustomData xmlns:go="http://customooxmlschemas.google.com/" commentPostId="AAAADtndeaQ"/>
      </p:ext>
    </p:extLst>
  </p:cm>
  <p:cm authorId="0" idx="4" dt="2019-10-29T16:57:53.330">
    <p:pos x="2360" y="2240"/>
    <p:text>那我建議加兩個硬碟, 都切兩區以後一對作 mirror 一對作 stripe. 這樣比較是實際會碰到的作法。</p:text>
    <p:extLst>
      <p:ext uri="{C676402C-5697-4E1C-873F-D02D1690AC5C}">
        <p15:threadingInfo timeZoneBias="0">
          <p15:parentCm authorId="0" idx="2"/>
        </p15:threadingInfo>
      </p:ext>
      <p:ext uri="http://customooxmlschemas.google.com/">
        <go:slidesCustomData xmlns:go="http://customooxmlschemas.google.com/" commentPostId="AAAAD45zGCA"/>
      </p:ext>
    </p:extLst>
  </p:cm>
  <p:cm authorId="1" idx="3" dt="2019-10-29T18:39:03.500">
    <p:pos x="2360" y="2240"/>
    <p:text>那這樣要建兩個zpool嗎
或者要讓stripe的那個當作後面zbackup的import的demo</p:text>
    <p:extLst>
      <p:ext uri="{C676402C-5697-4E1C-873F-D02D1690AC5C}">
        <p15:threadingInfo timeZoneBias="0">
          <p15:parentCm authorId="0" idx="2"/>
        </p15:threadingInfo>
      </p:ext>
      <p:ext uri="http://customooxmlschemas.google.com/">
        <go:slidesCustomData xmlns:go="http://customooxmlschemas.google.com/" commentPostId="AAAADuJ1nHg"/>
      </p:ext>
    </p:extLst>
  </p:cm>
  <p:cm authorId="0" idx="5" dt="2019-10-30T02:42:39.011">
    <p:pos x="2360" y="2240"/>
    <p:text>backup 放 strip 好像不太好吧 XD 或許就說切個空間放 /tmp 或是放其他丟了也不心疼的資料就好, 純練習用</p:text>
    <p:extLst>
      <p:ext uri="{C676402C-5697-4E1C-873F-D02D1690AC5C}">
        <p15:threadingInfo timeZoneBias="0">
          <p15:parentCm authorId="0" idx="2"/>
        </p15:threadingInfo>
      </p:ext>
      <p:ext uri="http://customooxmlschemas.google.com/">
        <go:slidesCustomData xmlns:go="http://customooxmlschemas.google.com/" commentPostId="AAAAD45zm1A"/>
      </p:ext>
    </p:extLst>
  </p:cm>
  <p:cm authorId="2" idx="1" dt="2019-10-30T15:06:55.090">
    <p:pos x="2360" y="2240"/>
    <p:text>那可以用兩顆硬碟只做mirror嗎
切完做兩組的做法我們有些來不及測</p:text>
    <p:extLst>
      <p:ext uri="{C676402C-5697-4E1C-873F-D02D1690AC5C}">
        <p15:threadingInfo timeZoneBias="0">
          <p15:parentCm authorId="0" idx="2"/>
        </p15:threadingInfo>
      </p:ext>
      <p:ext uri="http://customooxmlschemas.google.com/">
        <go:slidesCustomData xmlns:go="http://customooxmlschemas.google.com/" commentPostId="AAAAD45hAo4"/>
      </p:ext>
    </p:extLst>
  </p:cm>
  <p:cm authorId="0" idx="6" dt="2019-10-30T15:14:44.473">
    <p:pos x="2360" y="2240"/>
    <p:text>依你們方便就好</p:text>
    <p:extLst>
      <p:ext uri="{C676402C-5697-4E1C-873F-D02D1690AC5C}">
        <p15:threadingInfo timeZoneBias="0">
          <p15:parentCm authorId="0" idx="2"/>
        </p15:threadingInfo>
      </p:ext>
      <p:ext uri="http://customooxmlschemas.google.com/">
        <go:slidesCustomData xmlns:go="http://customooxmlschemas.google.com/" commentPostId="AAAAD45hAtw"/>
      </p:ext>
    </p:extLst>
  </p:cm>
  <p:cm authorId="0" idx="7" dt="2019-10-30T15:21:40.536">
    <p:pos x="2360" y="2240"/>
    <p:text>不過這樣要想一下這頁前面那個要人 gaprt 是要做什麼的</p:text>
    <p:extLst>
      <p:ext uri="{C676402C-5697-4E1C-873F-D02D1690AC5C}">
        <p15:threadingInfo timeZoneBias="0">
          <p15:parentCm authorId="0" idx="2"/>
        </p15:threadingInfo>
      </p:ext>
      <p:ext uri="http://customooxmlschemas.google.com/">
        <go:slidesCustomData xmlns:go="http://customooxmlschemas.google.com/" commentPostId="AAAAD45hAxM"/>
      </p:ext>
    </p:extLst>
  </p:cm>
  <p:cm authorId="0" idx="8" dt="2019-10-30T02:44:24.724">
    <p:pos x="1088" y="2944"/>
    <p:text>看起來好像沒有特殊理由要把 hier 弄得不一樣, 或許可以這樣:
mypool/ftp 掛到 /home/ftp 上, 設定 ftp 全部會用到的參數, 如 lz4, atime=off.
其他的像是建了 mypool/ftp/upload 就會自己掛到正確的地方去, 省得自己設一堆 mountpoint.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45zGPc"/>
      </p:ext>
    </p:extLst>
  </p:cm>
  <p:cm authorId="1" idx="4" dt="2019-10-29T17:47:43.803">
    <p:pos x="1088" y="2944"/>
    <p:text>好的 這樣改可以嗎</p:text>
    <p:extLst>
      <p:ext uri="{C676402C-5697-4E1C-873F-D02D1690AC5C}">
        <p15:threadingInfo timeZoneBias="0">
          <p15:parentCm authorId="0" idx="8"/>
        </p15:threadingInfo>
      </p:ext>
      <p:ext uri="http://customooxmlschemas.google.com/">
        <go:slidesCustomData xmlns:go="http://customooxmlschemas.google.com/" commentPostId="AAAADt0ckUg"/>
      </p:ext>
    </p:extLst>
  </p:cm>
  <p:cm authorId="0" idx="9" dt="2019-10-30T02:44:24.724">
    <p:pos x="1088" y="2944"/>
    <p:text>應該像是 mypool/ftp/public 這樣?</p:text>
    <p:extLst>
      <p:ext uri="{C676402C-5697-4E1C-873F-D02D1690AC5C}">
        <p15:threadingInfo timeZoneBias="0">
          <p15:parentCm authorId="0" idx="8"/>
        </p15:threadingInfo>
      </p:ext>
      <p:ext uri="http://customooxmlschemas.google.com/">
        <go:slidesCustomData xmlns:go="http://customooxmlschemas.google.com/" commentPostId="AAAAD45zm1Q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0" dt="2019-10-30T15:39:52.504">
    <p:pos x="624" y="164"/>
    <p:text>如果要用 log 的話可以提示說有 logger(1) 這個 posix 的工具可以和 syslog 整合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45hAzs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773363" cy="434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625850" y="0"/>
            <a:ext cx="2773363" cy="434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251825"/>
            <a:ext cx="2773363" cy="434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9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p10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p12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13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p11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4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9" name="Google Shape;149;p14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5" name="Google Shape;155;p16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1" name="Google Shape;161;p17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18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3" name="Google Shape;173;p19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6f83ba6774_1_0:notes"/>
          <p:cNvSpPr/>
          <p:nvPr>
            <p:ph idx="2" type="sldImg"/>
          </p:nvPr>
        </p:nvSpPr>
        <p:spPr>
          <a:xfrm>
            <a:off x="1246188" y="1085850"/>
            <a:ext cx="3908400" cy="2932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g6f83ba6774_1_0:notes"/>
          <p:cNvSpPr txBox="1"/>
          <p:nvPr>
            <p:ph idx="1" type="body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g6f83ba6774_1_0:notes"/>
          <p:cNvSpPr txBox="1"/>
          <p:nvPr>
            <p:ph idx="12" type="sldNum"/>
          </p:nvPr>
        </p:nvSpPr>
        <p:spPr>
          <a:xfrm>
            <a:off x="3625850" y="8251825"/>
            <a:ext cx="27735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f83ba6774_1_14:notes"/>
          <p:cNvSpPr/>
          <p:nvPr>
            <p:ph idx="2" type="sldImg"/>
          </p:nvPr>
        </p:nvSpPr>
        <p:spPr>
          <a:xfrm>
            <a:off x="1246188" y="1085850"/>
            <a:ext cx="3908400" cy="2932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g6f83ba6774_1_14:notes"/>
          <p:cNvSpPr txBox="1"/>
          <p:nvPr>
            <p:ph idx="1" type="body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9" name="Google Shape;189;g6f83ba6774_1_14:notes"/>
          <p:cNvSpPr txBox="1"/>
          <p:nvPr>
            <p:ph idx="12" type="sldNum"/>
          </p:nvPr>
        </p:nvSpPr>
        <p:spPr>
          <a:xfrm>
            <a:off x="3625850" y="8251825"/>
            <a:ext cx="27735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:notes"/>
          <p:cNvSpPr txBox="1"/>
          <p:nvPr>
            <p:ph idx="1" type="body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6" name="Google Shape;196;p20:notes"/>
          <p:cNvSpPr/>
          <p:nvPr>
            <p:ph idx="2" type="sldImg"/>
          </p:nvPr>
        </p:nvSpPr>
        <p:spPr>
          <a:xfrm>
            <a:off x="1246188" y="1085850"/>
            <a:ext cx="3908400" cy="2932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6f83ba6774_6_5:notes"/>
          <p:cNvSpPr txBox="1"/>
          <p:nvPr>
            <p:ph idx="1" type="body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3" name="Google Shape;203;g6f83ba6774_6_5:notes"/>
          <p:cNvSpPr/>
          <p:nvPr>
            <p:ph idx="2" type="sldImg"/>
          </p:nvPr>
        </p:nvSpPr>
        <p:spPr>
          <a:xfrm>
            <a:off x="1246188" y="1085850"/>
            <a:ext cx="3908400" cy="2932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1:notes"/>
          <p:cNvSpPr txBox="1"/>
          <p:nvPr>
            <p:ph idx="1" type="body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0" name="Google Shape;210;p21:notes"/>
          <p:cNvSpPr/>
          <p:nvPr>
            <p:ph idx="2" type="sldImg"/>
          </p:nvPr>
        </p:nvSpPr>
        <p:spPr>
          <a:xfrm>
            <a:off x="1246188" y="1085850"/>
            <a:ext cx="3908400" cy="2932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:notes"/>
          <p:cNvSpPr txBox="1"/>
          <p:nvPr>
            <p:ph idx="1" type="body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6" name="Google Shape;216;p22:notes"/>
          <p:cNvSpPr/>
          <p:nvPr>
            <p:ph idx="2" type="sldImg"/>
          </p:nvPr>
        </p:nvSpPr>
        <p:spPr>
          <a:xfrm>
            <a:off x="1246188" y="1085850"/>
            <a:ext cx="3908400" cy="2932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3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2" name="Google Shape;222;p23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4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8" name="Google Shape;228;p24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5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4" name="Google Shape;234;p25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6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1" name="Google Shape;241;p26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5742a2e90_5_0:notes"/>
          <p:cNvSpPr txBox="1"/>
          <p:nvPr>
            <p:ph idx="1" type="body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" name="Google Shape;71;g65742a2e90_5_0:notes"/>
          <p:cNvSpPr/>
          <p:nvPr>
            <p:ph idx="2" type="sldImg"/>
          </p:nvPr>
        </p:nvSpPr>
        <p:spPr>
          <a:xfrm>
            <a:off x="1246188" y="1085850"/>
            <a:ext cx="3908400" cy="2932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7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9" name="Google Shape;249;p27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8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6" name="Google Shape;256;p28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9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5" name="Google Shape;265;p29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0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4" name="Google Shape;274;p30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1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1" name="Google Shape;281;p31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2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7" name="Google Shape;287;p32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3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3" name="Google Shape;293;p33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4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9" name="Google Shape;299;p34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7" name="Google Shape;77;p3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3" name="Google Shape;83;p4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5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6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p7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:notes"/>
          <p:cNvSpPr txBox="1"/>
          <p:nvPr>
            <p:ph idx="1" type="body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p8:notes"/>
          <p:cNvSpPr/>
          <p:nvPr>
            <p:ph idx="2" type="sldImg"/>
          </p:nvPr>
        </p:nvSpPr>
        <p:spPr>
          <a:xfrm>
            <a:off x="1246188" y="1085850"/>
            <a:ext cx="3908425" cy="29321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6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36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cap="flat" cmpd="sng" w="28575">
            <a:solidFill>
              <a:srgbClr val="00339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" name="Google Shape;20;p36"/>
          <p:cNvSpPr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6"/>
          <p:cNvSpPr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36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6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/>
            </a:lvl1pPr>
            <a:lvl2pPr lvl="1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lvl="3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5"/>
          <p:cNvSpPr txBox="1"/>
          <p:nvPr>
            <p:ph idx="1" type="body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6"/>
          <p:cNvSpPr txBox="1"/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6"/>
          <p:cNvSpPr txBox="1"/>
          <p:nvPr>
            <p:ph idx="1" type="body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物件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7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❑"/>
              <a:defRPr/>
            </a:lvl1pPr>
            <a:lvl2pPr indent="-342900" lvl="1" marL="9144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  <a:defRPr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區段標題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項物件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0"/>
          <p:cNvSpPr txBox="1"/>
          <p:nvPr>
            <p:ph idx="1" type="body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34" name="Google Shape;34;p40"/>
          <p:cNvSpPr txBox="1"/>
          <p:nvPr>
            <p:ph idx="2" type="body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❑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⮚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對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38" name="Google Shape;38;p4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39" name="Google Shape;39;p4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40" name="Google Shape;40;p4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內容" type="objTx">
  <p:cSld name="OBJECT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Char char="❑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⮚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46" name="Google Shape;46;p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圖片" type="picTx">
  <p:cSld name="PICTURE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Google Shape;50;p4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35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⮚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35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5"/>
          <p:cNvSpPr txBox="1"/>
          <p:nvPr/>
        </p:nvSpPr>
        <p:spPr>
          <a:xfrm rot="5400000">
            <a:off x="-2016918" y="2242344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en-US" sz="2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Computer Center, CS, NCTU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5"/>
          <p:cNvSpPr/>
          <p:nvPr/>
        </p:nvSpPr>
        <p:spPr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5"/>
          <p:cNvSpPr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2160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14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" name="Google Shape;16;p35"/>
          <p:cNvSpPr/>
          <p:nvPr/>
        </p:nvSpPr>
        <p:spPr>
          <a:xfrm>
            <a:off x="990600" y="1182688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omments" Target="../comments/comment2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reebsd.org/doc/en/books/handbook/zfs-zfs.html" TargetMode="External"/><Relationship Id="rId4" Type="http://schemas.openxmlformats.org/officeDocument/2006/relationships/hyperlink" Target="https://www.freebsd.org/doc/en/books/handbook/zfs-term.html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comments" Target="../comments/comment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://savpn.nctu.me:8080/" TargetMode="Externa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hyperlink" Target="mailto:ta@nasa.cs.nctu.edu.tw" TargetMode="External"/><Relationship Id="rId4" Type="http://schemas.openxmlformats.org/officeDocument/2006/relationships/hyperlink" Target="https://e3new.nctu.edu.tw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1.xm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Computer System Administration</a:t>
            </a:r>
            <a:br>
              <a:rPr lang="en-US"/>
            </a:br>
            <a:r>
              <a:rPr lang="en-US" sz="2800"/>
              <a:t>Homework 3 – File Server</a:t>
            </a:r>
            <a:endParaRPr sz="2800"/>
          </a:p>
        </p:txBody>
      </p:sp>
      <p:sp>
        <p:nvSpPr>
          <p:cNvPr id="62" name="Google Shape;62;p1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ychsiao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Requirements (5/6)</a:t>
            </a:r>
            <a:endParaRPr/>
          </a:p>
        </p:txBody>
      </p:sp>
      <p:sp>
        <p:nvSpPr>
          <p:cNvPr id="119" name="Google Shape;119;p9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graphicFrame>
        <p:nvGraphicFramePr>
          <p:cNvPr id="120" name="Google Shape;120;p9"/>
          <p:cNvGraphicFramePr/>
          <p:nvPr/>
        </p:nvGraphicFramePr>
        <p:xfrm>
          <a:off x="2390775" y="14859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{9BE85E2C-01D7-42D4-BD88-C111CAD02F21}</a:tableStyleId>
              </a:tblPr>
              <a:tblGrid>
                <a:gridCol w="1657350"/>
                <a:gridCol w="1657350"/>
                <a:gridCol w="1657350"/>
              </a:tblGrid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ftp-vip</a:t>
                      </a:r>
                      <a:endParaRPr b="1" sz="20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-US" sz="1800" u="none" cap="none" strike="noStrike"/>
                        <a:t>public/</a:t>
                      </a:r>
                      <a:endParaRPr b="0" i="1"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-US" sz="1800" u="none" cap="none" strike="noStrike"/>
                        <a:t>upload/</a:t>
                      </a:r>
                      <a:endParaRPr b="0" i="1" sz="1800" u="none" cap="none" strike="noStrike"/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upload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delete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△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mkdir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rmdir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△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download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21" name="Google Shape;121;p9"/>
          <p:cNvSpPr txBox="1"/>
          <p:nvPr/>
        </p:nvSpPr>
        <p:spPr>
          <a:xfrm>
            <a:off x="1676399" y="6096000"/>
            <a:ext cx="568642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V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full access	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△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only the owner has permission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X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permission denied</a:t>
            </a:r>
            <a:endParaRPr b="1" i="0" sz="1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b="1" i="0" sz="1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Requirements (6/6)</a:t>
            </a:r>
            <a:endParaRPr/>
          </a:p>
        </p:txBody>
      </p:sp>
      <p:graphicFrame>
        <p:nvGraphicFramePr>
          <p:cNvPr id="127" name="Google Shape;127;p10"/>
          <p:cNvGraphicFramePr/>
          <p:nvPr/>
        </p:nvGraphicFramePr>
        <p:xfrm>
          <a:off x="2390775" y="14859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{9BE85E2C-01D7-42D4-BD88-C111CAD02F21}</a:tableStyleId>
              </a:tblPr>
              <a:tblGrid>
                <a:gridCol w="1657350"/>
                <a:gridCol w="1657350"/>
                <a:gridCol w="1657350"/>
              </a:tblGrid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Anonymous</a:t>
                      </a:r>
                      <a:endParaRPr sz="20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-US" sz="1800" u="none" cap="none" strike="noStrike"/>
                        <a:t>public/</a:t>
                      </a:r>
                      <a:endParaRPr b="0" i="1"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-US" sz="1800" u="none" cap="none" strike="noStrike"/>
                        <a:t>upload/</a:t>
                      </a:r>
                      <a:endParaRPr b="0" i="1" sz="1800" u="none" cap="none" strike="noStrike"/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upload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delete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X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X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mkdir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X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X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rmdir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X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X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download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28" name="Google Shape;128;p10"/>
          <p:cNvSpPr txBox="1"/>
          <p:nvPr/>
        </p:nvSpPr>
        <p:spPr>
          <a:xfrm>
            <a:off x="1676399" y="6096000"/>
            <a:ext cx="568642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V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full access	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△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only the owner has permission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X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permission denied</a:t>
            </a:r>
            <a:endParaRPr b="1" i="0" sz="1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b="1" i="0" sz="1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FTP over TLS </a:t>
            </a:r>
            <a:r>
              <a:rPr lang="en-US">
                <a:solidFill>
                  <a:schemeClr val="hlink"/>
                </a:solidFill>
              </a:rPr>
              <a:t>(5%)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sysadm </a:t>
            </a:r>
            <a:r>
              <a:rPr lang="en-US">
                <a:solidFill>
                  <a:schemeClr val="hlink"/>
                </a:solidFill>
              </a:rPr>
              <a:t>(15%)</a:t>
            </a:r>
            <a:endParaRPr/>
          </a:p>
          <a:p>
            <a:pPr indent="-2984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login from ssh </a:t>
            </a:r>
            <a:r>
              <a:rPr lang="en-US">
                <a:solidFill>
                  <a:schemeClr val="hlink"/>
                </a:solidFill>
              </a:rPr>
              <a:t>(4%)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Full access to </a:t>
            </a:r>
            <a:r>
              <a:rPr b="1" i="1" lang="en-US"/>
              <a:t>“public” </a:t>
            </a:r>
            <a:r>
              <a:rPr lang="en-US">
                <a:solidFill>
                  <a:srgbClr val="FF0000"/>
                </a:solidFill>
              </a:rPr>
              <a:t>(3%)</a:t>
            </a:r>
            <a:endParaRPr>
              <a:solidFill>
                <a:schemeClr val="hlink"/>
              </a:solidFill>
            </a:endParaRPr>
          </a:p>
          <a:p>
            <a:pPr indent="-2984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Full access to </a:t>
            </a:r>
            <a:r>
              <a:rPr b="1" i="1" lang="en-US"/>
              <a:t>“upload” </a:t>
            </a:r>
            <a:r>
              <a:rPr lang="en-US">
                <a:solidFill>
                  <a:schemeClr val="hlink"/>
                </a:solidFill>
              </a:rPr>
              <a:t>(4%)</a:t>
            </a:r>
            <a:endParaRPr>
              <a:solidFill>
                <a:schemeClr val="hlink"/>
              </a:solidFill>
            </a:endParaRPr>
          </a:p>
          <a:p>
            <a:pPr indent="-2984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Full access to </a:t>
            </a:r>
            <a:r>
              <a:rPr b="1" i="1" lang="en-US"/>
              <a:t>“hidden” </a:t>
            </a:r>
            <a:r>
              <a:rPr lang="en-US">
                <a:solidFill>
                  <a:schemeClr val="hlink"/>
                </a:solidFill>
              </a:rPr>
              <a:t>(4%)</a:t>
            </a:r>
            <a:endParaRPr>
              <a:solidFill>
                <a:schemeClr val="hlink"/>
              </a:solidFill>
            </a:endParaRPr>
          </a:p>
        </p:txBody>
      </p:sp>
      <p:sp>
        <p:nvSpPr>
          <p:cNvPr id="134" name="Google Shape;134;p1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Grading (1/3)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3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Grading (2/3)</a:t>
            </a:r>
            <a:endParaRPr/>
          </a:p>
        </p:txBody>
      </p:sp>
      <p:sp>
        <p:nvSpPr>
          <p:cNvPr id="140" name="Google Shape;140;p13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ftp-vip1, ftp-vip2 </a:t>
            </a:r>
            <a:r>
              <a:rPr lang="en-US">
                <a:solidFill>
                  <a:srgbClr val="FF0000"/>
                </a:solidFill>
              </a:rPr>
              <a:t>(15%)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Chrooted </a:t>
            </a:r>
            <a:r>
              <a:rPr b="1" i="1" lang="en-US"/>
              <a:t>(/home/ftp) </a:t>
            </a:r>
            <a:r>
              <a:rPr lang="en-US">
                <a:solidFill>
                  <a:srgbClr val="FF0000"/>
                </a:solidFill>
              </a:rPr>
              <a:t>(4%)</a:t>
            </a:r>
            <a:endParaRPr>
              <a:solidFill>
                <a:schemeClr val="hlink"/>
              </a:solidFill>
            </a:endParaRPr>
          </a:p>
          <a:p>
            <a:pPr indent="-2984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Full access to </a:t>
            </a:r>
            <a:r>
              <a:rPr b="1" i="1" lang="en-US"/>
              <a:t>“public” </a:t>
            </a:r>
            <a:r>
              <a:rPr lang="en-US">
                <a:solidFill>
                  <a:schemeClr val="hlink"/>
                </a:solidFill>
              </a:rPr>
              <a:t>(3%)</a:t>
            </a:r>
            <a:endParaRPr>
              <a:solidFill>
                <a:schemeClr val="hlink"/>
              </a:solidFill>
            </a:endParaRPr>
          </a:p>
          <a:p>
            <a:pPr indent="-2984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Full access to </a:t>
            </a:r>
            <a:r>
              <a:rPr b="1" i="1" lang="en-US"/>
              <a:t>“upload”</a:t>
            </a:r>
            <a:r>
              <a:rPr i="1" lang="en-US"/>
              <a:t>, </a:t>
            </a:r>
            <a:r>
              <a:rPr lang="en-US"/>
              <a:t>but</a:t>
            </a:r>
            <a:r>
              <a:rPr i="1" lang="en-US"/>
              <a:t> </a:t>
            </a:r>
            <a:r>
              <a:rPr lang="en-US"/>
              <a:t>can only delete their own files and directories. </a:t>
            </a:r>
            <a:r>
              <a:rPr lang="en-US">
                <a:solidFill>
                  <a:schemeClr val="hlink"/>
                </a:solidFill>
              </a:rPr>
              <a:t>(4%)</a:t>
            </a:r>
            <a:endParaRPr>
              <a:solidFill>
                <a:schemeClr val="hlink"/>
              </a:solidFill>
            </a:endParaRPr>
          </a:p>
          <a:p>
            <a:pPr indent="-2984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Full access to </a:t>
            </a:r>
            <a:r>
              <a:rPr b="1" i="1" lang="en-US"/>
              <a:t>“hidden” </a:t>
            </a:r>
            <a:r>
              <a:rPr lang="en-US">
                <a:solidFill>
                  <a:schemeClr val="hlink"/>
                </a:solidFill>
              </a:rPr>
              <a:t>(4%)</a:t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171450" lvl="1" marL="74295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Anonymous login </a:t>
            </a:r>
            <a:r>
              <a:rPr lang="en-US">
                <a:solidFill>
                  <a:srgbClr val="FF0000"/>
                </a:solidFill>
              </a:rPr>
              <a:t>(15%)</a:t>
            </a:r>
            <a:endParaRPr b="1">
              <a:solidFill>
                <a:srgbClr val="FF0000"/>
              </a:solidFill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chroot </a:t>
            </a:r>
            <a:r>
              <a:rPr b="1" i="1" lang="en-US"/>
              <a:t>(/home/ftp) </a:t>
            </a:r>
            <a:r>
              <a:rPr lang="en-US">
                <a:solidFill>
                  <a:srgbClr val="FF0000"/>
                </a:solidFill>
              </a:rPr>
              <a:t>(4%)</a:t>
            </a:r>
            <a:endParaRPr>
              <a:solidFill>
                <a:schemeClr val="hlink"/>
              </a:solidFill>
            </a:endParaRPr>
          </a:p>
          <a:p>
            <a:pPr indent="-2984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Can only upload and download from </a:t>
            </a:r>
            <a:r>
              <a:rPr b="1" i="1" lang="en-US"/>
              <a:t>“public” </a:t>
            </a:r>
            <a:r>
              <a:rPr lang="en-US">
                <a:solidFill>
                  <a:schemeClr val="hlink"/>
                </a:solidFill>
              </a:rPr>
              <a:t>(3%)</a:t>
            </a:r>
            <a:endParaRPr>
              <a:solidFill>
                <a:schemeClr val="hlink"/>
              </a:solidFill>
            </a:endParaRPr>
          </a:p>
          <a:p>
            <a:pPr indent="-2984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Can only upload and download from </a:t>
            </a:r>
            <a:r>
              <a:rPr b="1" i="1" lang="en-US"/>
              <a:t>“upload” </a:t>
            </a:r>
            <a:r>
              <a:rPr lang="en-US">
                <a:solidFill>
                  <a:schemeClr val="hlink"/>
                </a:solidFill>
              </a:rPr>
              <a:t>(4%)</a:t>
            </a:r>
            <a:endParaRPr>
              <a:solidFill>
                <a:schemeClr val="hlink"/>
              </a:solidFill>
            </a:endParaRPr>
          </a:p>
          <a:p>
            <a:pPr indent="-2984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Hidden directory </a:t>
            </a:r>
            <a:r>
              <a:rPr b="1" i="1" lang="en-US"/>
              <a:t>“/home/ftp/hidden”</a:t>
            </a:r>
            <a:r>
              <a:rPr lang="en-US"/>
              <a:t> problem: can enter but can’t retrieve directory listing</a:t>
            </a:r>
            <a:r>
              <a:rPr b="1" i="1" lang="en-US"/>
              <a:t> </a:t>
            </a:r>
            <a:r>
              <a:rPr lang="en-US">
                <a:solidFill>
                  <a:schemeClr val="hlink"/>
                </a:solidFill>
              </a:rPr>
              <a:t>(4%)</a:t>
            </a:r>
            <a:endParaRPr/>
          </a:p>
        </p:txBody>
      </p:sp>
      <p:sp>
        <p:nvSpPr>
          <p:cNvPr id="146" name="Google Shape;146;p1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Grading (3/3)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Hint</a:t>
            </a:r>
            <a:endParaRPr/>
          </a:p>
        </p:txBody>
      </p:sp>
      <p:sp>
        <p:nvSpPr>
          <p:cNvPr id="152" name="Google Shape;152;p14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README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i="1" lang="en-US"/>
              <a:t>/usr/local/share/doc/pure-ftpd/*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Accounts related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Virtual user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pure-pw(8)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pure-pwconvert(8)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README.Virtual-Users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If  `pure-ftpd` is not working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Check your pure-ftpd.conf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ZFS on /home/ftp</a:t>
            </a:r>
            <a:endParaRPr sz="2800"/>
          </a:p>
        </p:txBody>
      </p:sp>
      <p:sp>
        <p:nvSpPr>
          <p:cNvPr id="158" name="Google Shape;158;p16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>
            <p:ph idx="4294967295" type="body"/>
          </p:nvPr>
        </p:nvSpPr>
        <p:spPr>
          <a:xfrm>
            <a:off x="990600" y="1447800"/>
            <a:ext cx="77724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/>
              <a:t>Enable ZFS service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Reboot and everything is fine (ZFS still mount)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/>
              <a:t>Add two new hard disks to create a mirror (RAID 1) storage called “mypool”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Use the added hard disk to create a mirror storage pool using the </a:t>
            </a:r>
            <a:r>
              <a:rPr lang="en-US">
                <a:solidFill>
                  <a:srgbClr val="FF0000"/>
                </a:solidFill>
              </a:rPr>
              <a:t>zpool</a:t>
            </a:r>
            <a:r>
              <a:rPr lang="en-US"/>
              <a:t> command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M</a:t>
            </a:r>
            <a:r>
              <a:rPr lang="en-US"/>
              <a:t>ount </a:t>
            </a:r>
            <a:r>
              <a:rPr b="1" lang="en-US" sz="2000"/>
              <a:t>mypool</a:t>
            </a:r>
            <a:r>
              <a:rPr lang="en-US" sz="2000"/>
              <a:t> on /home/ftp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/>
              <a:t>Create ZFS datasets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Set lz4 compression, atime=off to all datasets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Create </a:t>
            </a:r>
            <a:r>
              <a:rPr lang="en-US"/>
              <a:t>mypool/public</a:t>
            </a:r>
            <a:r>
              <a:rPr lang="en-US"/>
              <a:t>, mypool/upload, mypool/hidden</a:t>
            </a:r>
            <a:endParaRPr/>
          </a:p>
        </p:txBody>
      </p:sp>
      <p:sp>
        <p:nvSpPr>
          <p:cNvPr id="164" name="Google Shape;164;p17"/>
          <p:cNvSpPr txBox="1"/>
          <p:nvPr>
            <p:ph idx="4294967295"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Requirements (1/8)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 (2/8): Zbackup </a:t>
            </a:r>
            <a:endParaRPr/>
          </a:p>
        </p:txBody>
      </p:sp>
      <p:sp>
        <p:nvSpPr>
          <p:cNvPr id="170" name="Google Shape;170;p18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Automatic Snapshot Script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Usage: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Create: `zbackup DATA</a:t>
            </a:r>
            <a:r>
              <a:rPr lang="en-US"/>
              <a:t>SET</a:t>
            </a:r>
            <a:r>
              <a:rPr lang="en-US"/>
              <a:t> [ROTATION_CNT]`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List:     `zbackup -l|--list [DATA</a:t>
            </a:r>
            <a:r>
              <a:rPr lang="en-US"/>
              <a:t>SET</a:t>
            </a:r>
            <a:r>
              <a:rPr lang="en-US"/>
              <a:t>|ID|DATASET ID]`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Delete: `zbackup -d|--delete [DATASET|ID|DATASET ID]`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Export: `zbackup -e|--export [DATASET|ID|DATASET ID]`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Import: `zbackup -i|--import FILENAME DATASET`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 (3/8): Zbackup </a:t>
            </a:r>
            <a:endParaRPr/>
          </a:p>
        </p:txBody>
      </p:sp>
      <p:sp>
        <p:nvSpPr>
          <p:cNvPr id="176" name="Google Shape;176;p19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Specification - Create (Default)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 more than </a:t>
            </a:r>
            <a:r>
              <a:rPr b="1" lang="en-US"/>
              <a:t>rotation count</a:t>
            </a:r>
            <a:r>
              <a:rPr lang="en-US"/>
              <a:t> snapshots per dataset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If </a:t>
            </a:r>
            <a:r>
              <a:rPr b="1" lang="en-US"/>
              <a:t>rotation count </a:t>
            </a:r>
            <a:r>
              <a:rPr lang="en-US"/>
              <a:t>has reached, delete the oldest one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If no </a:t>
            </a:r>
            <a:r>
              <a:rPr b="1" lang="en-US"/>
              <a:t>rotation count </a:t>
            </a:r>
            <a:r>
              <a:rPr lang="en-US"/>
              <a:t>specified, the default rotation shoud be 20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While creating a new snapshot, print log message to stdout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You’re snapshot should include the dataset name and date</a:t>
            </a:r>
            <a:endParaRPr/>
          </a:p>
        </p:txBody>
      </p:sp>
      <p:sp>
        <p:nvSpPr>
          <p:cNvPr id="177" name="Google Shape;177;p19"/>
          <p:cNvSpPr txBox="1"/>
          <p:nvPr/>
        </p:nvSpPr>
        <p:spPr>
          <a:xfrm>
            <a:off x="2123850" y="3985200"/>
            <a:ext cx="4896300" cy="25413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[ychsiao@tSA ~]$ zbackup -l</a:t>
            </a: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ID  DATASET        TIME</a:t>
            </a: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[ychsiao@tSA ~]$ sudo zbackup mypool/public</a:t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Snap mypool/public@2019-10-31-13:52:01</a:t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[ychsiao@tSA ~]$ sudo zbackup mypool/public</a:t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Snap mypool/public@2019-10-31-13:52:20</a:t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[ychsiao@tSA ~]$ sudo zbackup mypool/public 1</a:t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Snap mypool/public@2019-10-31-13:52:47</a:t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Destroy mypool/public@2019-10-31-13:52:01</a:t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Destroy mypool/public@2019-10-31-13:52:20</a:t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[ychsiao@tSA ~]$</a:t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Image that you are a TA of a course, the professor wants you to build a file server that students can submit their homework to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To prevent your colleagues from accidentally deleting files on the server, the snapshot and rollback features are needed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68" name="Google Shape;68;p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Overview (1/2)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6f83ba6774_1_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Requirement (4/8): Zbackup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4" name="Google Shape;184;g6f83ba6774_1_0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sz="2400"/>
              <a:t>Specification</a:t>
            </a:r>
            <a:r>
              <a:rPr lang="en-US"/>
              <a:t> - List</a:t>
            </a:r>
            <a:endParaRPr b="1" sz="2000"/>
          </a:p>
          <a:p>
            <a:pPr indent="-285750" lvl="1" marL="74295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/>
              <a:t>The list should include id, dataset and time. Sorted by time.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Font typeface="Times New Roman"/>
              <a:buChar char="•"/>
            </a:pPr>
            <a:r>
              <a:rPr lang="en-US" sz="2000"/>
              <a:t>If the variable is </a:t>
            </a:r>
            <a:r>
              <a:rPr b="1" lang="en-US" sz="2000"/>
              <a:t>DATASET</a:t>
            </a:r>
            <a:r>
              <a:rPr lang="en-US" sz="2000"/>
              <a:t>, list the snapshot of that dataset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If the variable is </a:t>
            </a:r>
            <a:r>
              <a:rPr b="1" lang="en-US"/>
              <a:t>ID</a:t>
            </a:r>
            <a:r>
              <a:rPr lang="en-US"/>
              <a:t>, list only the snapshot with that </a:t>
            </a:r>
            <a:r>
              <a:rPr b="1" lang="en-US"/>
              <a:t>id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Otherwise, list all of the snapshot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85" name="Google Shape;185;g6f83ba6774_1_0"/>
          <p:cNvSpPr txBox="1"/>
          <p:nvPr/>
        </p:nvSpPr>
        <p:spPr>
          <a:xfrm>
            <a:off x="2140950" y="3351600"/>
            <a:ext cx="4862100" cy="35064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[ychsiao]@[tSA][~]$ zbackup -l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ID  DATASET        TIME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1   mypool/public  2019-10-26-18:27:39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2   mypool/public  2019-10-26-18:27:41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3   mypool         2019-10-26-18:30:59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[ychsiao]@[tSA][~]$ zbackup -l 3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ID  DATASET  TIME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3   mypool   2019-10-26-18:30:59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[ychsiao]@[tSA][~]$ zbackup -l mypool/public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ID  DATASET        TIME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1   mypool/public  2019-10-26-18:27:39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2   mypool/public  2019-10-26-18:27:41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[ychsiao]@[tSA][~]$ zbackup -l mypool/public 2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ID  DATASET        TIME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2   mypool/public  2019-10-26-18:27:41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[ychsiao]@[tSA][~]$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f83ba6774_1_1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 (5/8): Zbackup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2" name="Google Shape;192;g6f83ba6774_1_14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sz="2400"/>
              <a:t>Specification</a:t>
            </a:r>
            <a:r>
              <a:rPr lang="en-US"/>
              <a:t> - Delete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Delete snapshots created by zfs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If </a:t>
            </a:r>
            <a:r>
              <a:rPr b="1" lang="en-US"/>
              <a:t>DATASET </a:t>
            </a:r>
            <a:r>
              <a:rPr lang="en-US"/>
              <a:t>is specified, delete the whole dataset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If </a:t>
            </a:r>
            <a:r>
              <a:rPr b="1" lang="en-US"/>
              <a:t>ID</a:t>
            </a:r>
            <a:r>
              <a:rPr lang="en-US"/>
              <a:t> is specified, delete the dataset with that id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Otherwise, delete all snapshot of the dataset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93" name="Google Shape;193;g6f83ba6774_1_14"/>
          <p:cNvSpPr txBox="1"/>
          <p:nvPr/>
        </p:nvSpPr>
        <p:spPr>
          <a:xfrm>
            <a:off x="1818000" y="3232400"/>
            <a:ext cx="5508000" cy="35358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[ychsiao]@[tSA][~]$ zbackup -l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ID  DATASET        TIME</a:t>
            </a: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1   mypool/public  2019-10-26-18:27:39</a:t>
            </a: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2   mypool/public  2019-10-26-18:27:41</a:t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mypool         2019-10-26-18:50:30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mypool         2019-10-26-20:11:32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mypool         2019-10-26-20:11:34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[ychsiao]@[tSA][~]$ sudo zbackup -d 1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Destroy </a:t>
            </a:r>
            <a:r>
              <a:rPr lang="en-US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mypool/public@2019-10-26-18:27:39</a:t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[ychsiao]@[tSA][~]$ sudo zbackup -d mypool 2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Destroy </a:t>
            </a:r>
            <a:r>
              <a:rPr lang="en-US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mypool@2019-10-26-20:11:32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[ychsiao]@[tSA][~]$ sudo zbackup -d mypool/public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Destroy mypool/public@2019-10-26-18:27:41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[ychsiao]@[tSA][~]$ sudo zbackup -d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Destroy m</a:t>
            </a:r>
            <a:r>
              <a:rPr lang="en-US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ypool@2019-10-26-18:50:30</a:t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Destroy </a:t>
            </a:r>
            <a:r>
              <a:rPr lang="en-US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mypool@2019-10-26-20:11:34</a:t>
            </a:r>
            <a:endParaRPr b="0" i="0" sz="14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0"/>
          <p:cNvSpPr txBox="1"/>
          <p:nvPr/>
        </p:nvSpPr>
        <p:spPr>
          <a:xfrm>
            <a:off x="1164900" y="4325900"/>
            <a:ext cx="7423800" cy="1630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[ychsiao@tSA ~]$ sudo zbackup -e mypool/public 1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enter aes-256-cbc encryption password: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Verifying - enter aes-256-cbc encryption password: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Export mypool/public@2019-10-29-13:07:36 to 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/tmp/mypool/public@2019-10-29-13:07:36.gz.enc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9" name="Google Shape;199;p2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 (6/8): Zbackup </a:t>
            </a:r>
            <a:endParaRPr/>
          </a:p>
        </p:txBody>
      </p:sp>
      <p:sp>
        <p:nvSpPr>
          <p:cNvPr id="200" name="Google Shape;200;p20"/>
          <p:cNvSpPr txBox="1"/>
          <p:nvPr>
            <p:ph idx="1" type="body"/>
          </p:nvPr>
        </p:nvSpPr>
        <p:spPr>
          <a:xfrm>
            <a:off x="990600" y="140335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Specification - Export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Must specify </a:t>
            </a:r>
            <a:r>
              <a:rPr b="1" lang="en-US"/>
              <a:t>dataset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b="1" lang="en-US"/>
              <a:t>ID</a:t>
            </a:r>
            <a:r>
              <a:rPr lang="en-US"/>
              <a:t> defaults to 1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Compress with </a:t>
            </a:r>
            <a:r>
              <a:rPr lang="en-US">
                <a:solidFill>
                  <a:srgbClr val="FF0000"/>
                </a:solidFill>
              </a:rPr>
              <a:t>gzip</a:t>
            </a:r>
            <a:endParaRPr>
              <a:solidFill>
                <a:srgbClr val="FF0000"/>
              </a:solidFill>
            </a:endParaRPr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Encrypt with </a:t>
            </a:r>
            <a:r>
              <a:rPr lang="en-US">
                <a:solidFill>
                  <a:srgbClr val="FF0000"/>
                </a:solidFill>
              </a:rPr>
              <a:t>aes256</a:t>
            </a:r>
            <a:r>
              <a:rPr lang="en-US"/>
              <a:t> (Hint: Use openssl; Ask user to input password)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The filename for example: `</a:t>
            </a:r>
            <a:r>
              <a:rPr lang="en-US">
                <a:solidFill>
                  <a:srgbClr val="000000"/>
                </a:solidFill>
              </a:rPr>
              <a:t>dataset@2019-10-26-16:20:48</a:t>
            </a:r>
            <a:r>
              <a:rPr lang="en-US">
                <a:solidFill>
                  <a:srgbClr val="FF0000"/>
                </a:solidFill>
              </a:rPr>
              <a:t>.gz.enc</a:t>
            </a:r>
            <a:r>
              <a:rPr lang="en-US">
                <a:solidFill>
                  <a:srgbClr val="000000"/>
                </a:solidFill>
              </a:rPr>
              <a:t>`</a:t>
            </a:r>
            <a:endParaRPr>
              <a:solidFill>
                <a:srgbClr val="000000"/>
              </a:solidFill>
            </a:endParaRPr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Char char="⮚"/>
            </a:pPr>
            <a:r>
              <a:rPr lang="en-US">
                <a:solidFill>
                  <a:srgbClr val="000000"/>
                </a:solidFill>
              </a:rPr>
              <a:t>You can put your export file at anywhere, as long as you can find it</a:t>
            </a:r>
            <a:endParaRPr>
              <a:solidFill>
                <a:srgbClr val="000000"/>
              </a:solidFill>
            </a:endParaRPr>
          </a:p>
          <a:p>
            <a:pPr indent="0" lvl="0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143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143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f83ba6774_6_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 (7/8): Zbackup </a:t>
            </a:r>
            <a:endParaRPr/>
          </a:p>
        </p:txBody>
      </p:sp>
      <p:sp>
        <p:nvSpPr>
          <p:cNvPr id="206" name="Google Shape;206;g6f83ba6774_6_5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Specification</a:t>
            </a:r>
            <a:endParaRPr b="1">
              <a:solidFill>
                <a:srgbClr val="000000"/>
              </a:solidFill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Import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Must specify </a:t>
            </a:r>
            <a:r>
              <a:rPr b="1" lang="en-US"/>
              <a:t>filename </a:t>
            </a:r>
            <a:r>
              <a:rPr lang="en-US"/>
              <a:t>and</a:t>
            </a:r>
            <a:r>
              <a:rPr b="1" lang="en-US"/>
              <a:t> dataset</a:t>
            </a:r>
            <a:r>
              <a:rPr lang="en-US"/>
              <a:t> </a:t>
            </a:r>
            <a:endParaRPr b="1"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b="1" lang="en-US"/>
              <a:t>filename</a:t>
            </a:r>
            <a:r>
              <a:rPr lang="en-US"/>
              <a:t> is the file exported by zbackup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Ask user to input password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Load the snapshot to the dataset</a:t>
            </a:r>
            <a:endParaRPr/>
          </a:p>
          <a:p>
            <a:pPr indent="-1143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143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07" name="Google Shape;207;g6f83ba6774_6_5"/>
          <p:cNvSpPr txBox="1"/>
          <p:nvPr/>
        </p:nvSpPr>
        <p:spPr>
          <a:xfrm>
            <a:off x="1051050" y="3555000"/>
            <a:ext cx="7041900" cy="316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[ychsiao@tSA ~]$ sudo zbackup -i \</a:t>
            </a:r>
            <a:endParaRPr sz="200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tmp/mypool/public\@2019-10-29-13\:07\:36.gz.en</a:t>
            </a:r>
            <a:r>
              <a:rPr lang="en-US" sz="20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c</a:t>
            </a: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\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mypool/public2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enter aes-256-cbc decryption password: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[ychsiao@tSA ~]$ zbackup -l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ID  DATASET         TIME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1   mypool/public   2019-10-29-13:07:36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2   mypool/public2  2019-10-29-17:43:55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[ychsiao@tSA ~]$ ls /home/ftp/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hidden  public  public2 upload</a:t>
            </a:r>
            <a:endParaRPr b="0" i="0" sz="20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 (8/8): Zbackup </a:t>
            </a:r>
            <a:endParaRPr/>
          </a:p>
        </p:txBody>
      </p:sp>
      <p:sp>
        <p:nvSpPr>
          <p:cNvPr id="213" name="Google Shape;213;p2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Error detection</a:t>
            </a:r>
            <a:endParaRPr/>
          </a:p>
          <a:p>
            <a:pPr indent="-323850" lvl="1" marL="7429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Snap dataset@create_time of the new snap, e.g.,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Snap mypool@2019-10-25-09:36:02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Destroy dataset@create_time of the deleted snap, e.g.,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Destroy mypool@2019-10-25-09:31:55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Export dataset@create_time to your storage directory, e.g.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Export mypool/public@2019-10-25-09:31:55 to /tmp/mypool/public@2019-10-25-09:31:55.gz.enc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Import dataset@create_time.gz.enc to a new dataset@create_time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Import /tmp/mypool/public@2019-10-25-09:31:55.gz.enc to mypool/public2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Log must contain the action (e.g. snap), time and dataset name, but the format has no requirement</a:t>
            </a:r>
            <a:endParaRPr/>
          </a:p>
          <a:p>
            <a:pPr indent="-32385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sz="2000"/>
              <a:t>For any non-define operation, just print an error message and exit</a:t>
            </a:r>
            <a:endParaRPr sz="2000"/>
          </a:p>
          <a:p>
            <a:pPr indent="-158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Grading</a:t>
            </a:r>
            <a:endParaRPr/>
          </a:p>
        </p:txBody>
      </p:sp>
      <p:sp>
        <p:nvSpPr>
          <p:cNvPr id="219" name="Google Shape;219;p22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ZFS on /home/ftp </a:t>
            </a:r>
            <a:r>
              <a:rPr lang="en-US">
                <a:solidFill>
                  <a:srgbClr val="FF0000"/>
                </a:solidFill>
              </a:rPr>
              <a:t>(25% + 10% Bonus)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Create a mirror storage </a:t>
            </a:r>
            <a:r>
              <a:rPr lang="en-US">
                <a:solidFill>
                  <a:srgbClr val="FF0000"/>
                </a:solidFill>
              </a:rPr>
              <a:t>(2%)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Create all dataset and set up correctly </a:t>
            </a:r>
            <a:r>
              <a:rPr lang="en-US">
                <a:solidFill>
                  <a:srgbClr val="FF0000"/>
                </a:solidFill>
              </a:rPr>
              <a:t>(3%)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Zbackup </a:t>
            </a:r>
            <a:r>
              <a:rPr lang="en-US">
                <a:solidFill>
                  <a:srgbClr val="FF0000"/>
                </a:solidFill>
              </a:rPr>
              <a:t>(20%+10%)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Create </a:t>
            </a:r>
            <a:r>
              <a:rPr lang="en-US">
                <a:solidFill>
                  <a:srgbClr val="FF0000"/>
                </a:solidFill>
              </a:rPr>
              <a:t>(5%)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List, Delete </a:t>
            </a:r>
            <a:r>
              <a:rPr lang="en-US">
                <a:solidFill>
                  <a:srgbClr val="FF0000"/>
                </a:solidFill>
              </a:rPr>
              <a:t>(10%)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Export, Import </a:t>
            </a:r>
            <a:r>
              <a:rPr lang="en-US">
                <a:solidFill>
                  <a:srgbClr val="FF0000"/>
                </a:solidFill>
              </a:rPr>
              <a:t>(+10%)</a:t>
            </a:r>
            <a:endParaRPr sz="2000"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⮚"/>
            </a:pPr>
            <a:r>
              <a:rPr lang="en-US" sz="1800"/>
              <a:t>Error detection </a:t>
            </a:r>
            <a:r>
              <a:rPr lang="en-US" sz="2000">
                <a:solidFill>
                  <a:schemeClr val="hlink"/>
                </a:solidFill>
              </a:rPr>
              <a:t>(5%)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3"/>
          <p:cNvSpPr txBox="1"/>
          <p:nvPr/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Hint</a:t>
            </a:r>
            <a:endParaRPr b="0" i="0" sz="3400" u="none" cap="none" strike="noStrike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5" name="Google Shape;225;p23"/>
          <p:cNvSpPr txBox="1"/>
          <p:nvPr/>
        </p:nvSpPr>
        <p:spPr>
          <a:xfrm>
            <a:off x="990600" y="1447800"/>
            <a:ext cx="77724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will be much easier if you implement `Delete`, `Export`, `Import` with a well coding `List`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handbook first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https://www.freebsd.org/doc/en/books/handbook/zfs-zfs.html</a:t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https://www.freebsd.org/doc/en/books/handbook/zfs-term.html</a:t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4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Pure-ftpd uploadscript with RC</a:t>
            </a:r>
            <a:endParaRPr sz="2800"/>
          </a:p>
        </p:txBody>
      </p:sp>
      <p:sp>
        <p:nvSpPr>
          <p:cNvPr id="231" name="Google Shape;231;p24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Requirements (1/5) : uploadscript</a:t>
            </a:r>
            <a:endParaRPr/>
          </a:p>
        </p:txBody>
      </p:sp>
      <p:sp>
        <p:nvSpPr>
          <p:cNvPr id="237" name="Google Shape;237;p25"/>
          <p:cNvSpPr txBox="1"/>
          <p:nvPr>
            <p:ph idx="1" type="body"/>
          </p:nvPr>
        </p:nvSpPr>
        <p:spPr>
          <a:xfrm>
            <a:off x="990600" y="1338425"/>
            <a:ext cx="77724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Create a uploadscript.sh for recording every uploading into </a:t>
            </a:r>
            <a:r>
              <a:rPr i="1" lang="en-US"/>
              <a:t>/var/log/uploadscript.log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The log message should required upload time, upload user, upload file name, and file size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Create</a:t>
            </a:r>
            <a:r>
              <a:rPr lang="en-US"/>
              <a:t> the</a:t>
            </a:r>
            <a:r>
              <a:rPr lang="en-US"/>
              <a:t> service </a:t>
            </a:r>
            <a:r>
              <a:rPr lang="en-US">
                <a:solidFill>
                  <a:srgbClr val="FF0000"/>
                </a:solidFill>
              </a:rPr>
              <a:t>`ftp-watchd`</a:t>
            </a:r>
            <a:r>
              <a:rPr lang="en-US"/>
              <a:t> which</a:t>
            </a:r>
            <a:r>
              <a:rPr lang="en-US"/>
              <a:t> enable to</a:t>
            </a:r>
            <a:r>
              <a:rPr lang="en-US"/>
              <a:t> </a:t>
            </a:r>
            <a:r>
              <a:rPr lang="en-US"/>
              <a:t>run the command after a successful upload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Execute uploadscript.sh when a file is successfully uploaded to the FTP Server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Passing arguments described in rc.conf </a:t>
            </a:r>
            <a:endParaRPr/>
          </a:p>
          <a:p>
            <a:pPr indent="-3429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Don’t hardcore the command, the command can be specified in rc.conf</a:t>
            </a:r>
            <a:endParaRPr/>
          </a:p>
        </p:txBody>
      </p:sp>
      <p:pic>
        <p:nvPicPr>
          <p:cNvPr id="238" name="Google Shape;23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5200" y="3015775"/>
            <a:ext cx="7883201" cy="152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Requirements (2/5) : uploadscript</a:t>
            </a:r>
            <a:endParaRPr/>
          </a:p>
        </p:txBody>
      </p:sp>
      <p:sp>
        <p:nvSpPr>
          <p:cNvPr id="244" name="Google Shape;244;p26"/>
          <p:cNvSpPr txBox="1"/>
          <p:nvPr>
            <p:ph idx="1" type="body"/>
          </p:nvPr>
        </p:nvSpPr>
        <p:spPr>
          <a:xfrm>
            <a:off x="990600" y="1447800"/>
            <a:ext cx="77724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Execute a command defined in rc.conf whenever a file is uploaded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For example, set the following command in rc.conf 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echo “HI” and write to a file /tmp/hi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0" lvl="0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After four successful uploads, the command should be invoked as expected :</a:t>
            </a:r>
            <a:endParaRPr/>
          </a:p>
        </p:txBody>
      </p:sp>
      <p:pic>
        <p:nvPicPr>
          <p:cNvPr id="245" name="Google Shape;24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28738" y="3046963"/>
            <a:ext cx="7096125" cy="1307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66875" y="5403150"/>
            <a:ext cx="4750594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5742a2e90_5_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Overview (2/2)</a:t>
            </a:r>
            <a:endParaRPr/>
          </a:p>
        </p:txBody>
      </p:sp>
      <p:sp>
        <p:nvSpPr>
          <p:cNvPr id="74" name="Google Shape;74;g65742a2e90_5_0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File Server </a:t>
            </a:r>
            <a:r>
              <a:rPr lang="en-US">
                <a:solidFill>
                  <a:srgbClr val="FF0000"/>
                </a:solidFill>
              </a:rPr>
              <a:t>(100% + 15%)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FTP Server </a:t>
            </a:r>
            <a:r>
              <a:rPr lang="en-US">
                <a:solidFill>
                  <a:srgbClr val="FF0000"/>
                </a:solidFill>
              </a:rPr>
              <a:t>(50%)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ZFS on /home/ftp </a:t>
            </a:r>
            <a:r>
              <a:rPr lang="en-US">
                <a:solidFill>
                  <a:srgbClr val="FF0000"/>
                </a:solidFill>
              </a:rPr>
              <a:t>(25% + 10% Bonus)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Pure-ftpd uploadscript with rc </a:t>
            </a:r>
            <a:r>
              <a:rPr lang="en-US">
                <a:solidFill>
                  <a:srgbClr val="FF0000"/>
                </a:solidFill>
              </a:rPr>
              <a:t>(25%+5% Bonus)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Requirements (3/5) : RC script</a:t>
            </a:r>
            <a:endParaRPr/>
          </a:p>
        </p:txBody>
      </p:sp>
      <p:sp>
        <p:nvSpPr>
          <p:cNvPr id="252" name="Google Shape;252;p27"/>
          <p:cNvSpPr txBox="1"/>
          <p:nvPr>
            <p:ph idx="1" type="body"/>
          </p:nvPr>
        </p:nvSpPr>
        <p:spPr>
          <a:xfrm>
            <a:off x="990600" y="1447800"/>
            <a:ext cx="79248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You should write an rc script </a:t>
            </a:r>
            <a:r>
              <a:rPr lang="en-US">
                <a:solidFill>
                  <a:srgbClr val="FF0000"/>
                </a:solidFill>
              </a:rPr>
              <a:t>ftp-watchd</a:t>
            </a:r>
            <a:r>
              <a:rPr lang="en-US"/>
              <a:t> as a daemon to start the pure-uploadscript program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pure-uploadscript should be run in the background when ftp-watchd is started</a:t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0" lvl="1" marL="4000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048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Your service must support these operation</a:t>
            </a:r>
            <a:endParaRPr/>
          </a:p>
          <a:p>
            <a:pPr indent="-34290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$ service ftp-watchd start</a:t>
            </a:r>
            <a:endParaRPr/>
          </a:p>
          <a:p>
            <a:pPr indent="-34290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$ service ftp-watchd stop</a:t>
            </a:r>
            <a:endParaRPr/>
          </a:p>
          <a:p>
            <a:pPr indent="-34290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$ service ftp-watchd restart</a:t>
            </a:r>
            <a:endParaRPr/>
          </a:p>
          <a:p>
            <a:pPr indent="-34290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$ service ftp-watchd status</a:t>
            </a:r>
            <a:endParaRPr/>
          </a:p>
          <a:p>
            <a:pPr indent="-34290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$ service ftp-watchd poll</a:t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048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048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1" marL="4000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0" lvl="1" marL="4000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253" name="Google Shape;253;p27"/>
          <p:cNvSpPr/>
          <p:nvPr/>
        </p:nvSpPr>
        <p:spPr>
          <a:xfrm>
            <a:off x="1448550" y="2967300"/>
            <a:ext cx="6856500" cy="15192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[ychsiao@tSA ~]$ service ftp-watchd status</a:t>
            </a:r>
            <a:endParaRPr sz="1800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ftp_watchd is running as pid 9021.</a:t>
            </a:r>
            <a:endParaRPr sz="1800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[ychsiao]@[tSA][~]$ ps aux | grep pure-uploadscript                                                 root  9021  0.0  0.2  15560  6656  -  Is  01:16  0:00.00 /usr/local/sbin/pure-uploadscript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Requirements (4/5) : RC script</a:t>
            </a:r>
            <a:endParaRPr/>
          </a:p>
        </p:txBody>
      </p:sp>
      <p:sp>
        <p:nvSpPr>
          <p:cNvPr id="259" name="Google Shape;259;p28"/>
          <p:cNvSpPr txBox="1"/>
          <p:nvPr>
            <p:ph idx="1" type="body"/>
          </p:nvPr>
        </p:nvSpPr>
        <p:spPr>
          <a:xfrm>
            <a:off x="990600" y="1447800"/>
            <a:ext cx="77724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Requires a </a:t>
            </a:r>
            <a:r>
              <a:rPr lang="en-US">
                <a:solidFill>
                  <a:srgbClr val="FF0000"/>
                </a:solidFill>
              </a:rPr>
              <a:t>pid file </a:t>
            </a:r>
            <a:r>
              <a:rPr lang="en-US"/>
              <a:t>to indicate which process to stop</a:t>
            </a:r>
            <a:endParaRPr/>
          </a:p>
          <a:p>
            <a:pPr indent="-1905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You should display as following format while using each command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Service start</a:t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Service stop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048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048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048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1" marL="4000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0" lvl="1" marL="4000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260" name="Google Shape;260;p28"/>
          <p:cNvSpPr/>
          <p:nvPr/>
        </p:nvSpPr>
        <p:spPr>
          <a:xfrm>
            <a:off x="1676400" y="4038600"/>
            <a:ext cx="6471000" cy="6462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[ychsiao]@[tSA][~]$ sudo service ftp-watchd start</a:t>
            </a:r>
            <a:endParaRPr b="0" i="0" sz="18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Starting ftp_watchd.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8"/>
          <p:cNvSpPr/>
          <p:nvPr/>
        </p:nvSpPr>
        <p:spPr>
          <a:xfrm>
            <a:off x="1676400" y="5181600"/>
            <a:ext cx="6471000" cy="9234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[ychsiao]@[tSA][~]$ sudo service ftp-watchd stop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Kill: 8210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8"/>
          <p:cNvSpPr/>
          <p:nvPr/>
        </p:nvSpPr>
        <p:spPr>
          <a:xfrm>
            <a:off x="990600" y="1981200"/>
            <a:ext cx="7010401" cy="646331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[ychsiao]@[tSA][~]$ cat /var/run/pure-uploadscript.pid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8210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9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Requirements (5/5) : RC script</a:t>
            </a:r>
            <a:endParaRPr/>
          </a:p>
        </p:txBody>
      </p:sp>
      <p:sp>
        <p:nvSpPr>
          <p:cNvPr id="268" name="Google Shape;268;p29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8575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Service restart</a:t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Service status</a:t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Server poll</a:t>
            </a:r>
            <a:endParaRPr/>
          </a:p>
        </p:txBody>
      </p:sp>
      <p:sp>
        <p:nvSpPr>
          <p:cNvPr id="269" name="Google Shape;269;p29"/>
          <p:cNvSpPr/>
          <p:nvPr/>
        </p:nvSpPr>
        <p:spPr>
          <a:xfrm>
            <a:off x="1689339" y="4572000"/>
            <a:ext cx="6686909" cy="646331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[ychsiao]@[tSA][~]$ sudo service ftp-watchd poll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Waiting for PIDS: 8210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29"/>
          <p:cNvSpPr/>
          <p:nvPr/>
        </p:nvSpPr>
        <p:spPr>
          <a:xfrm>
            <a:off x="1685025" y="3352800"/>
            <a:ext cx="6691223" cy="646331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[ychsiao]@[tSA][~]$ sudo service ftp-watchd status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ftp_watchd is running as pid 8210.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9"/>
          <p:cNvSpPr/>
          <p:nvPr/>
        </p:nvSpPr>
        <p:spPr>
          <a:xfrm>
            <a:off x="1685025" y="1856601"/>
            <a:ext cx="6691223" cy="92333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[ychsiao]@[tSA][~]$ sudo service ftp-watchd</a:t>
            </a:r>
            <a:r>
              <a:rPr lang="en-US" sz="180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restart</a:t>
            </a:r>
            <a:endParaRPr b="0" i="0" sz="18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Kill: 8191</a:t>
            </a:r>
            <a:endParaRPr b="0" i="0" sz="18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Starting ftp_watchd.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0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Hint</a:t>
            </a:r>
            <a:endParaRPr/>
          </a:p>
        </p:txBody>
      </p:sp>
      <p:sp>
        <p:nvSpPr>
          <p:cNvPr id="277" name="Google Shape;277;p30"/>
          <p:cNvSpPr txBox="1"/>
          <p:nvPr>
            <p:ph idx="1" type="body"/>
          </p:nvPr>
        </p:nvSpPr>
        <p:spPr>
          <a:xfrm>
            <a:off x="990600" y="1447800"/>
            <a:ext cx="77724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Enable upload script under pure-ftpd.conf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CallUploadScript yes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For pure-uploadscript, you can manually start the daemon by following command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42900" lvl="1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/>
              <a:t>pure-uploadscript(8)</a:t>
            </a:r>
            <a:endParaRPr sz="2400"/>
          </a:p>
          <a:p>
            <a:pPr indent="-1905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78" name="Google Shape;278;p30"/>
          <p:cNvSpPr txBox="1"/>
          <p:nvPr/>
        </p:nvSpPr>
        <p:spPr>
          <a:xfrm>
            <a:off x="1219200" y="3124200"/>
            <a:ext cx="6248400" cy="338554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pure-uploadscript -B -r /your/uploadscript/to/execute</a:t>
            </a:r>
            <a:endParaRPr b="0" i="0" sz="16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1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Grading</a:t>
            </a:r>
            <a:endParaRPr/>
          </a:p>
        </p:txBody>
      </p:sp>
      <p:sp>
        <p:nvSpPr>
          <p:cNvPr id="284" name="Google Shape;284;p31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pure-uploadscript </a:t>
            </a:r>
            <a:r>
              <a:rPr lang="en-US">
                <a:solidFill>
                  <a:srgbClr val="FF0000"/>
                </a:solidFill>
              </a:rPr>
              <a:t>(10%)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pure-uploadscript should be activated </a:t>
            </a:r>
            <a:r>
              <a:rPr lang="en-US">
                <a:solidFill>
                  <a:srgbClr val="FF0000"/>
                </a:solidFill>
              </a:rPr>
              <a:t>(5%)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Record should be written in log file after any successful upload </a:t>
            </a:r>
            <a:r>
              <a:rPr lang="en-US">
                <a:solidFill>
                  <a:srgbClr val="FF0000"/>
                </a:solidFill>
              </a:rPr>
              <a:t>(5%)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ftp-watchd </a:t>
            </a:r>
            <a:r>
              <a:rPr lang="en-US">
                <a:solidFill>
                  <a:srgbClr val="FF0000"/>
                </a:solidFill>
              </a:rPr>
              <a:t>(15%+5%)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rc.d</a:t>
            </a:r>
            <a:r>
              <a:rPr lang="en-US">
                <a:solidFill>
                  <a:srgbClr val="FF0000"/>
                </a:solidFill>
              </a:rPr>
              <a:t> (5%)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Auto start on boot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Service operation work correctly </a:t>
            </a:r>
            <a:r>
              <a:rPr lang="en-US">
                <a:solidFill>
                  <a:srgbClr val="FF0000"/>
                </a:solidFill>
              </a:rPr>
              <a:t>(10%+5%)</a:t>
            </a:r>
            <a:endParaRPr sz="1800"/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⮚"/>
            </a:pPr>
            <a:r>
              <a:rPr lang="en-US" sz="1800"/>
              <a:t>User can specify command in rc.conf </a:t>
            </a:r>
            <a:r>
              <a:rPr lang="en-US" sz="1800">
                <a:solidFill>
                  <a:schemeClr val="hlink"/>
                </a:solidFill>
              </a:rPr>
              <a:t>(5%)</a:t>
            </a:r>
            <a:endParaRPr>
              <a:solidFill>
                <a:srgbClr val="FF0000"/>
              </a:solidFill>
            </a:endParaRPr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start/status/restart </a:t>
            </a:r>
            <a:r>
              <a:rPr lang="en-US">
                <a:solidFill>
                  <a:srgbClr val="FF0000"/>
                </a:solidFill>
              </a:rPr>
              <a:t>(5%)</a:t>
            </a:r>
            <a:endParaRPr>
              <a:solidFill>
                <a:srgbClr val="FF0000"/>
              </a:solidFill>
            </a:endParaRPr>
          </a:p>
          <a:p>
            <a:pPr indent="-2286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Char char="⮚"/>
            </a:pPr>
            <a:r>
              <a:rPr lang="en-US"/>
              <a:t>stop/poll </a:t>
            </a:r>
            <a:r>
              <a:rPr lang="en-US">
                <a:solidFill>
                  <a:srgbClr val="FF0000"/>
                </a:solidFill>
              </a:rPr>
              <a:t>(+5%)</a:t>
            </a:r>
            <a:endParaRPr/>
          </a:p>
          <a:p>
            <a:pPr indent="-114300" lvl="2" marL="114300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2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Reminder</a:t>
            </a:r>
            <a:endParaRPr/>
          </a:p>
        </p:txBody>
      </p:sp>
      <p:sp>
        <p:nvSpPr>
          <p:cNvPr id="290" name="Google Shape;290;p32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Demo with root is </a:t>
            </a:r>
            <a:r>
              <a:rPr lang="en-US">
                <a:solidFill>
                  <a:srgbClr val="FF0000"/>
                </a:solidFill>
              </a:rPr>
              <a:t>not allowed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Please use </a:t>
            </a:r>
            <a:r>
              <a:rPr lang="en-US">
                <a:solidFill>
                  <a:srgbClr val="FF0000"/>
                </a:solidFill>
              </a:rPr>
              <a:t>sudo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File/directory permissions are important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Owner, group, other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Read, write, execute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Set UID, set GID, sticky bit</a:t>
            </a:r>
            <a:endParaRPr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Our demo will run on our intranet server </a:t>
            </a:r>
            <a:r>
              <a:rPr i="1" lang="en-US">
                <a:solidFill>
                  <a:schemeClr val="hlink"/>
                </a:solidFill>
              </a:rPr>
              <a:t>savpn.nctu.me</a:t>
            </a:r>
            <a:r>
              <a:rPr lang="en-US"/>
              <a:t>. Make sure your connection is available to the server. You can test it by the link below:</a:t>
            </a:r>
            <a:endParaRPr/>
          </a:p>
          <a:p>
            <a:pPr indent="-381000" lvl="1" marL="914400" rtl="0" algn="l">
              <a:spcBef>
                <a:spcPts val="6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solidFill>
                  <a:srgbClr val="0000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http://savpn.nctu.me:8080/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/>
              <a:t>If the connect is not successful, check for your wireguard settings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3"/>
          <p:cNvSpPr txBox="1"/>
          <p:nvPr>
            <p:ph idx="4294967295"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Deadline</a:t>
            </a:r>
            <a:endParaRPr/>
          </a:p>
        </p:txBody>
      </p:sp>
      <p:sp>
        <p:nvSpPr>
          <p:cNvPr id="296" name="Google Shape;296;p33"/>
          <p:cNvSpPr txBox="1"/>
          <p:nvPr>
            <p:ph idx="4294967295" type="body"/>
          </p:nvPr>
        </p:nvSpPr>
        <p:spPr>
          <a:xfrm>
            <a:off x="990600" y="1447800"/>
            <a:ext cx="77724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You do not need to submit anything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Due(Demo): 2019/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11/2</a:t>
            </a:r>
            <a:r>
              <a:rPr lang="en-US"/>
              <a:t>7 (</a:t>
            </a:r>
            <a:r>
              <a:rPr lang="en-US"/>
              <a:t>三)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4"/>
          <p:cNvSpPr txBox="1"/>
          <p:nvPr>
            <p:ph idx="4294967295"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Help!</a:t>
            </a:r>
            <a:endParaRPr/>
          </a:p>
        </p:txBody>
      </p:sp>
      <p:sp>
        <p:nvSpPr>
          <p:cNvPr id="302" name="Google Shape;302;p34"/>
          <p:cNvSpPr txBox="1"/>
          <p:nvPr>
            <p:ph idx="4294967295" type="body"/>
          </p:nvPr>
        </p:nvSpPr>
        <p:spPr>
          <a:xfrm>
            <a:off x="990600" y="1403350"/>
            <a:ext cx="77724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Email to </a:t>
            </a:r>
            <a:r>
              <a:rPr lang="en-US" u="sng">
                <a:solidFill>
                  <a:srgbClr val="FF0000"/>
                </a:solidFill>
                <a:hlinkClick r:id="rId3"/>
              </a:rPr>
              <a:t>ta@nasa.cs.nctu.edu.tw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Do not send mail to </a:t>
            </a:r>
            <a:r>
              <a:rPr lang="en-US"/>
              <a:t>New E3 </a:t>
            </a:r>
            <a:r>
              <a:rPr lang="en-US" u="sng">
                <a:solidFill>
                  <a:srgbClr val="FF0000"/>
                </a:solidFill>
                <a:hlinkClick r:id="rId4"/>
              </a:rPr>
              <a:t>https://e3new.nctu.edu.tw/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!!!</a:t>
            </a:r>
            <a:r>
              <a:rPr lang="en-US">
                <a:solidFill>
                  <a:srgbClr val="FF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Office hour: </a:t>
            </a:r>
            <a:r>
              <a:rPr lang="en-US">
                <a:solidFill>
                  <a:srgbClr val="FF0000"/>
                </a:solidFill>
              </a:rPr>
              <a:t>3GH</a:t>
            </a:r>
            <a:r>
              <a:rPr lang="en-US"/>
              <a:t> at </a:t>
            </a:r>
            <a:r>
              <a:rPr lang="en-US">
                <a:solidFill>
                  <a:srgbClr val="FF0000"/>
                </a:solidFill>
              </a:rPr>
              <a:t>EC318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"/>
          <p:cNvSpPr txBox="1"/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FTP server</a:t>
            </a:r>
            <a:endParaRPr sz="2800"/>
          </a:p>
        </p:txBody>
      </p:sp>
      <p:sp>
        <p:nvSpPr>
          <p:cNvPr id="80" name="Google Shape;80;p3"/>
          <p:cNvSpPr txBox="1"/>
          <p:nvPr>
            <p:ph idx="1" type="subTitle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Installation</a:t>
            </a:r>
            <a:endParaRPr/>
          </a:p>
        </p:txBody>
      </p:sp>
      <p:sp>
        <p:nvSpPr>
          <p:cNvPr id="86" name="Google Shape;86;p4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You can install pure-ftpd with </a:t>
            </a:r>
            <a:r>
              <a:rPr lang="en-US">
                <a:solidFill>
                  <a:srgbClr val="FF0000"/>
                </a:solidFill>
              </a:rPr>
              <a:t>pkg </a:t>
            </a:r>
            <a:r>
              <a:rPr lang="en-US"/>
              <a:t>or </a:t>
            </a:r>
            <a:r>
              <a:rPr lang="en-US">
                <a:solidFill>
                  <a:srgbClr val="FF0000"/>
                </a:solidFill>
              </a:rPr>
              <a:t>port</a:t>
            </a:r>
            <a:endParaRPr i="1">
              <a:solidFill>
                <a:srgbClr val="FF0000"/>
              </a:solidFill>
            </a:endParaRPr>
          </a:p>
          <a:p>
            <a:pPr indent="-4572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en-US"/>
              <a:t>If you install with port, remember to compile it with “upload script” support</a:t>
            </a:r>
            <a:endParaRPr/>
          </a:p>
          <a:p>
            <a:pPr indent="-330200" lvl="1" marL="8572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/>
          </a:p>
        </p:txBody>
      </p:sp>
      <p:pic>
        <p:nvPicPr>
          <p:cNvPr id="87" name="Google Shape;8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47800" y="2743200"/>
            <a:ext cx="6114441" cy="3814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Requirements (1/6) – Directories</a:t>
            </a:r>
            <a:endParaRPr/>
          </a:p>
        </p:txBody>
      </p:sp>
      <p:sp>
        <p:nvSpPr>
          <p:cNvPr id="93" name="Google Shape;93;p5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Create three directories under </a:t>
            </a:r>
            <a:r>
              <a:rPr i="1" lang="en-US"/>
              <a:t>/home/</a:t>
            </a:r>
            <a:r>
              <a:rPr b="1" i="1" lang="en-US"/>
              <a:t>ftp</a:t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/>
              <a:t>/</a:t>
            </a:r>
            <a:r>
              <a:rPr i="1" lang="en-US"/>
              <a:t>home/ftp/</a:t>
            </a:r>
            <a:r>
              <a:rPr b="1" i="1" lang="en-US"/>
              <a:t>public </a:t>
            </a:r>
            <a:r>
              <a:rPr lang="en-US"/>
              <a:t>: </a:t>
            </a:r>
            <a:endParaRPr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Everyone can </a:t>
            </a:r>
            <a:r>
              <a:rPr lang="en-US">
                <a:solidFill>
                  <a:srgbClr val="FF0000"/>
                </a:solidFill>
              </a:rPr>
              <a:t>download &amp; upload </a:t>
            </a:r>
            <a:r>
              <a:rPr lang="en-US"/>
              <a:t>file</a:t>
            </a:r>
            <a:endParaRPr b="1" i="1"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Everyone can </a:t>
            </a:r>
            <a:r>
              <a:rPr lang="en-US">
                <a:solidFill>
                  <a:srgbClr val="FF0000"/>
                </a:solidFill>
              </a:rPr>
              <a:t>mkdir, rmdir, delete</a:t>
            </a:r>
            <a:r>
              <a:rPr lang="en-US"/>
              <a:t> except anonymous.</a:t>
            </a:r>
            <a:endParaRPr/>
          </a:p>
          <a:p>
            <a:pPr indent="-457200" lvl="0" marL="5143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/>
              <a:t>/</a:t>
            </a:r>
            <a:r>
              <a:rPr i="1" lang="en-US"/>
              <a:t>home/ftp/</a:t>
            </a:r>
            <a:r>
              <a:rPr b="1" i="1" lang="en-US"/>
              <a:t>upload </a:t>
            </a:r>
            <a:r>
              <a:rPr lang="en-US"/>
              <a:t>:</a:t>
            </a:r>
            <a:endParaRPr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Everyone can </a:t>
            </a:r>
            <a:r>
              <a:rPr lang="en-US">
                <a:solidFill>
                  <a:srgbClr val="FF0000"/>
                </a:solidFill>
              </a:rPr>
              <a:t>upload &amp; download</a:t>
            </a:r>
            <a:endParaRPr>
              <a:solidFill>
                <a:srgbClr val="FF0000"/>
              </a:solidFill>
            </a:endParaRPr>
          </a:p>
          <a:p>
            <a:pPr indent="-3683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❑"/>
            </a:pPr>
            <a:r>
              <a:rPr lang="en-US">
                <a:solidFill>
                  <a:srgbClr val="000000"/>
                </a:solidFill>
              </a:rPr>
              <a:t>Everyone can </a:t>
            </a:r>
            <a:r>
              <a:rPr lang="en-US">
                <a:solidFill>
                  <a:srgbClr val="FF0000"/>
                </a:solidFill>
              </a:rPr>
              <a:t>mkdir </a:t>
            </a:r>
            <a:r>
              <a:rPr lang="en-US">
                <a:solidFill>
                  <a:srgbClr val="000000"/>
                </a:solidFill>
              </a:rPr>
              <a:t>except anonymous</a:t>
            </a:r>
            <a:endParaRPr>
              <a:solidFill>
                <a:srgbClr val="000000"/>
              </a:solidFill>
            </a:endParaRPr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Everyone can only </a:t>
            </a:r>
            <a:r>
              <a:rPr lang="en-US">
                <a:solidFill>
                  <a:srgbClr val="FF0000"/>
                </a:solidFill>
              </a:rPr>
              <a:t>delete &amp; rmdir</a:t>
            </a:r>
            <a:r>
              <a:rPr lang="en-US"/>
              <a:t>  their own file or directory except anonymous and sysadm.</a:t>
            </a:r>
            <a:endParaRPr>
              <a:solidFill>
                <a:srgbClr val="FF0000"/>
              </a:solidFill>
            </a:endParaRPr>
          </a:p>
          <a:p>
            <a:pPr indent="-457200" lvl="0" marL="5143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/>
              <a:t>/</a:t>
            </a:r>
            <a:r>
              <a:rPr i="1" lang="en-US"/>
              <a:t>home/ftp/</a:t>
            </a:r>
            <a:r>
              <a:rPr b="1" i="1" lang="en-US"/>
              <a:t>hidden </a:t>
            </a:r>
            <a:r>
              <a:rPr lang="en-US"/>
              <a:t>:</a:t>
            </a:r>
            <a:endParaRPr b="1" i="1"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Create a directory called “</a:t>
            </a:r>
            <a:r>
              <a:rPr lang="en-US">
                <a:solidFill>
                  <a:srgbClr val="FF0000"/>
                </a:solidFill>
              </a:rPr>
              <a:t>treasure</a:t>
            </a:r>
            <a:r>
              <a:rPr lang="en-US"/>
              <a:t>” inside </a:t>
            </a:r>
            <a:r>
              <a:rPr i="1" lang="en-US"/>
              <a:t>hidden</a:t>
            </a:r>
            <a:endParaRPr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Create a file called “secret” inside </a:t>
            </a:r>
            <a:r>
              <a:rPr i="1" lang="en-US"/>
              <a:t>hidden/</a:t>
            </a:r>
            <a:r>
              <a:rPr b="1" i="1" lang="en-US"/>
              <a:t>treasure</a:t>
            </a:r>
            <a:endParaRPr b="1"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Anonymous can’t list </a:t>
            </a:r>
            <a:r>
              <a:rPr i="1" lang="en-US"/>
              <a:t>/home/ftp/hidden </a:t>
            </a:r>
            <a:r>
              <a:rPr lang="en-US"/>
              <a:t>but can enter</a:t>
            </a:r>
            <a:r>
              <a:rPr i="1" lang="en-US"/>
              <a:t> hidden/treasure </a:t>
            </a:r>
            <a:r>
              <a:rPr lang="en-US"/>
              <a:t>and show </a:t>
            </a:r>
            <a:r>
              <a:rPr i="1" lang="en-US"/>
              <a:t>hidden/treasure/</a:t>
            </a:r>
            <a:r>
              <a:rPr b="1" i="1" lang="en-US"/>
              <a:t>secret</a:t>
            </a:r>
            <a:endParaRPr b="1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Requirements (2/6)</a:t>
            </a:r>
            <a:endParaRPr/>
          </a:p>
        </p:txBody>
      </p:sp>
      <p:sp>
        <p:nvSpPr>
          <p:cNvPr id="99" name="Google Shape;99;p6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Create four users</a:t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/>
              <a:t>Create a </a:t>
            </a:r>
            <a:r>
              <a:rPr lang="en-US">
                <a:solidFill>
                  <a:srgbClr val="FF0000"/>
                </a:solidFill>
              </a:rPr>
              <a:t>system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user</a:t>
            </a:r>
            <a:r>
              <a:rPr lang="en-US"/>
              <a:t> “sysadm”</a:t>
            </a:r>
            <a:endParaRPr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Can login by </a:t>
            </a:r>
            <a:r>
              <a:rPr lang="en-US">
                <a:solidFill>
                  <a:srgbClr val="FF0000"/>
                </a:solidFill>
              </a:rPr>
              <a:t>SSH</a:t>
            </a:r>
            <a:endParaRPr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Password is your student ID</a:t>
            </a:r>
            <a:endParaRPr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Full access to </a:t>
            </a:r>
            <a:r>
              <a:rPr i="1" lang="en-US"/>
              <a:t>/home/ftp </a:t>
            </a:r>
            <a:r>
              <a:rPr lang="en-US"/>
              <a:t>and subdirectories under</a:t>
            </a:r>
            <a:r>
              <a:rPr i="1" lang="en-US"/>
              <a:t> “ftp”</a:t>
            </a:r>
            <a:endParaRPr sz="2400"/>
          </a:p>
          <a:p>
            <a:pPr indent="-4572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AutoNum type="arabicPeriod"/>
            </a:pPr>
            <a:r>
              <a:rPr lang="en-US"/>
              <a:t>Create two </a:t>
            </a:r>
            <a:r>
              <a:rPr lang="en-US">
                <a:solidFill>
                  <a:srgbClr val="FF0000"/>
                </a:solidFill>
              </a:rPr>
              <a:t>virtual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users</a:t>
            </a:r>
            <a:r>
              <a:rPr lang="en-US"/>
              <a:t> “ftp-vip1”, “ftp-vip2”</a:t>
            </a:r>
            <a:endParaRPr sz="2000"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Password is your student ID</a:t>
            </a:r>
            <a:endParaRPr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Can only delete files in </a:t>
            </a:r>
            <a:r>
              <a:rPr i="1" lang="en-US"/>
              <a:t>/home/ftp/</a:t>
            </a:r>
            <a:r>
              <a:rPr b="1" i="1" lang="en-US"/>
              <a:t>upload </a:t>
            </a:r>
            <a:r>
              <a:rPr lang="en-US"/>
              <a:t>which are created by </a:t>
            </a:r>
            <a:r>
              <a:rPr b="1" lang="en-US"/>
              <a:t>themselves</a:t>
            </a:r>
            <a:r>
              <a:rPr lang="en-US"/>
              <a:t>.</a:t>
            </a:r>
            <a:endParaRPr/>
          </a:p>
          <a:p>
            <a:pPr indent="-3683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❑"/>
            </a:pPr>
            <a:r>
              <a:rPr lang="en-US"/>
              <a:t>Other permissions are same as sysadm.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Requirements (3/6)</a:t>
            </a:r>
            <a:endParaRPr/>
          </a:p>
        </p:txBody>
      </p:sp>
      <p:sp>
        <p:nvSpPr>
          <p:cNvPr id="105" name="Google Shape;105;p7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 startAt="3"/>
            </a:pPr>
            <a:r>
              <a:rPr lang="en-US"/>
              <a:t>Anonymous</a:t>
            </a:r>
            <a:endParaRPr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Can’t create any directories</a:t>
            </a:r>
            <a:endParaRPr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Can’t delete any files &amp; directories</a:t>
            </a:r>
            <a:endParaRPr/>
          </a:p>
          <a:p>
            <a:pPr indent="-381000" lvl="1" marL="838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/>
              <a:t>Can’t list </a:t>
            </a:r>
            <a:r>
              <a:rPr i="1" lang="en-US"/>
              <a:t>/home/ftp/hidden </a:t>
            </a:r>
            <a:r>
              <a:rPr lang="en-US"/>
              <a:t>but can enter</a:t>
            </a:r>
            <a:r>
              <a:rPr i="1" lang="en-US"/>
              <a:t> hidden/treasure </a:t>
            </a:r>
            <a:r>
              <a:rPr lang="en-US"/>
              <a:t>and show </a:t>
            </a:r>
            <a:r>
              <a:rPr i="1" lang="en-US"/>
              <a:t>hidden/treasure/</a:t>
            </a:r>
            <a:r>
              <a:rPr b="1" i="1" lang="en-US"/>
              <a:t>secret</a:t>
            </a:r>
            <a:endParaRPr/>
          </a:p>
          <a:p>
            <a:pPr indent="0" lvl="0" marL="571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Other requirements</a:t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/>
              <a:t>Your ftp server should support </a:t>
            </a:r>
            <a:r>
              <a:rPr lang="en-US">
                <a:solidFill>
                  <a:srgbClr val="FF0000"/>
                </a:solidFill>
              </a:rPr>
              <a:t>Explicit FTP over TLS</a:t>
            </a:r>
            <a:r>
              <a:rPr lang="en-US"/>
              <a:t> (FTPES)</a:t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-US"/>
              <a:t>All accounts are </a:t>
            </a:r>
            <a:r>
              <a:rPr lang="en-US">
                <a:solidFill>
                  <a:srgbClr val="FF0000"/>
                </a:solidFill>
              </a:rPr>
              <a:t>chrooted</a:t>
            </a:r>
            <a:r>
              <a:rPr lang="en-US"/>
              <a:t> (</a:t>
            </a:r>
            <a:r>
              <a:rPr b="1" i="1" lang="en-US">
                <a:solidFill>
                  <a:srgbClr val="FF0000"/>
                </a:solidFill>
              </a:rPr>
              <a:t>/home/ftp</a:t>
            </a:r>
            <a:r>
              <a:rPr lang="en-US"/>
              <a:t> is the root directory)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"/>
          <p:cNvSpPr txBox="1"/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Requirements (4/6)</a:t>
            </a:r>
            <a:endParaRPr/>
          </a:p>
        </p:txBody>
      </p:sp>
      <p:sp>
        <p:nvSpPr>
          <p:cNvPr id="111" name="Google Shape;111;p8"/>
          <p:cNvSpPr txBox="1"/>
          <p:nvPr>
            <p:ph idx="1" type="body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graphicFrame>
        <p:nvGraphicFramePr>
          <p:cNvPr id="112" name="Google Shape;112;p8"/>
          <p:cNvGraphicFramePr/>
          <p:nvPr/>
        </p:nvGraphicFramePr>
        <p:xfrm>
          <a:off x="2390775" y="14859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{9BE85E2C-01D7-42D4-BD88-C111CAD02F21}</a:tableStyleId>
              </a:tblPr>
              <a:tblGrid>
                <a:gridCol w="1657350"/>
                <a:gridCol w="1657350"/>
                <a:gridCol w="1657350"/>
              </a:tblGrid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sysadm</a:t>
                      </a:r>
                      <a:endParaRPr sz="20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-US" sz="1800" u="none" cap="none" strike="noStrike"/>
                        <a:t>public/</a:t>
                      </a:r>
                      <a:endParaRPr b="0" i="1"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-US" sz="1800" u="none" cap="none" strike="noStrike"/>
                        <a:t>upload/</a:t>
                      </a:r>
                      <a:endParaRPr b="0" i="1" sz="1800" u="none" cap="none" strike="noStrike"/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upload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delete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mkdir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rmdir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download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V</a:t>
                      </a:r>
                      <a:endParaRPr b="1" sz="1800" u="none" cap="none" strike="noStrike"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13" name="Google Shape;113;p8"/>
          <p:cNvSpPr txBox="1"/>
          <p:nvPr/>
        </p:nvSpPr>
        <p:spPr>
          <a:xfrm>
            <a:off x="1676399" y="6096000"/>
            <a:ext cx="568642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V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full access	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△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only the owner has permission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X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permission denied</a:t>
            </a:r>
            <a:endParaRPr b="1" i="0" sz="1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b="1" i="0" sz="1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Freddie Hsieh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