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6" r:id="rId2"/>
    <p:sldId id="406" r:id="rId3"/>
    <p:sldId id="407" r:id="rId4"/>
    <p:sldId id="408" r:id="rId5"/>
    <p:sldId id="416" r:id="rId6"/>
    <p:sldId id="409" r:id="rId7"/>
    <p:sldId id="410" r:id="rId8"/>
    <p:sldId id="411" r:id="rId9"/>
    <p:sldId id="412" r:id="rId10"/>
    <p:sldId id="413" r:id="rId11"/>
    <p:sldId id="425" r:id="rId12"/>
    <p:sldId id="414" r:id="rId13"/>
    <p:sldId id="426" r:id="rId14"/>
    <p:sldId id="415" r:id="rId15"/>
    <p:sldId id="417" r:id="rId16"/>
    <p:sldId id="418" r:id="rId17"/>
    <p:sldId id="419" r:id="rId18"/>
    <p:sldId id="420" r:id="rId19"/>
    <p:sldId id="423" r:id="rId20"/>
    <p:sldId id="421" r:id="rId21"/>
    <p:sldId id="427" r:id="rId22"/>
    <p:sldId id="422" r:id="rId23"/>
    <p:sldId id="424" r:id="rId24"/>
    <p:sldId id="404" r:id="rId25"/>
    <p:sldId id="405" r:id="rId26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99024AF-E845-4E0B-A76A-059B4E488F6F}">
          <p14:sldIdLst>
            <p14:sldId id="256"/>
            <p14:sldId id="406"/>
            <p14:sldId id="407"/>
            <p14:sldId id="408"/>
            <p14:sldId id="416"/>
            <p14:sldId id="409"/>
            <p14:sldId id="410"/>
            <p14:sldId id="411"/>
            <p14:sldId id="412"/>
            <p14:sldId id="413"/>
            <p14:sldId id="425"/>
            <p14:sldId id="414"/>
            <p14:sldId id="426"/>
            <p14:sldId id="415"/>
            <p14:sldId id="417"/>
            <p14:sldId id="418"/>
            <p14:sldId id="419"/>
            <p14:sldId id="420"/>
            <p14:sldId id="423"/>
            <p14:sldId id="421"/>
            <p14:sldId id="427"/>
            <p14:sldId id="422"/>
            <p14:sldId id="424"/>
            <p14:sldId id="404"/>
            <p14:sldId id="4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1478" autoAdjust="0"/>
  </p:normalViewPr>
  <p:slideViewPr>
    <p:cSldViewPr>
      <p:cViewPr varScale="1">
        <p:scale>
          <a:sx n="102" d="100"/>
          <a:sy n="102" d="100"/>
        </p:scale>
        <p:origin x="18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6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720341DE-C2EF-4550-AB85-EF524EF387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817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AD2CC32-50F4-4150-BFD6-CE84EE9698DE}" type="slidenum">
              <a:rPr lang="en-US" altLang="zh-TW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398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FA18-ECF4-48C4-8BF1-838FF262AF0F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850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08425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045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112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06934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301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7126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6296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1347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82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0547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1433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3EB226C-0963-4EBF-9CBD-A5A75718D40D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edium.com/@cn007b/super-simple-php-websocket-example-ea2cd589357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3new.nctu.edu.tw/" TargetMode="External"/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ip.com/" TargetMode="External"/><Relationship Id="rId2" Type="http://schemas.openxmlformats.org/officeDocument/2006/relationships/hyperlink" Target="https://www.nctu.m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System </a:t>
            </a:r>
            <a:r>
              <a:rPr lang="en-US" altLang="zh-TW" dirty="0" smtClean="0">
                <a:ea typeface="新細明體" pitchFamily="18" charset="-120"/>
              </a:rPr>
              <a:t>Administration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sz="3600" dirty="0"/>
              <a:t>Homework </a:t>
            </a:r>
            <a:r>
              <a:rPr lang="en-US" altLang="zh-TW" sz="3600" dirty="0" smtClean="0"/>
              <a:t>4 </a:t>
            </a:r>
            <a:r>
              <a:rPr lang="en-US" altLang="zh-TW" sz="3600" dirty="0"/>
              <a:t>– </a:t>
            </a:r>
            <a:r>
              <a:rPr lang="en-US" altLang="zh-TW" sz="3600" dirty="0" smtClean="0"/>
              <a:t>Web </a:t>
            </a:r>
            <a:r>
              <a:rPr lang="en-US" altLang="zh-TW" sz="3600" dirty="0"/>
              <a:t>Server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austin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HTTPS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Enable HTTPS (5%)</a:t>
            </a:r>
          </a:p>
          <a:p>
            <a:pPr lvl="1"/>
            <a:r>
              <a:rPr lang="en-US" altLang="zh-TW" dirty="0" smtClean="0"/>
              <a:t>Self-signed certificate is allowed</a:t>
            </a:r>
          </a:p>
          <a:p>
            <a:pPr lvl="1"/>
            <a:r>
              <a:rPr lang="en-US" altLang="zh-TW" dirty="0" smtClean="0"/>
              <a:t>Supply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–k</a:t>
            </a:r>
            <a:r>
              <a:rPr lang="en-US" altLang="zh-TW" dirty="0" smtClean="0"/>
              <a:t> option when testing with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</a:t>
            </a:r>
          </a:p>
          <a:p>
            <a:r>
              <a:rPr lang="en-US" altLang="zh-TW" dirty="0" smtClean="0"/>
              <a:t>Redirect to HTTPS automatically when attempting to connect to HTTP (5%)</a:t>
            </a:r>
          </a:p>
          <a:p>
            <a:r>
              <a:rPr lang="en-US" altLang="zh-TW" dirty="0" smtClean="0"/>
              <a:t>Enable HSTS (5%)</a:t>
            </a:r>
          </a:p>
          <a:p>
            <a:r>
              <a:rPr lang="en-US" altLang="zh-TW" dirty="0" smtClean="0"/>
              <a:t>Enable HTTP2 on pages connected with HTTPS (5%)</a:t>
            </a:r>
          </a:p>
          <a:p>
            <a:pPr lvl="1"/>
            <a:r>
              <a:rPr lang="en-US" altLang="zh-TW" dirty="0" smtClean="0"/>
              <a:t>Can be tested with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curl -–http2</a:t>
            </a:r>
          </a:p>
          <a:p>
            <a:pPr lvl="1"/>
            <a:r>
              <a:rPr lang="en-US" altLang="zh-TW" dirty="0" smtClean="0">
                <a:cs typeface="Courier New" panose="02070309020205020404" pitchFamily="49" charset="0"/>
              </a:rPr>
              <a:t>Ensure that the server only provides ciphers not ‘blacklisted’ by http2</a:t>
            </a:r>
          </a:p>
        </p:txBody>
      </p:sp>
    </p:spTree>
    <p:extLst>
      <p:ext uri="{BB962C8B-B14F-4D97-AF65-F5344CB8AC3E}">
        <p14:creationId xmlns:p14="http://schemas.microsoft.com/office/powerpoint/2010/main" val="40046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HTTPS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93295"/>
            <a:ext cx="7772400" cy="3357210"/>
          </a:xfrm>
        </p:spPr>
      </p:pic>
    </p:spTree>
    <p:extLst>
      <p:ext uri="{BB962C8B-B14F-4D97-AF65-F5344CB8AC3E}">
        <p14:creationId xmlns:p14="http://schemas.microsoft.com/office/powerpoint/2010/main" val="18394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PHP/PHP-FPM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Set up PHP such that access to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https://{your-domain}/info-{your-student-ID}.php</a:t>
            </a:r>
            <a:r>
              <a:rPr lang="en-US" altLang="zh-TW" dirty="0" smtClean="0"/>
              <a:t> gives response of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phpinfo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(3%)</a:t>
            </a:r>
            <a:endParaRPr lang="en-US" altLang="zh-TW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Hide PHP version information in header (2%)</a:t>
            </a:r>
          </a:p>
          <a:p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Use PHP7 or higher, or you won’t get the points for this part</a:t>
            </a:r>
            <a:endParaRPr lang="zh-TW" alt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1" b="-821"/>
          <a:stretch/>
        </p:blipFill>
        <p:spPr>
          <a:xfrm>
            <a:off x="914400" y="1447799"/>
            <a:ext cx="80200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MySQL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75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MySQL: Prepare for </a:t>
            </a:r>
            <a:r>
              <a:rPr lang="en-US" altLang="zh-TW" dirty="0" err="1" smtClean="0"/>
              <a:t>Nextcloud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Set the transaction isolation levels to READ-COMMITED (3%)</a:t>
            </a:r>
          </a:p>
          <a:p>
            <a:r>
              <a:rPr lang="en-US" altLang="zh-TW" dirty="0" smtClean="0"/>
              <a:t>Bonus: Explain what this and other isolation levels mean (</a:t>
            </a:r>
            <a:r>
              <a:rPr lang="en-US" altLang="zh-TW" dirty="0" smtClean="0">
                <a:solidFill>
                  <a:srgbClr val="FF0000"/>
                </a:solidFill>
              </a:rPr>
              <a:t>+5%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Create a MySQL user named ‘</a:t>
            </a:r>
            <a:r>
              <a:rPr lang="en-US" altLang="zh-TW" dirty="0" err="1" smtClean="0"/>
              <a:t>nc</a:t>
            </a:r>
            <a:r>
              <a:rPr lang="en-US" altLang="zh-TW" dirty="0" smtClean="0"/>
              <a:t>’ and a database named ‘</a:t>
            </a:r>
            <a:r>
              <a:rPr lang="en-US" altLang="zh-TW" dirty="0" err="1" smtClean="0"/>
              <a:t>nextcloud</a:t>
            </a:r>
            <a:r>
              <a:rPr lang="en-US" altLang="zh-TW" dirty="0" smtClean="0"/>
              <a:t>’, which satisfies:</a:t>
            </a:r>
          </a:p>
          <a:p>
            <a:pPr lvl="1"/>
            <a:r>
              <a:rPr lang="en-US" altLang="zh-TW" dirty="0" smtClean="0"/>
              <a:t>The password of the user is your student ID (3%)</a:t>
            </a:r>
          </a:p>
          <a:p>
            <a:pPr lvl="1"/>
            <a:r>
              <a:rPr lang="en-US" altLang="zh-TW" dirty="0" smtClean="0"/>
              <a:t>This user can only login from localhost (2%)</a:t>
            </a:r>
          </a:p>
          <a:p>
            <a:pPr lvl="1"/>
            <a:r>
              <a:rPr lang="en-US" altLang="zh-TW" dirty="0" smtClean="0"/>
              <a:t>This user only have full privileges on database ‘</a:t>
            </a:r>
            <a:r>
              <a:rPr lang="en-US" altLang="zh-TW" dirty="0" err="1" smtClean="0"/>
              <a:t>nextcloud</a:t>
            </a:r>
            <a:r>
              <a:rPr lang="en-US" altLang="zh-TW" dirty="0" smtClean="0"/>
              <a:t>’ (2%)</a:t>
            </a:r>
          </a:p>
        </p:txBody>
      </p:sp>
    </p:spTree>
    <p:extLst>
      <p:ext uri="{BB962C8B-B14F-4D97-AF65-F5344CB8AC3E}">
        <p14:creationId xmlns:p14="http://schemas.microsoft.com/office/powerpoint/2010/main" val="15481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HTTP Applications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9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App Router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 can have only one file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index.php</a:t>
            </a:r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 in the root at the path https://{your-domain}/app , then rewrite all the request under this path to this file(You need to write </a:t>
            </a:r>
            <a:r>
              <a:rPr lang="en-US" altLang="zh-TW" dirty="0" err="1" smtClean="0">
                <a:latin typeface="+mj-lt"/>
                <a:cs typeface="Courier New" panose="02070309020205020404" pitchFamily="49" charset="0"/>
              </a:rPr>
              <a:t>php</a:t>
            </a:r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 script)</a:t>
            </a:r>
          </a:p>
          <a:p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There are three path displaying different contents:</a:t>
            </a:r>
          </a:p>
          <a:p>
            <a:pPr lvl="1"/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https://{your-domain}/app</a:t>
            </a:r>
          </a:p>
          <a:p>
            <a:pPr lvl="2"/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Display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route: /</a:t>
            </a:r>
          </a:p>
          <a:p>
            <a:pPr lvl="1"/>
            <a:r>
              <a:rPr lang="en-US" altLang="zh-TW" dirty="0">
                <a:cs typeface="Courier New" panose="02070309020205020404" pitchFamily="49" charset="0"/>
              </a:rPr>
              <a:t>https://{your-domain}/</a:t>
            </a:r>
            <a:r>
              <a:rPr lang="en-US" altLang="zh-TW" dirty="0" smtClean="0">
                <a:cs typeface="Courier New" panose="02070309020205020404" pitchFamily="49" charset="0"/>
              </a:rPr>
              <a:t>app/{A}+{B}   (A, B are integers)</a:t>
            </a:r>
          </a:p>
          <a:p>
            <a:pPr lvl="2"/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Display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result: {value of A+B}</a:t>
            </a:r>
          </a:p>
          <a:p>
            <a:pPr lvl="1"/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https://{your-domain}/app?name={string}</a:t>
            </a:r>
          </a:p>
          <a:p>
            <a:pPr lvl="2"/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Display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Hello, {string}</a:t>
            </a:r>
          </a:p>
          <a:p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(10%)</a:t>
            </a:r>
          </a:p>
        </p:txBody>
      </p:sp>
    </p:spTree>
    <p:extLst>
      <p:ext uri="{BB962C8B-B14F-4D97-AF65-F5344CB8AC3E}">
        <p14:creationId xmlns:p14="http://schemas.microsoft.com/office/powerpoint/2010/main" val="7941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WebSocket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sample program:</a:t>
            </a:r>
          </a:p>
          <a:p>
            <a:pPr lvl="1"/>
            <a:r>
              <a:rPr lang="en-US" altLang="zh-TW" dirty="0">
                <a:hlinkClick r:id="rId2"/>
              </a:rPr>
              <a:t>https://medium.com/@</a:t>
            </a:r>
            <a:r>
              <a:rPr lang="en-US" altLang="zh-TW" dirty="0" smtClean="0">
                <a:hlinkClick r:id="rId2"/>
              </a:rPr>
              <a:t>cn007b/super-simple-php-websocket-example-ea2cd5893575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This program crashes at client refresh, so just use it for test or demo</a:t>
            </a:r>
          </a:p>
          <a:p>
            <a:pPr lvl="1"/>
            <a:r>
              <a:rPr lang="en-US" altLang="zh-TW" dirty="0" smtClean="0"/>
              <a:t>You can use other </a:t>
            </a:r>
            <a:r>
              <a:rPr lang="en-US" altLang="zh-TW" dirty="0" err="1" smtClean="0"/>
              <a:t>WebSocket</a:t>
            </a:r>
            <a:r>
              <a:rPr lang="en-US" altLang="zh-TW" dirty="0" smtClean="0"/>
              <a:t> program you want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962400"/>
            <a:ext cx="40767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WebSocket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TW" dirty="0"/>
              <a:t>You don’t need to support HTTP2 for </a:t>
            </a:r>
            <a:r>
              <a:rPr lang="en-US" altLang="zh-TW" dirty="0" err="1"/>
              <a:t>WebSocket</a:t>
            </a:r>
            <a:r>
              <a:rPr lang="en-US" altLang="zh-TW" dirty="0"/>
              <a:t> connection</a:t>
            </a:r>
            <a:endParaRPr lang="zh-TW" altLang="en-US" dirty="0"/>
          </a:p>
          <a:p>
            <a:r>
              <a:rPr lang="en-US" altLang="zh-TW" dirty="0" smtClean="0"/>
              <a:t>You can use HTTP for this path if you cannot make it connected on port 443</a:t>
            </a:r>
          </a:p>
          <a:p>
            <a:r>
              <a:rPr lang="en-US" altLang="zh-TW" dirty="0"/>
              <a:t>Configure your HTTP server such the program run appropriately that when accessing http(s)://{your-domain}/</a:t>
            </a:r>
            <a:r>
              <a:rPr lang="en-US" altLang="zh-TW" dirty="0" err="1"/>
              <a:t>wsdemo</a:t>
            </a:r>
            <a:endParaRPr lang="en-US" altLang="zh-TW" dirty="0"/>
          </a:p>
          <a:p>
            <a:pPr lvl="1"/>
            <a:r>
              <a:rPr lang="en-US" altLang="zh-TW" dirty="0"/>
              <a:t>Connect </a:t>
            </a:r>
            <a:r>
              <a:rPr lang="en-US" altLang="zh-TW" dirty="0" err="1"/>
              <a:t>WebSocket</a:t>
            </a:r>
            <a:r>
              <a:rPr lang="en-US" altLang="zh-TW" dirty="0"/>
              <a:t> on port other than 80, 443 (ws://) (3%)</a:t>
            </a:r>
          </a:p>
          <a:p>
            <a:pPr lvl="1"/>
            <a:r>
              <a:rPr lang="en-US" altLang="zh-TW" dirty="0"/>
              <a:t>Connect </a:t>
            </a:r>
            <a:r>
              <a:rPr lang="en-US" altLang="zh-TW" dirty="0" err="1"/>
              <a:t>WebSocket</a:t>
            </a:r>
            <a:r>
              <a:rPr lang="en-US" altLang="zh-TW" dirty="0"/>
              <a:t> on port 80 (ws://) (+3%)</a:t>
            </a:r>
          </a:p>
          <a:p>
            <a:pPr lvl="1"/>
            <a:r>
              <a:rPr lang="en-US" altLang="zh-TW" dirty="0"/>
              <a:t>Connect </a:t>
            </a:r>
            <a:r>
              <a:rPr lang="en-US" altLang="zh-TW" dirty="0" err="1"/>
              <a:t>WebSocket</a:t>
            </a:r>
            <a:r>
              <a:rPr lang="en-US" altLang="zh-TW" dirty="0"/>
              <a:t> on port 443 (wss://) (+4%)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72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Environments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 Server</a:t>
            </a:r>
          </a:p>
          <a:p>
            <a:pPr lvl="1"/>
            <a:r>
              <a:rPr lang="en-US" altLang="zh-TW" dirty="0" smtClean="0"/>
              <a:t>NGINX and Apache are both allowed</a:t>
            </a:r>
          </a:p>
          <a:p>
            <a:pPr lvl="1"/>
            <a:r>
              <a:rPr lang="en-US" altLang="zh-TW" dirty="0" smtClean="0"/>
              <a:t>PHP-FPM and PHP are both allowed</a:t>
            </a:r>
          </a:p>
          <a:p>
            <a:pPr lvl="1"/>
            <a:r>
              <a:rPr lang="en-US" altLang="zh-TW" dirty="0" smtClean="0"/>
              <a:t>The TA has only tested all specs on NGINX+PHP-FPM currently</a:t>
            </a:r>
          </a:p>
          <a:p>
            <a:pPr lvl="1"/>
            <a:r>
              <a:rPr lang="en-US" altLang="zh-TW" dirty="0" smtClean="0"/>
              <a:t>The content of pages that should display messages should satisfy:</a:t>
            </a:r>
          </a:p>
          <a:p>
            <a:pPr lvl="2"/>
            <a:r>
              <a:rPr lang="en-US" altLang="zh-TW" dirty="0" smtClean="0"/>
              <a:t>Can be distinguished by eyes</a:t>
            </a:r>
          </a:p>
          <a:p>
            <a:pPr lvl="2"/>
            <a:r>
              <a:rPr lang="en-US" altLang="zh-TW" dirty="0" smtClean="0"/>
              <a:t>Contain your Student ID</a:t>
            </a:r>
          </a:p>
          <a:p>
            <a:pPr lvl="2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41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Nextcloud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 can either install by 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 (v16) or download the latest version (v17)</a:t>
            </a:r>
          </a:p>
          <a:p>
            <a:r>
              <a:rPr lang="en-US" altLang="zh-TW" dirty="0" smtClean="0"/>
              <a:t>Install on path https://{your-domain}/nextcloud</a:t>
            </a:r>
          </a:p>
          <a:p>
            <a:r>
              <a:rPr lang="en-US" altLang="zh-TW" dirty="0" smtClean="0"/>
              <a:t>Use the database and user created in MySQL part</a:t>
            </a:r>
          </a:p>
          <a:p>
            <a:r>
              <a:rPr lang="en-US" altLang="zh-TW" dirty="0" smtClean="0"/>
              <a:t>(10%)</a:t>
            </a:r>
          </a:p>
          <a:p>
            <a:r>
              <a:rPr lang="en-US" altLang="zh-TW" dirty="0" smtClean="0"/>
              <a:t>Bonus: Fix all the warnings in Settings/Overview page (</a:t>
            </a:r>
            <a:r>
              <a:rPr lang="en-US" altLang="zh-TW" dirty="0" smtClean="0">
                <a:solidFill>
                  <a:srgbClr val="FF0000"/>
                </a:solidFill>
              </a:rPr>
              <a:t>10%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92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791450" cy="371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Personal Webpage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Each user in </a:t>
            </a:r>
            <a:r>
              <a:rPr lang="en-US" altLang="zh-TW" dirty="0" err="1" smtClean="0"/>
              <a:t>Nextcloud</a:t>
            </a:r>
            <a:r>
              <a:rPr lang="en-US" altLang="zh-TW" dirty="0" smtClean="0"/>
              <a:t> can put static(PHP is not needed) contents(</a:t>
            </a:r>
            <a:r>
              <a:rPr lang="en-US" altLang="zh-TW" dirty="0" err="1" smtClean="0"/>
              <a:t>img</a:t>
            </a:r>
            <a:r>
              <a:rPr lang="en-US" altLang="zh-TW" dirty="0" smtClean="0"/>
              <a:t>, html, </a:t>
            </a:r>
            <a:r>
              <a:rPr lang="en-US" altLang="zh-TW" dirty="0" err="1" smtClean="0"/>
              <a:t>css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js</a:t>
            </a:r>
            <a:r>
              <a:rPr lang="en-US" altLang="zh-TW" dirty="0" smtClean="0"/>
              <a:t>, etc.) in the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public_html</a:t>
            </a:r>
            <a:r>
              <a:rPr lang="en-US" altLang="zh-TW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directory under their home</a:t>
            </a:r>
          </a:p>
          <a:p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When accessing https://{your-domain}/sites/~{username}/ , it should show whatever {username} put in his </a:t>
            </a:r>
            <a:r>
              <a:rPr lang="en-US" altLang="zh-TW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public_html</a:t>
            </a:r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, with index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</a:p>
          <a:p>
            <a:r>
              <a:rPr lang="en-US" altLang="zh-TW" dirty="0" smtClean="0">
                <a:latin typeface="+mj-lt"/>
                <a:cs typeface="Courier New" panose="02070309020205020404" pitchFamily="49" charset="0"/>
              </a:rPr>
              <a:t>(10%)</a:t>
            </a:r>
          </a:p>
        </p:txBody>
      </p:sp>
    </p:spTree>
    <p:extLst>
      <p:ext uri="{BB962C8B-B14F-4D97-AF65-F5344CB8AC3E}">
        <p14:creationId xmlns:p14="http://schemas.microsoft.com/office/powerpoint/2010/main" val="11996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5080895" cy="315915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962400"/>
            <a:ext cx="7447619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Deadline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2019/12/19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You do not need to submit anything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4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Help!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Email to </a:t>
            </a:r>
            <a:r>
              <a:rPr lang="en-US" altLang="zh-TW" dirty="0">
                <a:ea typeface="新細明體" panose="02020500000000000000" pitchFamily="18" charset="-120"/>
                <a:hlinkClick r:id="rId2"/>
              </a:rPr>
              <a:t>ta@nasa.cs.nctu.edu.tw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New E3 </a:t>
            </a:r>
            <a:r>
              <a:rPr lang="en-US" altLang="zh-TW" dirty="0">
                <a:ea typeface="新細明體" panose="02020500000000000000" pitchFamily="18" charset="-120"/>
                <a:hlinkClick r:id="rId3"/>
              </a:rPr>
              <a:t>https://e3new.nctu.edu.tw/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Office hour: 3GH at EC318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94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Environments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Networks</a:t>
            </a:r>
          </a:p>
          <a:p>
            <a:pPr lvl="1"/>
            <a:r>
              <a:rPr lang="en-US" altLang="zh-TW" dirty="0"/>
              <a:t>Intranet: Only one host other than your machine can access, which can be one of:</a:t>
            </a:r>
          </a:p>
          <a:p>
            <a:pPr lvl="2"/>
            <a:r>
              <a:rPr lang="en-US" altLang="zh-TW" dirty="0"/>
              <a:t>A VM with a host-only adapter connecting to the same network of the original machine</a:t>
            </a:r>
          </a:p>
          <a:p>
            <a:pPr lvl="2"/>
            <a:r>
              <a:rPr lang="en-US" altLang="zh-TW" dirty="0"/>
              <a:t>The host OS connecting to the machine using host-only adapter</a:t>
            </a:r>
          </a:p>
          <a:p>
            <a:pPr lvl="2"/>
            <a:r>
              <a:rPr lang="en-US" altLang="zh-TW" dirty="0"/>
              <a:t>One machine that is connected to your own private </a:t>
            </a:r>
            <a:r>
              <a:rPr lang="en-US" altLang="zh-TW" dirty="0" smtClean="0"/>
              <a:t>network</a:t>
            </a:r>
          </a:p>
          <a:p>
            <a:pPr lvl="2"/>
            <a:r>
              <a:rPr lang="en-US" altLang="zh-TW" dirty="0" smtClean="0"/>
              <a:t>140.113.235.0/24 (If you have a public IP)</a:t>
            </a:r>
            <a:endParaRPr lang="en-US" altLang="zh-TW" dirty="0"/>
          </a:p>
          <a:p>
            <a:pPr lvl="1"/>
            <a:r>
              <a:rPr lang="en-US" altLang="zh-TW" dirty="0"/>
              <a:t>Public: The addresses that can be accessed from either:</a:t>
            </a:r>
          </a:p>
          <a:p>
            <a:pPr lvl="2"/>
            <a:r>
              <a:rPr lang="en-US" altLang="zh-TW" dirty="0"/>
              <a:t>The whole world: An public IP</a:t>
            </a:r>
          </a:p>
          <a:p>
            <a:pPr lvl="2"/>
            <a:r>
              <a:rPr lang="en-US" altLang="zh-TW" dirty="0"/>
              <a:t>The </a:t>
            </a:r>
            <a:r>
              <a:rPr lang="en-US" altLang="zh-TW" dirty="0" err="1"/>
              <a:t>Wireguard</a:t>
            </a:r>
            <a:r>
              <a:rPr lang="en-US" altLang="zh-TW" dirty="0"/>
              <a:t> VPN (10.113.0.0/16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56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HTTP Server</a:t>
            </a:r>
          </a:p>
          <a:p>
            <a:pPr lvl="1"/>
            <a:r>
              <a:rPr lang="en-US" altLang="zh-TW" dirty="0" smtClean="0"/>
              <a:t>Virtual Host (5%)</a:t>
            </a:r>
          </a:p>
          <a:p>
            <a:pPr lvl="1"/>
            <a:r>
              <a:rPr lang="en-US" altLang="zh-TW" dirty="0" smtClean="0"/>
              <a:t>Access Control (5%)</a:t>
            </a:r>
          </a:p>
          <a:p>
            <a:pPr lvl="1"/>
            <a:r>
              <a:rPr lang="en-US" altLang="zh-TW" dirty="0" smtClean="0"/>
              <a:t>Hiding server information (5%)</a:t>
            </a:r>
          </a:p>
          <a:p>
            <a:pPr lvl="1"/>
            <a:r>
              <a:rPr lang="en-US" altLang="zh-TW" dirty="0" smtClean="0"/>
              <a:t>HTTPS (20%)</a:t>
            </a:r>
          </a:p>
          <a:p>
            <a:pPr lvl="1"/>
            <a:r>
              <a:rPr lang="en-US" altLang="zh-TW" dirty="0" smtClean="0"/>
              <a:t>PHP (5%)</a:t>
            </a:r>
            <a:endParaRPr lang="en-US" altLang="zh-TW" dirty="0"/>
          </a:p>
          <a:p>
            <a:r>
              <a:rPr lang="en-US" altLang="zh-TW" dirty="0" smtClean="0"/>
              <a:t>MySQL</a:t>
            </a:r>
          </a:p>
          <a:p>
            <a:pPr lvl="1"/>
            <a:r>
              <a:rPr lang="en-US" altLang="zh-TW" dirty="0" smtClean="0"/>
              <a:t>Preparation for </a:t>
            </a:r>
            <a:r>
              <a:rPr lang="en-US" altLang="zh-TW" dirty="0" err="1" smtClean="0"/>
              <a:t>Nextcloud</a:t>
            </a:r>
            <a:r>
              <a:rPr lang="en-US" altLang="zh-TW" dirty="0" smtClean="0"/>
              <a:t> (10%)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dirty="0"/>
              <a:t>HTTP Application</a:t>
            </a:r>
          </a:p>
          <a:p>
            <a:pPr lvl="1"/>
            <a:r>
              <a:rPr lang="en-US" altLang="zh-TW" dirty="0"/>
              <a:t>Basic app router (10</a:t>
            </a:r>
            <a:r>
              <a:rPr lang="en-US" altLang="zh-TW" dirty="0" smtClean="0"/>
              <a:t>%)</a:t>
            </a:r>
          </a:p>
          <a:p>
            <a:pPr lvl="1"/>
            <a:r>
              <a:rPr lang="en-US" altLang="zh-TW" dirty="0" err="1"/>
              <a:t>WebSocket</a:t>
            </a:r>
            <a:r>
              <a:rPr lang="en-US" altLang="zh-TW" dirty="0"/>
              <a:t> Handling (10</a:t>
            </a:r>
            <a:r>
              <a:rPr lang="en-US" altLang="zh-TW" dirty="0" smtClean="0"/>
              <a:t>%)</a:t>
            </a:r>
            <a:endParaRPr lang="en-US" altLang="zh-TW" dirty="0"/>
          </a:p>
          <a:p>
            <a:pPr lvl="1"/>
            <a:r>
              <a:rPr lang="en-US" altLang="zh-TW" dirty="0" err="1"/>
              <a:t>Nextcloud</a:t>
            </a:r>
            <a:r>
              <a:rPr lang="en-US" altLang="zh-TW" dirty="0"/>
              <a:t> (10%)</a:t>
            </a:r>
          </a:p>
          <a:p>
            <a:pPr lvl="1"/>
            <a:r>
              <a:rPr lang="en-US" altLang="zh-TW" dirty="0" smtClean="0"/>
              <a:t>Personal </a:t>
            </a:r>
            <a:r>
              <a:rPr lang="en-US" altLang="zh-TW" dirty="0"/>
              <a:t>webpage (10%)</a:t>
            </a:r>
          </a:p>
          <a:p>
            <a:r>
              <a:rPr lang="en-US" altLang="zh-TW" dirty="0"/>
              <a:t>DEMO (10</a:t>
            </a:r>
            <a:r>
              <a:rPr lang="en-US" altLang="zh-TW" dirty="0" smtClean="0"/>
              <a:t>%)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102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HTTP Server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9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 Host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Setup a name-based virtual host</a:t>
            </a:r>
          </a:p>
          <a:p>
            <a:r>
              <a:rPr lang="en-US" altLang="zh-TW" dirty="0" smtClean="0"/>
              <a:t>Show different content when connecting using domain name/IP (5%)</a:t>
            </a:r>
          </a:p>
          <a:p>
            <a:r>
              <a:rPr lang="en-US" altLang="zh-TW" dirty="0" smtClean="0"/>
              <a:t>You can get a domain</a:t>
            </a:r>
            <a:r>
              <a:rPr lang="zh-TW" altLang="en-US" dirty="0" smtClean="0"/>
              <a:t> </a:t>
            </a:r>
            <a:r>
              <a:rPr lang="en-US" altLang="zh-TW" dirty="0" smtClean="0"/>
              <a:t>name from:</a:t>
            </a:r>
          </a:p>
          <a:p>
            <a:pPr lvl="1"/>
            <a:r>
              <a:rPr lang="en-US" altLang="zh-TW" dirty="0" smtClean="0">
                <a:hlinkClick r:id="rId2"/>
              </a:rPr>
              <a:t>https://www.nctu.me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https://www.noip.com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64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 Host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4876190" cy="3752381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667000"/>
            <a:ext cx="4885714" cy="3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Access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Place a webpage on </a:t>
            </a:r>
            <a:r>
              <a:rPr lang="en-US" altLang="zh-TW" dirty="0"/>
              <a:t>https</a:t>
            </a:r>
            <a:r>
              <a:rPr lang="en-US" altLang="zh-TW" dirty="0" smtClean="0"/>
              <a:t>://{your-intranet-IP}/</a:t>
            </a:r>
            <a:r>
              <a:rPr lang="en-US" altLang="zh-TW" dirty="0"/>
              <a:t>private </a:t>
            </a:r>
            <a:endParaRPr lang="en-US" altLang="zh-TW" dirty="0" smtClean="0"/>
          </a:p>
          <a:p>
            <a:r>
              <a:rPr lang="en-US" altLang="zh-TW" dirty="0" smtClean="0"/>
              <a:t>When accessing from intranet, it must show after passing Basic </a:t>
            </a:r>
            <a:r>
              <a:rPr lang="en-US" altLang="zh-TW" dirty="0" err="1" smtClean="0"/>
              <a:t>Auth</a:t>
            </a:r>
            <a:r>
              <a:rPr lang="en-US" altLang="zh-TW" dirty="0" smtClean="0"/>
              <a:t> authentication with username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admin</a:t>
            </a:r>
            <a:r>
              <a:rPr lang="en-US" altLang="zh-TW" dirty="0" smtClean="0"/>
              <a:t> and password </a:t>
            </a:r>
            <a:r>
              <a:rPr lang="en-US" altLang="zh-TW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{your-student-ID}(</a:t>
            </a:r>
            <a:r>
              <a:rPr lang="en-US" altLang="zh-TW" dirty="0" smtClean="0"/>
              <a:t>3%)</a:t>
            </a:r>
          </a:p>
          <a:p>
            <a:r>
              <a:rPr lang="en-US" altLang="zh-TW" dirty="0" smtClean="0"/>
              <a:t>Access from public network should be denied (return 403) (2%)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038600"/>
            <a:ext cx="73628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Hiding Server Information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09950"/>
            <a:ext cx="5655700" cy="244292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514600"/>
            <a:ext cx="5737832" cy="2761981"/>
          </a:xfrm>
          <a:prstGeom prst="rect">
            <a:avLst/>
          </a:prstGeom>
        </p:spPr>
      </p:pic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Hide NGINX/Apache version in header (5%)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2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ComputerCenter</Template>
  <TotalTime>5231</TotalTime>
  <Words>839</Words>
  <Application>Microsoft Office PowerPoint</Application>
  <PresentationFormat>如螢幕大小 (4:3)</PresentationFormat>
  <Paragraphs>113</Paragraphs>
  <Slides>25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5" baseType="lpstr">
      <vt:lpstr>Futura Md BT</vt:lpstr>
      <vt:lpstr>新細明體</vt:lpstr>
      <vt:lpstr>華康標楷體(P)</vt:lpstr>
      <vt:lpstr>華康儷中黑(P)</vt:lpstr>
      <vt:lpstr>華康儷粗黑(P)</vt:lpstr>
      <vt:lpstr>Arial</vt:lpstr>
      <vt:lpstr>Courier New</vt:lpstr>
      <vt:lpstr>Times New Roman</vt:lpstr>
      <vt:lpstr>Wingdings</vt:lpstr>
      <vt:lpstr>Computer Center</vt:lpstr>
      <vt:lpstr>System Administration Homework 4 – Web Server</vt:lpstr>
      <vt:lpstr>Environments</vt:lpstr>
      <vt:lpstr>Environments</vt:lpstr>
      <vt:lpstr>Outline</vt:lpstr>
      <vt:lpstr>HTTP Server</vt:lpstr>
      <vt:lpstr>Virtual Host</vt:lpstr>
      <vt:lpstr>Virtual Host</vt:lpstr>
      <vt:lpstr>Access Control</vt:lpstr>
      <vt:lpstr>Hiding Server Information</vt:lpstr>
      <vt:lpstr>HTTPS</vt:lpstr>
      <vt:lpstr>HTTPS</vt:lpstr>
      <vt:lpstr>PHP/PHP-FPM</vt:lpstr>
      <vt:lpstr>PowerPoint 簡報</vt:lpstr>
      <vt:lpstr>MySQL</vt:lpstr>
      <vt:lpstr>MySQL: Prepare for Nextcloud</vt:lpstr>
      <vt:lpstr>HTTP Applications</vt:lpstr>
      <vt:lpstr>Basic App Router</vt:lpstr>
      <vt:lpstr>WebSocket</vt:lpstr>
      <vt:lpstr>WebSocket</vt:lpstr>
      <vt:lpstr>Nextcloud</vt:lpstr>
      <vt:lpstr>PowerPoint 簡報</vt:lpstr>
      <vt:lpstr>Personal Webpage</vt:lpstr>
      <vt:lpstr>PowerPoint 簡報</vt:lpstr>
      <vt:lpstr>Deadline</vt:lpstr>
      <vt:lpstr>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HW4</dc:title>
  <dc:creator>Tse-Han Wang</dc:creator>
  <cp:lastModifiedBy>CSCC</cp:lastModifiedBy>
  <cp:revision>1101</cp:revision>
  <cp:lastPrinted>2012-12-11T13:59:23Z</cp:lastPrinted>
  <dcterms:created xsi:type="dcterms:W3CDTF">1601-01-01T00:00:00Z</dcterms:created>
  <dcterms:modified xsi:type="dcterms:W3CDTF">2019-12-12T07:39:00Z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