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90" r:id="rId3"/>
    <p:sldId id="291" r:id="rId4"/>
    <p:sldId id="292" r:id="rId5"/>
    <p:sldId id="293" r:id="rId6"/>
    <p:sldId id="294" r:id="rId7"/>
    <p:sldId id="297" r:id="rId8"/>
    <p:sldId id="296" r:id="rId9"/>
    <p:sldId id="295" r:id="rId10"/>
    <p:sldId id="286" r:id="rId11"/>
    <p:sldId id="274" r:id="rId12"/>
    <p:sldId id="298" r:id="rId13"/>
    <p:sldId id="299" r:id="rId14"/>
  </p:sldIdLst>
  <p:sldSz cx="9144000" cy="6858000" type="screen4x3"/>
  <p:notesSz cx="6400800" cy="86868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Carme" panose="02020500000000000000" charset="0"/>
      <p:regular r:id="rId24"/>
    </p:embeddedFont>
    <p:embeddedFont>
      <p:font typeface="Noto Sans Symbols" panose="02020500000000000000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1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085850"/>
            <a:ext cx="3908425" cy="2932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251825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1118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20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12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1219200" cy="6858000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914400" y="3276600"/>
            <a:ext cx="7543800" cy="0"/>
          </a:xfrm>
          <a:prstGeom prst="straightConnector1">
            <a:avLst/>
          </a:prstGeom>
          <a:noFill/>
          <a:ln w="28575" cap="flat" cmpd="sng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/>
          <p:nvPr/>
        </p:nvSpPr>
        <p:spPr>
          <a:xfrm>
            <a:off x="914400" y="609600"/>
            <a:ext cx="1219200" cy="4343400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609600" y="2514600"/>
            <a:ext cx="1219200" cy="4343400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124075" y="2205038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128838" y="3400425"/>
            <a:ext cx="6400800" cy="20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 rot="5400000">
            <a:off x="2552700" y="-114300"/>
            <a:ext cx="4648200" cy="77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 rot="5400000">
            <a:off x="4873625" y="2206625"/>
            <a:ext cx="5835650" cy="194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 rot="5400000">
            <a:off x="911225" y="339725"/>
            <a:ext cx="5835650" cy="56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5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5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 rot="5400000">
            <a:off x="-2016918" y="2242344"/>
            <a:ext cx="4668837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Computer Center, CS, NCTU</a:t>
            </a:r>
          </a:p>
        </p:txBody>
      </p:sp>
      <p:sp>
        <p:nvSpPr>
          <p:cNvPr id="14" name="Shape 14"/>
          <p:cNvSpPr/>
          <p:nvPr/>
        </p:nvSpPr>
        <p:spPr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wrap="square" lIns="21600" tIns="0" rIns="0" bIns="468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990600" y="1182688"/>
            <a:ext cx="7772400" cy="36512"/>
          </a:xfrm>
          <a:prstGeom prst="rect">
            <a:avLst/>
          </a:prstGeom>
          <a:gradFill>
            <a:gsLst>
              <a:gs pos="0">
                <a:srgbClr val="C0C0C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a@nasa.cs.nctu.edu.t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3new.nctu.edu.tw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2124075" y="2205038"/>
            <a:ext cx="6553200" cy="966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System Administration HW5</a:t>
            </a:r>
            <a:endParaRPr lang="en-US" sz="2800" b="0" i="0" u="none" strike="noStrike" cap="none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2128838" y="3400425"/>
            <a:ext cx="6400800" cy="20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        </a:t>
            </a:r>
            <a:r>
              <a:rPr lang="en-US" dirty="0" err="1"/>
              <a:t>yca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71"/>
          <p:cNvSpPr txBox="1">
            <a:spLocks/>
          </p:cNvSpPr>
          <p:nvPr/>
        </p:nvSpPr>
        <p:spPr>
          <a:xfrm>
            <a:off x="990600" y="14478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342900">
              <a:spcBef>
                <a:spcPts val="0"/>
              </a:spcBef>
            </a:pPr>
            <a:r>
              <a:rPr lang="en-US" dirty="0" smtClean="0"/>
              <a:t>2020/01/08</a:t>
            </a:r>
            <a:endParaRPr lang="en-US" dirty="0"/>
          </a:p>
          <a:p>
            <a:pPr indent="-342900">
              <a:spcBef>
                <a:spcPts val="0"/>
              </a:spcBef>
            </a:pPr>
            <a:r>
              <a:rPr lang="en-US" dirty="0"/>
              <a:t>You do not need to submit </a:t>
            </a:r>
            <a:r>
              <a:rPr lang="en-US" dirty="0" smtClean="0"/>
              <a:t>anything.</a:t>
            </a:r>
          </a:p>
          <a:p>
            <a:pPr indent="-342900">
              <a:spcBef>
                <a:spcPts val="0"/>
              </a:spcBef>
            </a:pPr>
            <a:endParaRPr lang="en-US" dirty="0"/>
          </a:p>
          <a:p>
            <a:pPr indent="-342900">
              <a:spcBef>
                <a:spcPts val="0"/>
              </a:spcBef>
            </a:pPr>
            <a:r>
              <a:rPr lang="en-US" dirty="0" smtClean="0"/>
              <a:t>Happy New </a:t>
            </a:r>
            <a:r>
              <a:rPr lang="en-US" dirty="0" smtClean="0"/>
              <a:t>Year!</a:t>
            </a:r>
            <a:endParaRPr lang="en-US" dirty="0" smtClean="0"/>
          </a:p>
          <a:p>
            <a:pPr indent="-342900">
              <a:spcBef>
                <a:spcPts val="0"/>
              </a:spcBef>
            </a:pPr>
            <a:endParaRPr lang="en-US" altLang="zh-TW" dirty="0" smtClean="0"/>
          </a:p>
          <a:p>
            <a:pPr indent="-342900">
              <a:spcBef>
                <a:spcPts val="0"/>
              </a:spcBef>
            </a:pPr>
            <a:r>
              <a:rPr lang="en-US" altLang="zh-TW" dirty="0" smtClean="0"/>
              <a:t>1/11</a:t>
            </a:r>
            <a:r>
              <a:rPr lang="zh-TW" altLang="en-US" dirty="0" smtClean="0"/>
              <a:t>記得去投票！</a:t>
            </a:r>
            <a:endParaRPr lang="en-US" dirty="0"/>
          </a:p>
        </p:txBody>
      </p:sp>
      <p:sp>
        <p:nvSpPr>
          <p:cNvPr id="6" name="Shape 158"/>
          <p:cNvSpPr txBox="1">
            <a:spLocks/>
          </p:cNvSpPr>
          <p:nvPr/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/>
              <a:t>Deadline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003" y="2320582"/>
            <a:ext cx="39243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74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 idx="4294967295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 dirty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4294967295"/>
          </p:nvPr>
        </p:nvSpPr>
        <p:spPr>
          <a:xfrm>
            <a:off x="990600" y="14478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ta@nasa.cs.nctu.edu.tw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42900"/>
            <a:r>
              <a:rPr lang="en-US" dirty="0"/>
              <a:t>New E3 </a:t>
            </a:r>
            <a:r>
              <a:rPr lang="en-US" dirty="0">
                <a:hlinkClick r:id="rId4"/>
              </a:rPr>
              <a:t>https://e3new.nctu.edu.tw/</a:t>
            </a:r>
            <a:endParaRPr lang="en-US" dirty="0"/>
          </a:p>
          <a:p>
            <a:pPr lvl="0" indent="-342900"/>
            <a:r>
              <a:rPr lang="en-US" dirty="0"/>
              <a:t>Office hour: 3GH at CSCC(EC320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Appendix </a:t>
            </a:r>
            <a:r>
              <a:rPr lang="en-US" altLang="zh-TW" dirty="0"/>
              <a:t>- </a:t>
            </a:r>
            <a:r>
              <a:rPr lang="en-US" altLang="zh-TW" dirty="0" err="1"/>
              <a:t>Blacklistd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Blacklistd</a:t>
            </a:r>
            <a:r>
              <a:rPr lang="en-US" altLang="zh-TW" dirty="0"/>
              <a:t> is a daemon listening to sockets to receive notifications from other daemons about connection attempts that failed or were successful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FreeBSD</a:t>
            </a:r>
            <a:r>
              <a:rPr lang="en-US" altLang="zh-TW" dirty="0"/>
              <a:t> </a:t>
            </a:r>
            <a:r>
              <a:rPr lang="en-US" altLang="zh-TW" dirty="0" smtClean="0"/>
              <a:t>11 imported </a:t>
            </a:r>
            <a:r>
              <a:rPr lang="en-US" altLang="zh-TW" dirty="0" err="1" smtClean="0"/>
              <a:t>blacklistd</a:t>
            </a:r>
            <a:r>
              <a:rPr lang="en-US" altLang="zh-TW" dirty="0" smtClean="0"/>
              <a:t> from </a:t>
            </a:r>
            <a:r>
              <a:rPr lang="en-US" altLang="zh-TW" dirty="0" err="1" smtClean="0"/>
              <a:t>NetBSD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Enabling </a:t>
            </a:r>
            <a:r>
              <a:rPr lang="en-US" altLang="zh-TW" dirty="0" err="1" smtClean="0"/>
              <a:t>Blacklistd</a:t>
            </a:r>
            <a:endParaRPr lang="en-US" altLang="zh-TW" dirty="0" smtClean="0"/>
          </a:p>
          <a:p>
            <a:pPr lvl="1"/>
            <a:r>
              <a:rPr lang="en-US" altLang="zh-TW" dirty="0"/>
              <a:t>The main configuration for </a:t>
            </a:r>
            <a:r>
              <a:rPr lang="en-US" altLang="zh-TW" dirty="0" err="1"/>
              <a:t>blacklistd</a:t>
            </a:r>
            <a:r>
              <a:rPr lang="en-US" altLang="zh-TW" dirty="0"/>
              <a:t> is stored in </a:t>
            </a:r>
            <a:r>
              <a:rPr lang="en-US" altLang="zh-TW" dirty="0" err="1"/>
              <a:t>blacklistd.conf</a:t>
            </a:r>
            <a:r>
              <a:rPr lang="en-US" altLang="zh-TW" dirty="0"/>
              <a:t>(5</a:t>
            </a:r>
            <a:r>
              <a:rPr lang="en-US" altLang="zh-TW" dirty="0" smtClean="0"/>
              <a:t>).</a:t>
            </a:r>
          </a:p>
          <a:p>
            <a:pPr lvl="1"/>
            <a:r>
              <a:rPr lang="en-US" altLang="zh-TW" dirty="0" err="1"/>
              <a:t>sysrc</a:t>
            </a:r>
            <a:r>
              <a:rPr lang="en-US" altLang="zh-TW" dirty="0"/>
              <a:t> </a:t>
            </a:r>
            <a:r>
              <a:rPr lang="en-US" altLang="zh-TW" dirty="0" err="1"/>
              <a:t>blacklistd_enable</a:t>
            </a:r>
            <a:r>
              <a:rPr lang="en-US" altLang="zh-TW" dirty="0"/>
              <a:t>=yes</a:t>
            </a:r>
          </a:p>
          <a:p>
            <a:pPr lvl="1"/>
            <a:r>
              <a:rPr lang="en-US" altLang="zh-TW" dirty="0"/>
              <a:t>service </a:t>
            </a:r>
            <a:r>
              <a:rPr lang="en-US" altLang="zh-TW" dirty="0" err="1"/>
              <a:t>blacklistd</a:t>
            </a:r>
            <a:r>
              <a:rPr lang="en-US" altLang="zh-TW" dirty="0"/>
              <a:t> start</a:t>
            </a:r>
            <a:endParaRPr lang="en-US" altLang="zh-TW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0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Appendix - </a:t>
            </a:r>
            <a:r>
              <a:rPr lang="en-US" altLang="zh-TW" dirty="0" err="1" smtClean="0"/>
              <a:t>DenyHosts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DenyHosts</a:t>
            </a:r>
            <a:r>
              <a:rPr lang="en-US" altLang="zh-TW" dirty="0"/>
              <a:t> is a utility developed by Phil Schwartz and maintained by a number of developers which aims to thwart </a:t>
            </a:r>
            <a:r>
              <a:rPr lang="en-US" altLang="zh-TW" dirty="0" err="1"/>
              <a:t>sshd</a:t>
            </a:r>
            <a:r>
              <a:rPr lang="en-US" altLang="zh-TW" dirty="0"/>
              <a:t> (</a:t>
            </a:r>
            <a:r>
              <a:rPr lang="en-US" altLang="zh-TW" dirty="0" err="1"/>
              <a:t>ssh</a:t>
            </a:r>
            <a:r>
              <a:rPr lang="en-US" altLang="zh-TW" dirty="0"/>
              <a:t> server) brute force attacks.</a:t>
            </a:r>
            <a:endParaRPr lang="en-US" altLang="zh-TW" dirty="0" smtClean="0"/>
          </a:p>
          <a:p>
            <a:r>
              <a:rPr lang="en-US" altLang="zh-TW" dirty="0" smtClean="0"/>
              <a:t>Installation</a:t>
            </a:r>
          </a:p>
          <a:p>
            <a:pPr lvl="1"/>
            <a:r>
              <a:rPr lang="en-US" altLang="zh-TW" dirty="0" smtClean="0"/>
              <a:t>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/ports/security/</a:t>
            </a:r>
            <a:r>
              <a:rPr lang="en-US" altLang="zh-TW" dirty="0" err="1" smtClean="0"/>
              <a:t>denyhosts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pkg</a:t>
            </a:r>
            <a:r>
              <a:rPr lang="en-US" altLang="zh-TW" dirty="0" smtClean="0"/>
              <a:t> </a:t>
            </a:r>
            <a:r>
              <a:rPr lang="en-US" altLang="zh-TW" dirty="0"/>
              <a:t>install </a:t>
            </a:r>
            <a:r>
              <a:rPr lang="en-US" altLang="zh-TW" dirty="0" err="1" smtClean="0"/>
              <a:t>denyhosts</a:t>
            </a:r>
            <a:endParaRPr lang="en-US" altLang="zh-TW" dirty="0" smtClean="0"/>
          </a:p>
          <a:p>
            <a:r>
              <a:rPr lang="en-US" altLang="zh-TW" dirty="0" smtClean="0"/>
              <a:t>Enable </a:t>
            </a:r>
            <a:r>
              <a:rPr lang="en-US" altLang="zh-TW" dirty="0" err="1" smtClean="0"/>
              <a:t>DenyHosts</a:t>
            </a:r>
            <a:endParaRPr lang="en-US" altLang="zh-TW" dirty="0" smtClean="0"/>
          </a:p>
          <a:p>
            <a:pPr lvl="1"/>
            <a:r>
              <a:rPr lang="en-US" altLang="zh-TW" dirty="0" err="1"/>
              <a:t>sysrc</a:t>
            </a:r>
            <a:r>
              <a:rPr lang="en-US" altLang="zh-TW" dirty="0"/>
              <a:t> </a:t>
            </a:r>
            <a:r>
              <a:rPr lang="en-US" altLang="zh-TW" dirty="0" err="1" smtClean="0"/>
              <a:t>denyhosts_enable</a:t>
            </a:r>
            <a:r>
              <a:rPr lang="en-US" altLang="zh-TW" dirty="0" smtClean="0"/>
              <a:t>=yes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833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8E3ECEB-5E77-1F41-8F57-F0678A2F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Overview</a:t>
            </a:r>
            <a:endParaRPr kumimoji="1"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F6B269A-7B98-9D4D-B97B-ECDCC35A3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Make sure that everything in HW3, HW4 and VPN </a:t>
            </a:r>
            <a:r>
              <a:rPr kumimoji="1" lang="en-US" altLang="zh-TW" dirty="0" smtClean="0"/>
              <a:t>works.</a:t>
            </a:r>
            <a:endParaRPr kumimoji="1" lang="en-US" altLang="zh-TW" dirty="0"/>
          </a:p>
          <a:p>
            <a:r>
              <a:rPr kumimoji="1" lang="en-US" altLang="zh-TW" dirty="0"/>
              <a:t>Bind NIS server on </a:t>
            </a:r>
            <a:r>
              <a:rPr kumimoji="1" lang="en-US" altLang="zh-TW" dirty="0" err="1">
                <a:solidFill>
                  <a:srgbClr val="FF0000"/>
                </a:solidFill>
              </a:rPr>
              <a:t>savpn.nctu.me</a:t>
            </a:r>
            <a:r>
              <a:rPr kumimoji="1" lang="en-US" altLang="zh-TW" dirty="0">
                <a:solidFill>
                  <a:srgbClr val="FF0000"/>
                </a:solidFill>
              </a:rPr>
              <a:t>.</a:t>
            </a:r>
          </a:p>
          <a:p>
            <a:r>
              <a:rPr kumimoji="1" lang="en-US" altLang="zh-TW" dirty="0"/>
              <a:t>Mount NFS from </a:t>
            </a:r>
            <a:r>
              <a:rPr kumimoji="1" lang="en-US" altLang="zh-TW" dirty="0" err="1">
                <a:solidFill>
                  <a:srgbClr val="FF0000"/>
                </a:solidFill>
              </a:rPr>
              <a:t>savpn.nctu.me</a:t>
            </a:r>
            <a:r>
              <a:rPr kumimoji="1" lang="en-US" altLang="zh-TW" dirty="0">
                <a:solidFill>
                  <a:srgbClr val="FF0000"/>
                </a:solidFill>
              </a:rPr>
              <a:t>.</a:t>
            </a:r>
          </a:p>
          <a:p>
            <a:r>
              <a:rPr kumimoji="1" lang="en-US" altLang="zh-TW" dirty="0"/>
              <a:t>Share file with NFS.</a:t>
            </a:r>
          </a:p>
          <a:p>
            <a:r>
              <a:rPr kumimoji="1" lang="en-US" altLang="zh-TW" dirty="0">
                <a:solidFill>
                  <a:schemeClr val="tx1"/>
                </a:solidFill>
              </a:rPr>
              <a:t>Enable PF and some security </a:t>
            </a:r>
            <a:r>
              <a:rPr kumimoji="1" lang="en-US" altLang="zh-TW" dirty="0" smtClean="0">
                <a:solidFill>
                  <a:schemeClr val="tx1"/>
                </a:solidFill>
              </a:rPr>
              <a:t>settings.</a:t>
            </a:r>
            <a:endParaRPr kumimoji="1"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6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A00B30-D7FA-2347-829D-80BC79DB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Requirements (1/5)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C0C795-28F0-6F4B-AA2E-621878F58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NIS </a:t>
            </a:r>
            <a:r>
              <a:rPr kumimoji="1" lang="en-US" altLang="zh-TW" dirty="0" smtClean="0"/>
              <a:t>Client </a:t>
            </a:r>
            <a:r>
              <a:rPr kumimoji="1" lang="en-US" altLang="zh-TW" dirty="0" smtClean="0">
                <a:solidFill>
                  <a:srgbClr val="FF0000"/>
                </a:solidFill>
              </a:rPr>
              <a:t>(15%)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1"/>
            <a:r>
              <a:rPr kumimoji="1" lang="en-US" altLang="zh-TW" dirty="0"/>
              <a:t>Local user still can login to your server.</a:t>
            </a:r>
          </a:p>
          <a:p>
            <a:pPr lvl="1"/>
            <a:r>
              <a:rPr kumimoji="1" lang="en-US" altLang="zh-TW" dirty="0"/>
              <a:t>NIS user can login to your server.</a:t>
            </a:r>
          </a:p>
          <a:p>
            <a:pPr lvl="1"/>
            <a:r>
              <a:rPr kumimoji="1" lang="en-US" altLang="zh-TW" dirty="0"/>
              <a:t>When an user with an identical name in both NIS and local, then query NIS first.</a:t>
            </a:r>
          </a:p>
          <a:p>
            <a:pPr lvl="1"/>
            <a:r>
              <a:rPr kumimoji="1" lang="en-US" altLang="zh-TW" dirty="0"/>
              <a:t>Home directory of NIS user have to be at ‘</a:t>
            </a:r>
            <a:r>
              <a:rPr kumimoji="1" lang="en-US" altLang="zh-TW" dirty="0">
                <a:solidFill>
                  <a:srgbClr val="FF0000"/>
                </a:solidFill>
              </a:rPr>
              <a:t>/net/home/&lt;username&gt;</a:t>
            </a:r>
            <a:r>
              <a:rPr kumimoji="1" lang="en-US" altLang="zh-TW" dirty="0">
                <a:solidFill>
                  <a:schemeClr val="tx1"/>
                </a:solidFill>
              </a:rPr>
              <a:t>’.</a:t>
            </a:r>
          </a:p>
          <a:p>
            <a:pPr lvl="1"/>
            <a:r>
              <a:rPr kumimoji="1" lang="en-US" altLang="zh-TW" dirty="0" smtClean="0">
                <a:solidFill>
                  <a:schemeClr val="tx1"/>
                </a:solidFill>
              </a:rPr>
              <a:t>Sharing: hosts, </a:t>
            </a:r>
            <a:r>
              <a:rPr kumimoji="1" lang="en-US" altLang="zh-TW" dirty="0" err="1" smtClean="0">
                <a:solidFill>
                  <a:schemeClr val="tx1"/>
                </a:solidFill>
              </a:rPr>
              <a:t>passwd</a:t>
            </a:r>
            <a:r>
              <a:rPr kumimoji="1" lang="en-US" altLang="zh-TW" dirty="0" smtClean="0">
                <a:solidFill>
                  <a:schemeClr val="tx1"/>
                </a:solidFill>
              </a:rPr>
              <a:t>, group, </a:t>
            </a:r>
            <a:r>
              <a:rPr kumimoji="1" lang="en-US" altLang="zh-TW" dirty="0" err="1" smtClean="0">
                <a:solidFill>
                  <a:schemeClr val="tx1"/>
                </a:solidFill>
              </a:rPr>
              <a:t>netgroup</a:t>
            </a:r>
            <a:r>
              <a:rPr kumimoji="1" lang="en-US" altLang="zh-TW" dirty="0" smtClean="0">
                <a:solidFill>
                  <a:schemeClr val="tx1"/>
                </a:solidFill>
              </a:rPr>
              <a:t>, </a:t>
            </a:r>
            <a:r>
              <a:rPr kumimoji="1" lang="en-US" altLang="zh-TW" dirty="0" err="1" smtClean="0">
                <a:solidFill>
                  <a:schemeClr val="tx1"/>
                </a:solidFill>
              </a:rPr>
              <a:t>ypservers</a:t>
            </a:r>
            <a:r>
              <a:rPr kumimoji="1" lang="en-US" altLang="zh-TW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kumimoji="1" lang="en-US" altLang="zh-TW" dirty="0" smtClean="0">
                <a:solidFill>
                  <a:schemeClr val="tx1"/>
                </a:solidFill>
              </a:rPr>
              <a:t>Test user (password is identical to username.)</a:t>
            </a:r>
          </a:p>
          <a:p>
            <a:pPr lvl="2"/>
            <a:r>
              <a:rPr kumimoji="1" lang="en-US" altLang="zh-TW" dirty="0" smtClean="0">
                <a:solidFill>
                  <a:schemeClr val="tx1"/>
                </a:solidFill>
              </a:rPr>
              <a:t>nisuser1</a:t>
            </a:r>
          </a:p>
          <a:p>
            <a:pPr lvl="2"/>
            <a:r>
              <a:rPr kumimoji="1" lang="en-US" altLang="zh-TW" dirty="0" smtClean="0">
                <a:solidFill>
                  <a:schemeClr val="tx1"/>
                </a:solidFill>
              </a:rPr>
              <a:t>nisuser2</a:t>
            </a:r>
          </a:p>
          <a:p>
            <a:pPr lvl="2"/>
            <a:r>
              <a:rPr kumimoji="1" lang="en-US" altLang="zh-TW" dirty="0" smtClean="0">
                <a:solidFill>
                  <a:schemeClr val="tx1"/>
                </a:solidFill>
              </a:rPr>
              <a:t>nisuser3</a:t>
            </a:r>
            <a:endParaRPr kumimoji="1"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1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088729-9E6D-CB4F-BED0-D7B93C13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Requirements (2/5)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5A34F5-75CB-7342-91DF-BD125586B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NFS </a:t>
            </a:r>
            <a:r>
              <a:rPr kumimoji="1" lang="en-US" altLang="zh-TW" dirty="0" smtClean="0"/>
              <a:t>Client </a:t>
            </a:r>
            <a:r>
              <a:rPr kumimoji="1" lang="en-US" altLang="zh-TW" dirty="0" smtClean="0">
                <a:solidFill>
                  <a:srgbClr val="FF0000"/>
                </a:solidFill>
              </a:rPr>
              <a:t>(10%)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1"/>
            <a:r>
              <a:rPr kumimoji="1" lang="en-US" altLang="zh-TW" dirty="0"/>
              <a:t>Mount file from </a:t>
            </a:r>
            <a:r>
              <a:rPr kumimoji="1" lang="en-US" altLang="zh-TW" dirty="0" err="1">
                <a:solidFill>
                  <a:srgbClr val="FF0000"/>
                </a:solidFill>
              </a:rPr>
              <a:t>savpn.nctu.me</a:t>
            </a:r>
            <a:r>
              <a:rPr kumimoji="1" lang="en-US" altLang="zh-TW" dirty="0"/>
              <a:t>.</a:t>
            </a:r>
          </a:p>
          <a:p>
            <a:pPr lvl="2"/>
            <a:r>
              <a:rPr kumimoji="1" lang="en-US" altLang="zh-TW" dirty="0">
                <a:solidFill>
                  <a:srgbClr val="FF0000"/>
                </a:solidFill>
              </a:rPr>
              <a:t>/net/home</a:t>
            </a:r>
          </a:p>
          <a:p>
            <a:pPr lvl="2"/>
            <a:r>
              <a:rPr kumimoji="1" lang="en-US" altLang="zh-TW" dirty="0">
                <a:solidFill>
                  <a:srgbClr val="FF0000"/>
                </a:solidFill>
              </a:rPr>
              <a:t>/net/data</a:t>
            </a:r>
          </a:p>
          <a:p>
            <a:pPr lvl="3"/>
            <a:r>
              <a:rPr kumimoji="1" lang="en-US" altLang="zh-TW" dirty="0">
                <a:solidFill>
                  <a:schemeClr val="tx1"/>
                </a:solidFill>
              </a:rPr>
              <a:t>Read only.</a:t>
            </a:r>
          </a:p>
          <a:p>
            <a:pPr lvl="1"/>
            <a:r>
              <a:rPr kumimoji="1" lang="en-US" altLang="zh-TW" dirty="0"/>
              <a:t>Do </a:t>
            </a:r>
            <a:r>
              <a:rPr kumimoji="1" lang="en-US" altLang="zh-TW" dirty="0">
                <a:solidFill>
                  <a:srgbClr val="FF0000"/>
                </a:solidFill>
              </a:rPr>
              <a:t>NOT</a:t>
            </a:r>
            <a:r>
              <a:rPr kumimoji="1" lang="en-US" altLang="zh-TW" dirty="0"/>
              <a:t> allow </a:t>
            </a:r>
            <a:r>
              <a:rPr lang="en" altLang="zh-TW" dirty="0">
                <a:solidFill>
                  <a:srgbClr val="FF0000"/>
                </a:solidFill>
              </a:rPr>
              <a:t>set-user-identifier</a:t>
            </a:r>
            <a:r>
              <a:rPr lang="en" altLang="zh-TW" dirty="0"/>
              <a:t> or </a:t>
            </a:r>
            <a:r>
              <a:rPr lang="en" altLang="zh-TW" dirty="0">
                <a:solidFill>
                  <a:srgbClr val="FF0000"/>
                </a:solidFill>
              </a:rPr>
              <a:t>set-group-identifier</a:t>
            </a:r>
            <a:r>
              <a:rPr lang="en" altLang="zh-TW" dirty="0"/>
              <a:t/>
            </a:r>
            <a:br>
              <a:rPr lang="en" altLang="zh-TW" dirty="0"/>
            </a:br>
            <a:r>
              <a:rPr lang="en" altLang="zh-TW" dirty="0"/>
              <a:t>bits to take effect.</a:t>
            </a:r>
          </a:p>
          <a:p>
            <a:pPr lvl="1"/>
            <a:r>
              <a:rPr lang="en" altLang="zh-TW" dirty="0"/>
              <a:t>Do </a:t>
            </a:r>
            <a:r>
              <a:rPr lang="en" altLang="zh-TW" dirty="0">
                <a:solidFill>
                  <a:srgbClr val="FF0000"/>
                </a:solidFill>
              </a:rPr>
              <a:t>NOT</a:t>
            </a:r>
            <a:r>
              <a:rPr lang="en" altLang="zh-TW" dirty="0"/>
              <a:t> allow normal user to mount or unmount.</a:t>
            </a:r>
          </a:p>
          <a:p>
            <a:pPr lvl="1"/>
            <a:r>
              <a:rPr kumimoji="1" lang="en-US" altLang="zh-TW" dirty="0" smtClean="0"/>
              <a:t>Will be </a:t>
            </a:r>
            <a:r>
              <a:rPr lang="en" altLang="zh-TW" dirty="0"/>
              <a:t>mounted automatically </a:t>
            </a:r>
            <a:r>
              <a:rPr lang="en" altLang="zh-TW" dirty="0" smtClean="0"/>
              <a:t>when needed.</a:t>
            </a:r>
            <a:endParaRPr lang="en" altLang="zh-TW" dirty="0"/>
          </a:p>
          <a:p>
            <a:pPr lvl="2"/>
            <a:r>
              <a:rPr kumimoji="1" lang="en" altLang="zh-TW" dirty="0" err="1"/>
              <a:t>autofs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122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716DFF-0F67-AF45-A30A-8954C57C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Requirements (3/5)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63245E-DC1A-FC46-9C29-AC2C4B54C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NFS </a:t>
            </a:r>
            <a:r>
              <a:rPr kumimoji="1" lang="en-US" altLang="zh-TW" dirty="0" smtClean="0"/>
              <a:t>Server </a:t>
            </a:r>
            <a:r>
              <a:rPr kumimoji="1" lang="en-US" altLang="zh-TW" dirty="0" smtClean="0">
                <a:solidFill>
                  <a:srgbClr val="FF0000"/>
                </a:solidFill>
              </a:rPr>
              <a:t>(30%)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1"/>
            <a:r>
              <a:rPr kumimoji="1" lang="en-US" altLang="zh-TW" dirty="0"/>
              <a:t>Exports</a:t>
            </a:r>
          </a:p>
          <a:p>
            <a:pPr lvl="2"/>
            <a:r>
              <a:rPr kumimoji="1" lang="en-US" altLang="zh-TW" dirty="0">
                <a:solidFill>
                  <a:srgbClr val="FF0000"/>
                </a:solidFill>
              </a:rPr>
              <a:t>/net/alpha</a:t>
            </a:r>
          </a:p>
          <a:p>
            <a:pPr lvl="2"/>
            <a:r>
              <a:rPr kumimoji="1" lang="en-US" altLang="zh-TW" dirty="0">
                <a:solidFill>
                  <a:srgbClr val="FF0000"/>
                </a:solidFill>
              </a:rPr>
              <a:t>/net/share</a:t>
            </a:r>
          </a:p>
          <a:p>
            <a:pPr lvl="2"/>
            <a:r>
              <a:rPr kumimoji="1" lang="en-US" altLang="zh-TW" dirty="0">
                <a:solidFill>
                  <a:srgbClr val="FF0000"/>
                </a:solidFill>
              </a:rPr>
              <a:t>/net/admin</a:t>
            </a:r>
          </a:p>
          <a:p>
            <a:pPr lvl="1"/>
            <a:r>
              <a:rPr kumimoji="1" lang="en-US" altLang="zh-TW" dirty="0">
                <a:solidFill>
                  <a:schemeClr val="tx1"/>
                </a:solidFill>
              </a:rPr>
              <a:t>When someone mount your storage as ‘</a:t>
            </a:r>
            <a:r>
              <a:rPr kumimoji="1" lang="en-US" altLang="zh-TW" dirty="0">
                <a:solidFill>
                  <a:srgbClr val="FF0000"/>
                </a:solidFill>
              </a:rPr>
              <a:t>root</a:t>
            </a:r>
            <a:r>
              <a:rPr kumimoji="1" lang="en-US" altLang="zh-TW" dirty="0">
                <a:solidFill>
                  <a:schemeClr val="tx1"/>
                </a:solidFill>
              </a:rPr>
              <a:t>’, they only have permissions </a:t>
            </a:r>
            <a:r>
              <a:rPr kumimoji="1" lang="en-US" altLang="zh-TW" dirty="0" smtClean="0">
                <a:solidFill>
                  <a:schemeClr val="tx1"/>
                </a:solidFill>
              </a:rPr>
              <a:t>same as </a:t>
            </a:r>
            <a:r>
              <a:rPr kumimoji="1" lang="en-US" altLang="zh-TW" dirty="0">
                <a:solidFill>
                  <a:srgbClr val="FF0000"/>
                </a:solidFill>
              </a:rPr>
              <a:t>nobody</a:t>
            </a:r>
            <a:r>
              <a:rPr kumimoji="1" lang="en-US" altLang="zh-TW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kumimoji="1" lang="en-US" altLang="zh-TW" dirty="0">
                <a:solidFill>
                  <a:schemeClr val="tx1"/>
                </a:solidFill>
              </a:rPr>
              <a:t>Normal user </a:t>
            </a:r>
            <a:r>
              <a:rPr kumimoji="1" lang="en-US" altLang="zh-TW" dirty="0" smtClean="0">
                <a:solidFill>
                  <a:schemeClr val="tx1"/>
                </a:solidFill>
              </a:rPr>
              <a:t>access </a:t>
            </a:r>
            <a:r>
              <a:rPr kumimoji="1" lang="en-US" altLang="zh-TW" dirty="0">
                <a:solidFill>
                  <a:srgbClr val="FF0000"/>
                </a:solidFill>
              </a:rPr>
              <a:t>/net/alpha </a:t>
            </a:r>
            <a:r>
              <a:rPr kumimoji="1" lang="en-US" altLang="zh-TW" dirty="0" smtClean="0">
                <a:solidFill>
                  <a:schemeClr val="tx1"/>
                </a:solidFill>
              </a:rPr>
              <a:t>as their </a:t>
            </a:r>
            <a:r>
              <a:rPr kumimoji="1" lang="en-US" altLang="zh-TW" dirty="0">
                <a:solidFill>
                  <a:schemeClr val="tx1"/>
                </a:solidFill>
              </a:rPr>
              <a:t>own UID and GID.</a:t>
            </a:r>
          </a:p>
          <a:p>
            <a:pPr lvl="1"/>
            <a:r>
              <a:rPr kumimoji="1" lang="en-US" altLang="zh-TW" dirty="0">
                <a:solidFill>
                  <a:schemeClr val="tx1"/>
                </a:solidFill>
              </a:rPr>
              <a:t>Normal user </a:t>
            </a:r>
            <a:r>
              <a:rPr kumimoji="1" lang="en-US" altLang="zh-TW" dirty="0" smtClean="0">
                <a:solidFill>
                  <a:schemeClr val="tx1"/>
                </a:solidFill>
              </a:rPr>
              <a:t>access </a:t>
            </a:r>
            <a:r>
              <a:rPr kumimoji="1" lang="en-US" altLang="zh-TW" dirty="0">
                <a:solidFill>
                  <a:srgbClr val="FF0000"/>
                </a:solidFill>
              </a:rPr>
              <a:t>/net/share </a:t>
            </a:r>
            <a:r>
              <a:rPr kumimoji="1" lang="en-US" altLang="zh-TW" dirty="0" smtClean="0">
                <a:solidFill>
                  <a:schemeClr val="tx1"/>
                </a:solidFill>
              </a:rPr>
              <a:t>as </a:t>
            </a:r>
            <a:r>
              <a:rPr kumimoji="1" lang="en-US" altLang="zh-TW" dirty="0">
                <a:solidFill>
                  <a:srgbClr val="FF0000"/>
                </a:solidFill>
              </a:rPr>
              <a:t>UID=user</a:t>
            </a:r>
            <a:r>
              <a:rPr kumimoji="1" lang="en-US" altLang="zh-TW" dirty="0">
                <a:solidFill>
                  <a:schemeClr val="tx1"/>
                </a:solidFill>
              </a:rPr>
              <a:t>, </a:t>
            </a:r>
            <a:r>
              <a:rPr kumimoji="1" lang="en-US" altLang="zh-TW" dirty="0">
                <a:solidFill>
                  <a:srgbClr val="FF0000"/>
                </a:solidFill>
              </a:rPr>
              <a:t>GID=users</a:t>
            </a:r>
            <a:r>
              <a:rPr kumimoji="1" lang="en-US" altLang="zh-TW" dirty="0" smtClean="0">
                <a:solidFill>
                  <a:schemeClr val="tx1"/>
                </a:solidFill>
              </a:rPr>
              <a:t>.</a:t>
            </a:r>
            <a:endParaRPr kumimoji="1" lang="en-US" altLang="zh-TW" dirty="0">
              <a:solidFill>
                <a:schemeClr val="tx1"/>
              </a:solidFill>
            </a:endParaRPr>
          </a:p>
          <a:p>
            <a:pPr lvl="1"/>
            <a:r>
              <a:rPr kumimoji="1" lang="en-US" altLang="zh-TW" dirty="0">
                <a:solidFill>
                  <a:srgbClr val="FF0000"/>
                </a:solidFill>
              </a:rPr>
              <a:t>/net/admin </a:t>
            </a:r>
            <a:r>
              <a:rPr kumimoji="1" lang="en-US" altLang="zh-TW" dirty="0">
                <a:solidFill>
                  <a:schemeClr val="tx1"/>
                </a:solidFill>
              </a:rPr>
              <a:t>is </a:t>
            </a:r>
            <a:r>
              <a:rPr kumimoji="1" lang="en-US" altLang="zh-TW" dirty="0">
                <a:solidFill>
                  <a:srgbClr val="FF0000"/>
                </a:solidFill>
              </a:rPr>
              <a:t>read-only</a:t>
            </a:r>
            <a:r>
              <a:rPr kumimoji="1" lang="en-US" altLang="zh-TW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kumimoji="1" lang="en-US" altLang="zh-TW" dirty="0">
                <a:solidFill>
                  <a:schemeClr val="tx1"/>
                </a:solidFill>
              </a:rPr>
              <a:t>NFSv4 with </a:t>
            </a:r>
            <a:r>
              <a:rPr kumimoji="1" lang="en-US" altLang="zh-TW" dirty="0" err="1">
                <a:solidFill>
                  <a:schemeClr val="tx1"/>
                </a:solidFill>
                <a:latin typeface="Consolas" panose="020B0609020204030204" pitchFamily="49" charset="0"/>
              </a:rPr>
              <a:t>nfsuserd</a:t>
            </a:r>
            <a:r>
              <a:rPr kumimoji="1" lang="en-US" altLang="zh-TW" dirty="0">
                <a:solidFill>
                  <a:schemeClr val="tx1"/>
                </a:solidFill>
              </a:rPr>
              <a:t> for mapping </a:t>
            </a:r>
            <a:r>
              <a:rPr kumimoji="1" lang="en-US" altLang="zh-TW" dirty="0" smtClean="0">
                <a:solidFill>
                  <a:schemeClr val="tx1"/>
                </a:solidFill>
              </a:rPr>
              <a:t>UID </a:t>
            </a:r>
            <a:r>
              <a:rPr kumimoji="1" lang="en-US" altLang="zh-TW" dirty="0">
                <a:solidFill>
                  <a:schemeClr val="tx1"/>
                </a:solidFill>
              </a:rPr>
              <a:t>and username.</a:t>
            </a:r>
          </a:p>
          <a:p>
            <a:pPr lvl="1"/>
            <a:r>
              <a:rPr kumimoji="1" lang="en-US" altLang="zh-TW" dirty="0">
                <a:solidFill>
                  <a:srgbClr val="FF0000"/>
                </a:solidFill>
              </a:rPr>
              <a:t>/</a:t>
            </a:r>
            <a:r>
              <a:rPr kumimoji="1" lang="en-US" altLang="zh-TW" dirty="0" err="1">
                <a:solidFill>
                  <a:srgbClr val="FF0000"/>
                </a:solidFill>
              </a:rPr>
              <a:t>etc</a:t>
            </a:r>
            <a:r>
              <a:rPr kumimoji="1" lang="en-US" altLang="zh-TW" dirty="0">
                <a:solidFill>
                  <a:srgbClr val="FF0000"/>
                </a:solidFill>
              </a:rPr>
              <a:t>/exports</a:t>
            </a:r>
            <a:r>
              <a:rPr kumimoji="1" lang="en-US" altLang="zh-TW" dirty="0">
                <a:solidFill>
                  <a:schemeClr val="tx1"/>
                </a:solidFill>
              </a:rPr>
              <a:t> must be NFSv4 format.</a:t>
            </a:r>
          </a:p>
        </p:txBody>
      </p:sp>
    </p:spTree>
    <p:extLst>
      <p:ext uri="{BB962C8B-B14F-4D97-AF65-F5344CB8AC3E}">
        <p14:creationId xmlns:p14="http://schemas.microsoft.com/office/powerpoint/2010/main" val="345538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233B2-96D9-C14B-9223-59B2BB0B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Requirement (4/5)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4927611-4EBA-5944-B410-DFFE0F847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Firewall </a:t>
            </a:r>
            <a:r>
              <a:rPr kumimoji="1" lang="en-US" altLang="zh-TW" dirty="0" smtClean="0">
                <a:solidFill>
                  <a:srgbClr val="FF0000"/>
                </a:solidFill>
              </a:rPr>
              <a:t>(15%)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1"/>
            <a:r>
              <a:rPr kumimoji="1" lang="en-US" altLang="zh-TW" dirty="0"/>
              <a:t>Deny all connections from </a:t>
            </a:r>
            <a:r>
              <a:rPr kumimoji="1" lang="en-US" altLang="zh-TW" dirty="0">
                <a:solidFill>
                  <a:srgbClr val="FF0000"/>
                </a:solidFill>
              </a:rPr>
              <a:t>&lt;</a:t>
            </a:r>
            <a:r>
              <a:rPr kumimoji="1" lang="en-US" altLang="zh-TW" dirty="0" err="1">
                <a:solidFill>
                  <a:srgbClr val="FF0000"/>
                </a:solidFill>
              </a:rPr>
              <a:t>BadHost</a:t>
            </a:r>
            <a:r>
              <a:rPr kumimoji="1" lang="en-US" altLang="zh-TW" dirty="0" smtClean="0">
                <a:solidFill>
                  <a:srgbClr val="FF0000"/>
                </a:solidFill>
              </a:rPr>
              <a:t>&gt;</a:t>
            </a:r>
            <a:r>
              <a:rPr kumimoji="1" lang="en-US" altLang="zh-TW" dirty="0" smtClean="0"/>
              <a:t>.</a:t>
            </a:r>
          </a:p>
          <a:p>
            <a:pPr lvl="1"/>
            <a:r>
              <a:rPr kumimoji="1" lang="en-US" altLang="zh-TW" dirty="0"/>
              <a:t>Accept packets from </a:t>
            </a:r>
            <a:r>
              <a:rPr kumimoji="1" lang="en-US" altLang="zh-TW" dirty="0">
                <a:solidFill>
                  <a:srgbClr val="FF0000"/>
                </a:solidFill>
              </a:rPr>
              <a:t>10.113.0.0/16</a:t>
            </a:r>
            <a:r>
              <a:rPr kumimoji="1" lang="en-US" altLang="zh-TW" dirty="0"/>
              <a:t> to access HTTP/HTTPS.</a:t>
            </a:r>
          </a:p>
          <a:p>
            <a:pPr lvl="1"/>
            <a:r>
              <a:rPr kumimoji="1" lang="en-US" altLang="zh-TW" dirty="0"/>
              <a:t>All IP can’t send ICMP echo request packets to server.</a:t>
            </a:r>
            <a:r>
              <a:rPr lang="en" altLang="zh-TW" dirty="0"/>
              <a:t> (will </a:t>
            </a:r>
            <a:r>
              <a:rPr lang="en" altLang="zh-TW" dirty="0">
                <a:solidFill>
                  <a:srgbClr val="FF0000"/>
                </a:solidFill>
              </a:rPr>
              <a:t>NOT</a:t>
            </a:r>
            <a:r>
              <a:rPr lang="en" altLang="zh-TW" dirty="0"/>
              <a:t> response ICMP ECHO-REPLY packets)</a:t>
            </a:r>
            <a:endParaRPr kumimoji="1" lang="en-US" altLang="zh-TW" dirty="0"/>
          </a:p>
          <a:p>
            <a:pPr lvl="2"/>
            <a:r>
              <a:rPr kumimoji="1" lang="en-US" altLang="zh-TW" dirty="0"/>
              <a:t>Except </a:t>
            </a:r>
            <a:r>
              <a:rPr kumimoji="1" lang="en-US" altLang="zh-TW" dirty="0">
                <a:solidFill>
                  <a:srgbClr val="FF0000"/>
                </a:solidFill>
              </a:rPr>
              <a:t>10.113.0.254</a:t>
            </a:r>
            <a:r>
              <a:rPr kumimoji="1" lang="en-US" altLang="zh-TW" dirty="0"/>
              <a:t>.</a:t>
            </a:r>
          </a:p>
          <a:p>
            <a:pPr lvl="2"/>
            <a:r>
              <a:rPr kumimoji="1" lang="en-US" altLang="zh-TW" dirty="0"/>
              <a:t>You can add an exception for yourself for testing.</a:t>
            </a:r>
          </a:p>
          <a:p>
            <a:pPr lvl="1"/>
            <a:r>
              <a:rPr kumimoji="1" lang="en-US" altLang="zh-TW" dirty="0"/>
              <a:t>Drop packets from </a:t>
            </a:r>
            <a:r>
              <a:rPr kumimoji="1" lang="en-US" altLang="zh-TW" dirty="0">
                <a:solidFill>
                  <a:srgbClr val="FF0000"/>
                </a:solidFill>
              </a:rPr>
              <a:t>&lt;</a:t>
            </a:r>
            <a:r>
              <a:rPr kumimoji="1" lang="en-US" altLang="zh-TW" dirty="0" err="1">
                <a:solidFill>
                  <a:srgbClr val="FF0000"/>
                </a:solidFill>
              </a:rPr>
              <a:t>BadGuy</a:t>
            </a:r>
            <a:r>
              <a:rPr kumimoji="1" lang="en-US" altLang="zh-TW" dirty="0">
                <a:solidFill>
                  <a:srgbClr val="FF0000"/>
                </a:solidFill>
              </a:rPr>
              <a:t>&gt;</a:t>
            </a:r>
            <a:r>
              <a:rPr kumimoji="1" lang="en-US" altLang="zh-TW" dirty="0"/>
              <a:t> to access FTP and SSH, and response </a:t>
            </a:r>
            <a:r>
              <a:rPr lang="en" altLang="zh-TW" dirty="0"/>
              <a:t>TCP RST/ICMP unreachable.</a:t>
            </a:r>
          </a:p>
          <a:p>
            <a:pPr lvl="1"/>
            <a:r>
              <a:rPr kumimoji="1" lang="en" altLang="zh-TW" dirty="0" smtClean="0"/>
              <a:t>For the table </a:t>
            </a:r>
            <a:r>
              <a:rPr kumimoji="1" lang="en" altLang="zh-TW" dirty="0">
                <a:solidFill>
                  <a:srgbClr val="FF0000"/>
                </a:solidFill>
              </a:rPr>
              <a:t>&lt;BadHost&gt;</a:t>
            </a:r>
            <a:r>
              <a:rPr kumimoji="1" lang="en" altLang="zh-TW" dirty="0"/>
              <a:t> and </a:t>
            </a:r>
            <a:r>
              <a:rPr kumimoji="1" lang="en" altLang="zh-TW" dirty="0">
                <a:solidFill>
                  <a:srgbClr val="FF0000"/>
                </a:solidFill>
              </a:rPr>
              <a:t>&lt;BadGuy&gt;</a:t>
            </a:r>
            <a:r>
              <a:rPr kumimoji="1" lang="en" altLang="zh-TW" dirty="0"/>
              <a:t>, you can test it by yourself or your classmates. </a:t>
            </a:r>
            <a:r>
              <a:rPr kumimoji="1" lang="en" altLang="zh-TW" i="1" dirty="0"/>
              <a:t>TAs will modify it during DEMO</a:t>
            </a:r>
            <a:r>
              <a:rPr kumimoji="1" lang="en" altLang="zh-TW" i="1" dirty="0" smtClean="0"/>
              <a:t>.</a:t>
            </a:r>
            <a:endParaRPr kumimoji="1" lang="en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5419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951413-C9F9-A54C-BE0D-09920FC9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Requirements (5/5)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52FCD7-E02B-374F-9607-30BC992CE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If someone </a:t>
            </a:r>
            <a:r>
              <a:rPr kumimoji="1" lang="en-US" altLang="zh-TW" dirty="0" smtClean="0"/>
              <a:t>attempts </a:t>
            </a:r>
            <a:r>
              <a:rPr kumimoji="1" lang="en-US" altLang="zh-TW" dirty="0"/>
              <a:t>to </a:t>
            </a:r>
            <a:r>
              <a:rPr kumimoji="1" lang="en-US" altLang="zh-TW" dirty="0" smtClean="0"/>
              <a:t>login via </a:t>
            </a:r>
            <a:r>
              <a:rPr kumimoji="1" lang="en-US" altLang="zh-TW" dirty="0"/>
              <a:t>SSH but failed for </a:t>
            </a:r>
            <a:r>
              <a:rPr kumimoji="1" lang="en-US" altLang="zh-TW" u="sng" dirty="0"/>
              <a:t>5 times</a:t>
            </a:r>
            <a:r>
              <a:rPr kumimoji="1" lang="en-US" altLang="zh-TW" dirty="0"/>
              <a:t> in </a:t>
            </a:r>
            <a:r>
              <a:rPr kumimoji="1" lang="en-US" altLang="zh-TW" u="sng" dirty="0"/>
              <a:t>1 hour</a:t>
            </a:r>
            <a:r>
              <a:rPr kumimoji="1" lang="en-US" altLang="zh-TW" dirty="0"/>
              <a:t>, then their IP will be banned </a:t>
            </a:r>
            <a:r>
              <a:rPr kumimoji="1" lang="en-US" altLang="zh-TW" dirty="0" smtClean="0"/>
              <a:t>from </a:t>
            </a:r>
            <a:r>
              <a:rPr kumimoji="1" lang="en-US" altLang="zh-TW" dirty="0"/>
              <a:t>SSH for </a:t>
            </a:r>
            <a:r>
              <a:rPr kumimoji="1" lang="en-US" altLang="zh-TW" u="sng" dirty="0"/>
              <a:t>1 day</a:t>
            </a:r>
            <a:r>
              <a:rPr kumimoji="1" lang="en-US" altLang="zh-TW" dirty="0"/>
              <a:t> </a:t>
            </a:r>
            <a:r>
              <a:rPr kumimoji="1" lang="en-US" altLang="zh-TW" dirty="0">
                <a:solidFill>
                  <a:srgbClr val="FF0000"/>
                </a:solidFill>
              </a:rPr>
              <a:t>automatically</a:t>
            </a:r>
            <a:r>
              <a:rPr kumimoji="1" lang="en-US" altLang="zh-TW" dirty="0" smtClean="0"/>
              <a:t>. </a:t>
            </a:r>
            <a:r>
              <a:rPr kumimoji="1" lang="en-US" altLang="zh-TW" dirty="0" smtClean="0">
                <a:solidFill>
                  <a:srgbClr val="FF0000"/>
                </a:solidFill>
              </a:rPr>
              <a:t>(</a:t>
            </a:r>
            <a:r>
              <a:rPr kumimoji="1" lang="en-US" altLang="zh-TW" dirty="0" smtClean="0">
                <a:solidFill>
                  <a:srgbClr val="FF0000"/>
                </a:solidFill>
              </a:rPr>
              <a:t>15%)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1"/>
            <a:r>
              <a:rPr kumimoji="1" lang="en-US" altLang="zh-TW" dirty="0"/>
              <a:t>There are many software can do this, e.g. </a:t>
            </a:r>
            <a:r>
              <a:rPr kumimoji="1" lang="en-US" altLang="zh-TW" i="1" dirty="0" err="1">
                <a:solidFill>
                  <a:schemeClr val="tx1"/>
                </a:solidFill>
              </a:rPr>
              <a:t>Blacklistd</a:t>
            </a:r>
            <a:r>
              <a:rPr kumimoji="1" lang="en-US" altLang="zh-TW" dirty="0">
                <a:solidFill>
                  <a:schemeClr val="tx1"/>
                </a:solidFill>
              </a:rPr>
              <a:t>, </a:t>
            </a:r>
            <a:r>
              <a:rPr kumimoji="1" lang="en-US" altLang="zh-TW" i="1" dirty="0" err="1" smtClean="0">
                <a:solidFill>
                  <a:schemeClr val="tx1"/>
                </a:solidFill>
              </a:rPr>
              <a:t>DenyHosts</a:t>
            </a:r>
            <a:r>
              <a:rPr kumimoji="1" lang="en-US" altLang="zh-TW" dirty="0">
                <a:solidFill>
                  <a:schemeClr val="tx1"/>
                </a:solidFill>
              </a:rPr>
              <a:t>, </a:t>
            </a:r>
            <a:r>
              <a:rPr kumimoji="1" lang="en-US" altLang="zh-TW" i="1" dirty="0" smtClean="0">
                <a:solidFill>
                  <a:schemeClr val="tx1"/>
                </a:solidFill>
              </a:rPr>
              <a:t>Fail2Ban</a:t>
            </a:r>
            <a:r>
              <a:rPr kumimoji="1" lang="en-US" altLang="zh-TW" dirty="0"/>
              <a:t>, ...etc</a:t>
            </a:r>
            <a:r>
              <a:rPr kumimoji="1" lang="en-US" altLang="zh-TW" dirty="0" smtClean="0"/>
              <a:t>. (See appendix.)</a:t>
            </a:r>
          </a:p>
          <a:p>
            <a:pPr lvl="1"/>
            <a:r>
              <a:rPr kumimoji="1" lang="en-US" altLang="zh-TW" i="1" dirty="0" smtClean="0"/>
              <a:t>TAs will ask you to modify the rules during DEMO.</a:t>
            </a:r>
          </a:p>
          <a:p>
            <a:pPr lvl="1"/>
            <a:r>
              <a:rPr kumimoji="1" lang="en-US" altLang="zh-TW" dirty="0"/>
              <a:t>Banned IP still have access to HTTP/HTTPS</a:t>
            </a:r>
            <a:r>
              <a:rPr kumimoji="1" lang="en-US" altLang="zh-TW" dirty="0" smtClean="0"/>
              <a:t>.</a:t>
            </a:r>
            <a:endParaRPr kumimoji="1" lang="en-US" altLang="zh-TW" i="1" dirty="0" smtClean="0"/>
          </a:p>
          <a:p>
            <a:r>
              <a:rPr kumimoji="1" lang="en-US" altLang="zh-TW" dirty="0" smtClean="0"/>
              <a:t>Write a shell script ‘</a:t>
            </a:r>
            <a:r>
              <a:rPr kumimoji="1" lang="en-US" altLang="zh-TW" dirty="0" err="1" smtClean="0">
                <a:solidFill>
                  <a:srgbClr val="FF0000"/>
                </a:solidFill>
              </a:rPr>
              <a:t>iamagoodguy</a:t>
            </a:r>
            <a:r>
              <a:rPr kumimoji="1" lang="en-US" altLang="zh-TW" dirty="0" smtClean="0"/>
              <a:t>’ to </a:t>
            </a:r>
            <a:r>
              <a:rPr lang="en" altLang="zh-TW" dirty="0" smtClean="0"/>
              <a:t>unban</a:t>
            </a:r>
            <a:r>
              <a:rPr lang="zh-TW" altLang="en-US" dirty="0" smtClean="0"/>
              <a:t> </a:t>
            </a:r>
            <a:r>
              <a:rPr lang="en-US" altLang="zh-TW" dirty="0" smtClean="0"/>
              <a:t>an IP. </a:t>
            </a:r>
            <a:r>
              <a:rPr lang="en-US" altLang="zh-TW" dirty="0" smtClean="0">
                <a:solidFill>
                  <a:srgbClr val="FF0000"/>
                </a:solidFill>
              </a:rPr>
              <a:t>(5%)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Usage: </a:t>
            </a:r>
            <a:r>
              <a:rPr lang="en-US" altLang="zh-TW" dirty="0" err="1" smtClean="0"/>
              <a:t>iamagoodguy</a:t>
            </a:r>
            <a:r>
              <a:rPr lang="en-US" altLang="zh-TW" dirty="0" smtClean="0"/>
              <a:t> &lt;IP&gt;</a:t>
            </a:r>
          </a:p>
          <a:p>
            <a:r>
              <a:rPr lang="en-US" altLang="zh-TW" dirty="0" smtClean="0"/>
              <a:t>Your FTP, Web services </a:t>
            </a:r>
            <a:r>
              <a:rPr lang="en-US" altLang="zh-TW" dirty="0" smtClean="0"/>
              <a:t>and VPN work correctly. </a:t>
            </a:r>
            <a:r>
              <a:rPr lang="en-US" altLang="zh-TW" dirty="0" smtClean="0">
                <a:solidFill>
                  <a:srgbClr val="FF0000"/>
                </a:solidFill>
              </a:rPr>
              <a:t>(10%)</a:t>
            </a:r>
          </a:p>
        </p:txBody>
      </p:sp>
    </p:spTree>
    <p:extLst>
      <p:ext uri="{BB962C8B-B14F-4D97-AF65-F5344CB8AC3E}">
        <p14:creationId xmlns:p14="http://schemas.microsoft.com/office/powerpoint/2010/main" val="327476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407EAF-0060-6B4F-B32B-CFF26AD7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Bonus – Who is the bad </a:t>
            </a:r>
            <a:r>
              <a:rPr kumimoji="1" lang="en-US" altLang="zh-TW" dirty="0" smtClean="0"/>
              <a:t>guy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4C60ED-F11B-FA4C-9D1B-B92770D75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Also apply the rules to FTP. </a:t>
            </a:r>
            <a:r>
              <a:rPr kumimoji="1" lang="en-US" altLang="zh-TW" dirty="0" smtClean="0">
                <a:solidFill>
                  <a:srgbClr val="FF0000"/>
                </a:solidFill>
              </a:rPr>
              <a:t>(+5%)</a:t>
            </a:r>
            <a:endParaRPr kumimoji="1" lang="en-US" altLang="zh-TW" dirty="0" smtClean="0">
              <a:solidFill>
                <a:srgbClr val="FF0000"/>
              </a:solidFill>
            </a:endParaRPr>
          </a:p>
          <a:p>
            <a:r>
              <a:rPr kumimoji="1" lang="en-US" altLang="zh-TW" dirty="0" smtClean="0"/>
              <a:t>Log </a:t>
            </a:r>
            <a:r>
              <a:rPr kumimoji="1" lang="en-US" altLang="zh-TW" dirty="0"/>
              <a:t>when some IP is banned/unbanned</a:t>
            </a:r>
            <a:r>
              <a:rPr kumimoji="1" lang="en-US" altLang="zh-TW" dirty="0" smtClean="0"/>
              <a:t>. </a:t>
            </a:r>
            <a:r>
              <a:rPr kumimoji="1" lang="en-US" altLang="zh-TW" dirty="0" smtClean="0">
                <a:solidFill>
                  <a:srgbClr val="FF0000"/>
                </a:solidFill>
              </a:rPr>
              <a:t>(+10%)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1"/>
            <a:r>
              <a:rPr kumimoji="1" lang="en-US" altLang="zh-TW" dirty="0"/>
              <a:t>Store at </a:t>
            </a:r>
            <a:r>
              <a:rPr kumimoji="1" lang="en-US" altLang="zh-TW" dirty="0">
                <a:solidFill>
                  <a:srgbClr val="FF0000"/>
                </a:solidFill>
              </a:rPr>
              <a:t>/</a:t>
            </a:r>
            <a:r>
              <a:rPr kumimoji="1" lang="en-US" altLang="zh-TW" dirty="0" smtClean="0">
                <a:solidFill>
                  <a:srgbClr val="FF0000"/>
                </a:solidFill>
              </a:rPr>
              <a:t>net/admin/</a:t>
            </a:r>
            <a:r>
              <a:rPr kumimoji="1" lang="en-US" altLang="zh-TW" dirty="0" err="1" smtClean="0">
                <a:solidFill>
                  <a:srgbClr val="FF0000"/>
                </a:solidFill>
              </a:rPr>
              <a:t>ssh</a:t>
            </a:r>
            <a:r>
              <a:rPr kumimoji="1" lang="en-US" altLang="zh-TW" dirty="0" smtClean="0">
                <a:solidFill>
                  <a:srgbClr val="FF0000"/>
                </a:solidFill>
              </a:rPr>
              <a:t>/badguy.log</a:t>
            </a:r>
            <a:r>
              <a:rPr kumimoji="1" lang="en-US" altLang="zh-TW" dirty="0" smtClean="0"/>
              <a:t>.</a:t>
            </a:r>
          </a:p>
          <a:p>
            <a:pPr lvl="1"/>
            <a:r>
              <a:rPr kumimoji="1" lang="en-US" altLang="zh-TW" dirty="0" smtClean="0"/>
              <a:t>Format</a:t>
            </a:r>
          </a:p>
          <a:p>
            <a:pPr lvl="2"/>
            <a:r>
              <a:rPr kumimoji="1" lang="en-US" altLang="zh-TW" dirty="0" smtClean="0"/>
              <a:t>&lt;Time&gt; &lt;IP&gt; is a bad guy, &lt;Count&gt; attempt(s).</a:t>
            </a:r>
          </a:p>
          <a:p>
            <a:pPr lvl="2"/>
            <a:r>
              <a:rPr kumimoji="1" lang="en-US" altLang="zh-TW" dirty="0" smtClean="0"/>
              <a:t>&lt;Time&gt; &lt;IP&gt; is pardoned by &lt;</a:t>
            </a:r>
            <a:r>
              <a:rPr kumimoji="1" lang="en-US" altLang="zh-TW" dirty="0" err="1" smtClean="0"/>
              <a:t>Sudoer</a:t>
            </a:r>
            <a:r>
              <a:rPr kumimoji="1" lang="en-US" altLang="zh-TW" dirty="0" smtClean="0"/>
              <a:t>&gt;.</a:t>
            </a:r>
            <a:endParaRPr kumimoji="1" lang="en-US" altLang="zh-TW" dirty="0"/>
          </a:p>
          <a:p>
            <a:r>
              <a:rPr kumimoji="1" lang="en-US" altLang="zh-TW" dirty="0"/>
              <a:t>Use </a:t>
            </a:r>
            <a:r>
              <a:rPr kumimoji="1" lang="en-US" altLang="zh-TW" dirty="0" err="1">
                <a:solidFill>
                  <a:schemeClr val="tx1"/>
                </a:solidFill>
                <a:latin typeface="Consolas" panose="020B0609020204030204" pitchFamily="49" charset="0"/>
              </a:rPr>
              <a:t>newsyslog</a:t>
            </a:r>
            <a:r>
              <a:rPr kumimoji="1" lang="en-US" altLang="zh-TW" dirty="0"/>
              <a:t> for log rotation</a:t>
            </a:r>
            <a:r>
              <a:rPr kumimoji="1" lang="en-US" altLang="zh-TW" dirty="0" smtClean="0"/>
              <a:t>. </a:t>
            </a:r>
            <a:r>
              <a:rPr kumimoji="1" lang="en-US" altLang="zh-TW" dirty="0" smtClean="0">
                <a:solidFill>
                  <a:srgbClr val="FF0000"/>
                </a:solidFill>
              </a:rPr>
              <a:t>(+5%)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2"/>
            <a:r>
              <a:rPr lang="en" altLang="zh-TW" dirty="0"/>
              <a:t>Separated by day, store </a:t>
            </a:r>
            <a:r>
              <a:rPr lang="en" altLang="zh-TW" dirty="0">
                <a:solidFill>
                  <a:srgbClr val="FF0000"/>
                </a:solidFill>
              </a:rPr>
              <a:t>10</a:t>
            </a:r>
            <a:r>
              <a:rPr lang="en" altLang="zh-TW" dirty="0"/>
              <a:t> days.</a:t>
            </a:r>
          </a:p>
          <a:p>
            <a:pPr lvl="2"/>
            <a:r>
              <a:rPr lang="en" altLang="zh-TW" dirty="0"/>
              <a:t>Compressed to </a:t>
            </a:r>
            <a:r>
              <a:rPr lang="en" altLang="zh-TW" dirty="0" smtClean="0"/>
              <a:t>‘</a:t>
            </a:r>
            <a:r>
              <a:rPr lang="en" altLang="zh-TW" dirty="0" smtClean="0">
                <a:solidFill>
                  <a:srgbClr val="FF0000"/>
                </a:solidFill>
              </a:rPr>
              <a:t>.xz</a:t>
            </a:r>
            <a:r>
              <a:rPr lang="en" altLang="zh-TW" dirty="0" smtClean="0"/>
              <a:t>’.</a:t>
            </a:r>
            <a:endParaRPr kumimoji="1" lang="en-US" altLang="zh-TW" dirty="0"/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107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9CE770-4732-284E-B8AD-EF0D64D1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Bonus – </a:t>
            </a:r>
            <a:r>
              <a:rPr kumimoji="1" lang="en-US" altLang="zh-TW" dirty="0" smtClean="0"/>
              <a:t>Personal webpage for NIS user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298067-D5C1-A549-8D53-B5F81B733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Personal webpage </a:t>
            </a:r>
            <a:r>
              <a:rPr kumimoji="1" lang="en-US" altLang="zh-TW" dirty="0"/>
              <a:t>for NIS user</a:t>
            </a:r>
            <a:r>
              <a:rPr kumimoji="1" lang="en-US" altLang="zh-TW" dirty="0" smtClean="0"/>
              <a:t>. </a:t>
            </a:r>
            <a:r>
              <a:rPr kumimoji="1" lang="en-US" altLang="zh-TW" dirty="0" smtClean="0">
                <a:solidFill>
                  <a:srgbClr val="FF0000"/>
                </a:solidFill>
              </a:rPr>
              <a:t>(+5%)</a:t>
            </a:r>
            <a:endParaRPr kumimoji="1" lang="en-US" altLang="zh-TW" dirty="0">
              <a:solidFill>
                <a:srgbClr val="FF0000"/>
              </a:solidFill>
            </a:endParaRPr>
          </a:p>
          <a:p>
            <a:pPr lvl="1"/>
            <a:r>
              <a:rPr kumimoji="1" lang="en-US" altLang="zh-TW" dirty="0" smtClean="0"/>
              <a:t>Static webpage in </a:t>
            </a:r>
            <a:r>
              <a:rPr kumimoji="1" lang="en-US" altLang="zh-TW" dirty="0" smtClean="0">
                <a:solidFill>
                  <a:srgbClr val="FF0000"/>
                </a:solidFill>
              </a:rPr>
              <a:t>/net/home/{username}/</a:t>
            </a:r>
            <a:r>
              <a:rPr kumimoji="1" lang="en-US" altLang="zh-TW" dirty="0" err="1">
                <a:solidFill>
                  <a:srgbClr val="FF0000"/>
                </a:solidFill>
              </a:rPr>
              <a:t>public_html</a:t>
            </a:r>
            <a:r>
              <a:rPr kumimoji="1" lang="en-US" altLang="zh-TW" dirty="0" smtClean="0">
                <a:solidFill>
                  <a:srgbClr val="FF0000"/>
                </a:solidFill>
              </a:rPr>
              <a:t>/</a:t>
            </a:r>
            <a:r>
              <a:rPr kumimoji="1" lang="en-US" altLang="zh-TW" dirty="0" smtClean="0"/>
              <a:t> with </a:t>
            </a:r>
            <a:r>
              <a:rPr kumimoji="1" lang="en-US" altLang="zh-TW" dirty="0" smtClean="0">
                <a:solidFill>
                  <a:srgbClr val="FF0000"/>
                </a:solidFill>
              </a:rPr>
              <a:t>index.html</a:t>
            </a:r>
            <a:r>
              <a:rPr kumimoji="1" lang="en-US" altLang="zh-TW" dirty="0" smtClean="0"/>
              <a:t>.</a:t>
            </a:r>
            <a:endParaRPr kumimoji="1" lang="en-US" altLang="zh-TW" dirty="0"/>
          </a:p>
          <a:p>
            <a:pPr lvl="1"/>
            <a:r>
              <a:rPr lang="en" altLang="zh-TW" dirty="0" smtClean="0"/>
              <a:t>Accessible on </a:t>
            </a:r>
            <a:r>
              <a:rPr lang="en" altLang="zh-TW" dirty="0" smtClean="0">
                <a:solidFill>
                  <a:srgbClr val="FF0000"/>
                </a:solidFill>
              </a:rPr>
              <a:t>https</a:t>
            </a:r>
            <a:r>
              <a:rPr lang="en" altLang="zh-TW" dirty="0">
                <a:solidFill>
                  <a:srgbClr val="FF0000"/>
                </a:solidFill>
              </a:rPr>
              <a:t>://{your-domain</a:t>
            </a:r>
            <a:r>
              <a:rPr lang="en" altLang="zh-TW" dirty="0" smtClean="0">
                <a:solidFill>
                  <a:srgbClr val="FF0000"/>
                </a:solidFill>
              </a:rPr>
              <a:t>}/people/~{</a:t>
            </a:r>
            <a:r>
              <a:rPr lang="en" altLang="zh-TW" dirty="0">
                <a:solidFill>
                  <a:srgbClr val="FF0000"/>
                </a:solidFill>
              </a:rPr>
              <a:t>username</a:t>
            </a:r>
            <a:r>
              <a:rPr lang="en" altLang="zh-TW" dirty="0" smtClean="0">
                <a:solidFill>
                  <a:srgbClr val="FF0000"/>
                </a:solidFill>
              </a:rPr>
              <a:t>}/</a:t>
            </a:r>
            <a:endParaRPr lang="en" altLang="zh-TW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99408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660</Words>
  <Application>Microsoft Office PowerPoint</Application>
  <PresentationFormat>如螢幕大小 (4:3)</PresentationFormat>
  <Paragraphs>97</Paragraphs>
  <Slides>13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Calibri</vt:lpstr>
      <vt:lpstr>Consolas</vt:lpstr>
      <vt:lpstr>Carme</vt:lpstr>
      <vt:lpstr>Times New Roman</vt:lpstr>
      <vt:lpstr>Arial</vt:lpstr>
      <vt:lpstr>Noto Sans Symbols</vt:lpstr>
      <vt:lpstr>Computer Center</vt:lpstr>
      <vt:lpstr>System Administration HW5</vt:lpstr>
      <vt:lpstr>Overview</vt:lpstr>
      <vt:lpstr>Requirements (1/5)</vt:lpstr>
      <vt:lpstr>Requirements (2/5)</vt:lpstr>
      <vt:lpstr>Requirements (3/5)</vt:lpstr>
      <vt:lpstr>Requirement (4/5)</vt:lpstr>
      <vt:lpstr>Requirements (5/5)</vt:lpstr>
      <vt:lpstr>Bonus – Who is the bad guy</vt:lpstr>
      <vt:lpstr>Bonus – Personal webpage for NIS user</vt:lpstr>
      <vt:lpstr>PowerPoint 簡報</vt:lpstr>
      <vt:lpstr>Help</vt:lpstr>
      <vt:lpstr>Appendix - Blacklistd</vt:lpstr>
      <vt:lpstr>Appendix - DenyHosts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HW5</dc:title>
  <dc:creator>David Kuo</dc:creator>
  <cp:lastModifiedBy>Windows 使用者</cp:lastModifiedBy>
  <cp:revision>85</cp:revision>
  <dcterms:modified xsi:type="dcterms:W3CDTF">2019-12-19T09:56:31Z</dcterms:modified>
</cp:coreProperties>
</file>