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Roboto"/>
      <p:regular r:id="rId37"/>
      <p:bold r:id="rId38"/>
      <p:italic r:id="rId39"/>
      <p:boldItalic r:id="rId40"/>
    </p:embeddedFont>
    <p:embeddedFont>
      <p:font typeface="Merriweather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Italic.fntdata"/><Relationship Id="rId20" Type="http://schemas.openxmlformats.org/officeDocument/2006/relationships/slide" Target="slides/slide15.xml"/><Relationship Id="rId42" Type="http://schemas.openxmlformats.org/officeDocument/2006/relationships/font" Target="fonts/Merriweather-bold.fntdata"/><Relationship Id="rId41" Type="http://schemas.openxmlformats.org/officeDocument/2006/relationships/font" Target="fonts/Merriweather-regular.fntdata"/><Relationship Id="rId22" Type="http://schemas.openxmlformats.org/officeDocument/2006/relationships/slide" Target="slides/slide17.xml"/><Relationship Id="rId44" Type="http://schemas.openxmlformats.org/officeDocument/2006/relationships/font" Target="fonts/Merriweather-boldItalic.fntdata"/><Relationship Id="rId21" Type="http://schemas.openxmlformats.org/officeDocument/2006/relationships/slide" Target="slides/slide16.xml"/><Relationship Id="rId43" Type="http://schemas.openxmlformats.org/officeDocument/2006/relationships/font" Target="fonts/Merriweather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boto-italic.fntdata"/><Relationship Id="rId16" Type="http://schemas.openxmlformats.org/officeDocument/2006/relationships/slide" Target="slides/slide11.xml"/><Relationship Id="rId38" Type="http://schemas.openxmlformats.org/officeDocument/2006/relationships/font" Target="fonts/Roboto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75a1ddc3dd_0_3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75a1ddc3dd_0_3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75a1ddc3dd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75a1ddc3dd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75a1ddc3dd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75a1ddc3dd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5a1ddc3dd_0_3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5a1ddc3dd_0_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75a1ddc3dd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75a1ddc3dd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75a1ddc3dd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75a1ddc3dd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75a1ddc3dd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75a1ddc3dd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5a1ddc3dd_0_5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5a1ddc3dd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5a1ddc3dd_0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5a1ddc3dd_0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5a1ddc3dd_0_4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5a1ddc3dd_0_4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75a1ddc3dd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75a1ddc3dd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5a1ddc3dd_0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5a1ddc3dd_0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75a1ddc3dd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75a1ddc3dd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5a1ddc3dd_0_4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5a1ddc3dd_0_4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5a1ddc3dd_0_4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5a1ddc3dd_0_4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5a1ddc3dd_0_4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5a1ddc3dd_0_4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75a1ddc3dd_0_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75a1ddc3dd_0_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5a1ddc3dd_0_5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5a1ddc3dd_0_5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5a1ddc3dd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5a1ddc3dd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5a1ddc3dd_0_4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5a1ddc3dd_0_4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75a1ddc3dd_0_4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75a1ddc3dd_0_4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75a1ddc3dd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75a1ddc3dd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5a1ddc3dd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5a1ddc3dd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5a1ddc3dd_0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5a1ddc3dd_0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5a1ddc3dd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5a1ddc3dd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75a1ddc3dd_0_4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75a1ddc3dd_0_4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75a1ddc3dd_0_5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75a1ddc3dd_0_5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75a1ddc3dd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75a1ddc3dd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75a1ddc3dd_0_5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75a1ddc3dd_0_5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5a1ddc3dd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5a1ddc3dd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如何為系統管理工作做好準備？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雲端平台與技術工具的選擇與學習路線圖</a:t>
            </a:r>
            <a:endParaRPr/>
          </a:p>
        </p:txBody>
      </p:sp>
      <p:sp>
        <p:nvSpPr>
          <p:cNvPr id="65" name="Google Shape;65;p13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Richard Lee / iCook </a:t>
            </a:r>
            <a:r>
              <a:rPr lang="en" sz="2400"/>
              <a:t>愛料理</a:t>
            </a:r>
            <a:endParaRPr sz="2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曾經我也覺得雲端很好用很簡單，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直到我遇到了一些問題...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案例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爆炸的帳單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63" y="0"/>
            <a:ext cx="8548265" cy="641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4"/>
          <p:cNvSpPr/>
          <p:nvPr/>
        </p:nvSpPr>
        <p:spPr>
          <a:xfrm>
            <a:off x="597475" y="2420125"/>
            <a:ext cx="1030500" cy="255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175" y="0"/>
            <a:ext cx="8549642" cy="639843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/>
          <p:cNvSpPr/>
          <p:nvPr/>
        </p:nvSpPr>
        <p:spPr>
          <a:xfrm>
            <a:off x="3307775" y="2571750"/>
            <a:ext cx="4641300" cy="3378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0.063 USD x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24 hr x 30 days =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45.36 USD ~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1,384 NTD!</a:t>
            </a:r>
            <a:endParaRPr/>
          </a:p>
        </p:txBody>
      </p:sp>
      <p:sp>
        <p:nvSpPr>
          <p:cNvPr id="139" name="Google Shape;139;p26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就只是開好資料庫而已！</a:t>
            </a:r>
            <a:endParaRPr sz="1800"/>
          </a:p>
        </p:txBody>
      </p:sp>
      <p:sp>
        <p:nvSpPr>
          <p:cNvPr id="140" name="Google Shape;140;p26"/>
          <p:cNvSpPr txBox="1"/>
          <p:nvPr/>
        </p:nvSpPr>
        <p:spPr>
          <a:xfrm>
            <a:off x="6177775" y="2571750"/>
            <a:ext cx="1130400" cy="11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Roboto"/>
                <a:ea typeface="Roboto"/>
                <a:cs typeface="Roboto"/>
                <a:sym typeface="Roboto"/>
              </a:rPr>
              <a:t>🔥</a:t>
            </a:r>
            <a:endParaRPr sz="72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6"/>
          <p:cNvSpPr txBox="1"/>
          <p:nvPr/>
        </p:nvSpPr>
        <p:spPr>
          <a:xfrm>
            <a:off x="6177775" y="1581150"/>
            <a:ext cx="1130400" cy="11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latin typeface="Roboto"/>
                <a:ea typeface="Roboto"/>
                <a:cs typeface="Roboto"/>
                <a:sym typeface="Roboto"/>
              </a:rPr>
              <a:t>💵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案例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用了雲端還是超慢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愛料理</a:t>
            </a:r>
            <a:r>
              <a:rPr lang="en"/>
              <a:t>有個 Chatbot</a:t>
            </a:r>
            <a:endParaRPr/>
          </a:p>
        </p:txBody>
      </p:sp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7650" y="15237"/>
            <a:ext cx="3255800" cy="704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Request Timeout ~= 你的伺服器太慢</a:t>
            </a:r>
            <a:endParaRPr/>
          </a:p>
        </p:txBody>
      </p:sp>
      <p:pic>
        <p:nvPicPr>
          <p:cNvPr id="158" name="Google Shape;1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450" y="135075"/>
            <a:ext cx="8101090" cy="42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9"/>
          <p:cNvSpPr/>
          <p:nvPr/>
        </p:nvSpPr>
        <p:spPr>
          <a:xfrm>
            <a:off x="5749650" y="4030700"/>
            <a:ext cx="1030500" cy="2556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不同層的抽象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不同的 as a Service</a:t>
            </a:r>
            <a:endParaRPr/>
          </a:p>
        </p:txBody>
      </p:sp>
      <p:sp>
        <p:nvSpPr>
          <p:cNvPr id="165" name="Google Shape;165;p30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Infrastructure as a Service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租你網路、機器、硬碟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Software as a Service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租你 MySQL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Platform as a Service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幫你跑 container 或是 app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Function as a Service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幫你跑 functions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1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除錯歷程：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這東西跑在 FaaS 上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就丟一包 Code 給他跑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但這包 Code 一直都會放著嗎？</a:t>
            </a:r>
            <a:endParaRPr sz="1800"/>
          </a:p>
        </p:txBody>
      </p:sp>
      <p:sp>
        <p:nvSpPr>
          <p:cNvPr id="171" name="Google Shape;171;p3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為什麼會慢？</a:t>
            </a:r>
            <a:endParaRPr/>
          </a:p>
        </p:txBody>
      </p:sp>
      <p:pic>
        <p:nvPicPr>
          <p:cNvPr id="172" name="Google Shape;17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0600" y="1633975"/>
            <a:ext cx="5112325" cy="289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9119"/>
            <a:ext cx="9144000" cy="4005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2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Leaky Abstraction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抽象洩漏</a:t>
            </a:r>
            <a:endParaRPr/>
          </a:p>
        </p:txBody>
      </p:sp>
      <p:sp>
        <p:nvSpPr>
          <p:cNvPr id="178" name="Google Shape;178;p32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最怕就是你還不知道漏水了！</a:t>
            </a:r>
            <a:endParaRPr/>
          </a:p>
        </p:txBody>
      </p:sp>
      <p:pic>
        <p:nvPicPr>
          <p:cNvPr descr="「leaky abstraction」的圖片搜尋結果" id="179" name="Google Shape;179;p32"/>
          <p:cNvPicPr preferRelativeResize="0"/>
          <p:nvPr/>
        </p:nvPicPr>
        <p:blipFill rotWithShape="1">
          <a:blip r:embed="rId3">
            <a:alphaModFix/>
          </a:blip>
          <a:srcRect b="0" l="12570" r="12779" t="0"/>
          <a:stretch/>
        </p:blipFill>
        <p:spPr>
          <a:xfrm>
            <a:off x="3766725" y="0"/>
            <a:ext cx="53772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3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小結1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雲端不是萬能，基礎仍然重要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想要做網管（或是後端）？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你應該儘早開始對自己投資的技能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那</a:t>
            </a:r>
            <a:r>
              <a:rPr lang="en" sz="2400"/>
              <a:t>伺服器網管的世界呢？</a:t>
            </a:r>
            <a:endParaRPr sz="2400"/>
          </a:p>
        </p:txBody>
      </p:sp>
      <p:pic>
        <p:nvPicPr>
          <p:cNvPr id="195" name="Google Shape;19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4850" y="555463"/>
            <a:ext cx="5753100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63" y="0"/>
            <a:ext cx="8291076" cy="148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50" y="-3584875"/>
            <a:ext cx="8291076" cy="148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463" y="-8337275"/>
            <a:ext cx="8291076" cy="148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各種越炫的東西往往背後抽象化越複雜</a:t>
            </a:r>
            <a:endParaRPr/>
          </a:p>
        </p:txBody>
      </p:sp>
      <p:pic>
        <p:nvPicPr>
          <p:cNvPr id="216" name="Google Shape;21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8475" y="109100"/>
            <a:ext cx="6107056" cy="42166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9"/>
          <p:cNvSpPr/>
          <p:nvPr/>
        </p:nvSpPr>
        <p:spPr>
          <a:xfrm>
            <a:off x="1792425" y="1333500"/>
            <a:ext cx="5541900" cy="4245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自動化工具學習路線圖</a:t>
            </a:r>
            <a:endParaRPr/>
          </a:p>
        </p:txBody>
      </p:sp>
      <p:sp>
        <p:nvSpPr>
          <p:cNvPr id="223" name="Google Shape;223;p40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開發工具（非網管也會用到）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VIM（系統預設編輯器）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Git (and/or GitHub / GitLab)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CI 工具（Jenkins 或任一均可）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Shell programming（bash 最好）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各種文字處理工具（sed / awk / grep 等）</a:t>
            </a:r>
            <a:endParaRPr sz="1800"/>
          </a:p>
        </p:txBody>
      </p:sp>
      <p:sp>
        <p:nvSpPr>
          <p:cNvPr id="224" name="Google Shape;224;p40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網管會碰到：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任一套件管理工具（例 apt）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Docker（但不用急著學 K8S）</a:t>
            </a:r>
            <a:endParaRPr sz="18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行有餘力：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Ansible / Salt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Kubernetes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Terraform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1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小結2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提早學會自動化工具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對未來網管工作受用無窮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愛料理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是個社群平台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平台需要有各種技術：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前端 React + Next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後端 Rails + Node.js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伺服器 Docker + 各種</a:t>
            </a:r>
            <a:r>
              <a:rPr lang="en" sz="1800"/>
              <a:t>雲</a:t>
            </a:r>
            <a:endParaRPr sz="1800"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8016" y="-84150"/>
            <a:ext cx="2454335" cy="5311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25" y="-84149"/>
            <a:ext cx="2454327" cy="53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8" y="152400"/>
            <a:ext cx="841732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 txBox="1"/>
          <p:nvPr>
            <p:ph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Hiring!</a:t>
            </a:r>
            <a:endParaRPr/>
          </a:p>
        </p:txBody>
      </p:sp>
      <p:sp>
        <p:nvSpPr>
          <p:cNvPr id="240" name="Google Shape;240;p43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請上網搜尋愛料理職缺</a:t>
            </a:r>
            <a:endParaRPr sz="1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b="0" l="0" r="0" t="1185"/>
          <a:stretch/>
        </p:blipFill>
        <p:spPr>
          <a:xfrm>
            <a:off x="-302712" y="420762"/>
            <a:ext cx="9749426" cy="430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 Computing </a:t>
            </a:r>
            <a:r>
              <a:rPr lang="en"/>
              <a:t>已經片地開花</a:t>
            </a: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75" y="1429425"/>
            <a:ext cx="8671558" cy="371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8" y="152400"/>
            <a:ext cx="841732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8" y="195700"/>
            <a:ext cx="841732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38" y="152400"/>
            <a:ext cx="841732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雲端服務一大堆，常用的就不外乎：</a:t>
            </a:r>
            <a:endParaRPr/>
          </a:p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計算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租機器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AWS EC2 / GCP 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跑容器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Kubernetes 與各種平台服務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跑 Function（Serverless）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AWS Lambda / GCP Cloud Function</a:t>
            </a:r>
            <a:endParaRPr sz="1800"/>
          </a:p>
        </p:txBody>
      </p:sp>
      <p:sp>
        <p:nvSpPr>
          <p:cNvPr id="111" name="Google Shape;111;p21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儲存</a:t>
            </a:r>
            <a:endParaRPr sz="1800"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放檔案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AWS S3 / GCP GCS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放關聯資料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AWS RDS / GCP CloudSQL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放分析用數據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AWS Athena / GCP BigQuery</a:t>
            </a:r>
            <a:endParaRPr sz="1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