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7559675" cx="11998325"/>
  <p:notesSz cx="7559675" cy="10691800"/>
  <p:embeddedFontLst>
    <p:embeddedFont>
      <p:font typeface="Source Sans Pro Light"/>
      <p:regular r:id="rId35"/>
      <p:bold r:id="rId36"/>
      <p:italic r:id="rId37"/>
      <p:boldItalic r:id="rId38"/>
    </p:embeddedFont>
    <p:embeddedFont>
      <p:font typeface="Ubuntu Mono"/>
      <p:regular r:id="rId39"/>
      <p:bold r:id="rId40"/>
      <p:italic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BAA1FF-33E8-4C70-B64D-731CC956EBF8}">
  <a:tblStyle styleId="{56BAA1FF-33E8-4C70-B64D-731CC956E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Mono-bold.fntdata"/><Relationship Id="rId20" Type="http://schemas.openxmlformats.org/officeDocument/2006/relationships/slide" Target="slides/slide15.xml"/><Relationship Id="rId42" Type="http://schemas.openxmlformats.org/officeDocument/2006/relationships/font" Target="fonts/UbuntuMono-boldItalic.fntdata"/><Relationship Id="rId41" Type="http://schemas.openxmlformats.org/officeDocument/2006/relationships/font" Target="fonts/UbuntuMono-italic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6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9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8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ourceSansProLigh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SourceSansProLight-italic.fntdata"/><Relationship Id="rId14" Type="http://schemas.openxmlformats.org/officeDocument/2006/relationships/slide" Target="slides/slide9.xml"/><Relationship Id="rId36" Type="http://schemas.openxmlformats.org/officeDocument/2006/relationships/font" Target="fonts/SourceSansProLight-bold.fntdata"/><Relationship Id="rId17" Type="http://schemas.openxmlformats.org/officeDocument/2006/relationships/slide" Target="slides/slide12.xml"/><Relationship Id="rId39" Type="http://schemas.openxmlformats.org/officeDocument/2006/relationships/font" Target="fonts/UbuntuMono-regular.fntdata"/><Relationship Id="rId16" Type="http://schemas.openxmlformats.org/officeDocument/2006/relationships/slide" Target="slides/slide11.xml"/><Relationship Id="rId38" Type="http://schemas.openxmlformats.org/officeDocument/2006/relationships/font" Target="fonts/SourceSansPro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講課時間：1.5節</a:t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8fde805b_0_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8fde805b_0_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690debe9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0690debe9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68fde805b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68fde805b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8fde805b_0_4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8fde805b_0_4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1ab239ef8_1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1ab239ef8_1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8fde805b_0_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68fde805b_0_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ab239ef8_1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1ab239ef8_1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ab239ef8_1_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1ab239ef8_1_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8fde805b_0_7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8fde805b_0_7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1ab239ef8_3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1ab239ef8_3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e7dd12c34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e7dd12c34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1ab239ef8_3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1ab239ef8_3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8fde805b_0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68fde805b_0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68fde805b_0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68fde805b_0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8fde805b_0_9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8fde805b_0_9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68fde805b_0_10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68fde805b_0_10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68fde805b_0_1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68fde805b_0_1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8fde805b_0_1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68fde805b_0_1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8fde805b_0_1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8fde805b_0_1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8fde805b_0_1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68fde805b_0_1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8fde805b_0_1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68fde805b_0_1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0690debe9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f0690debe9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e7dd12c34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8e7dd12c34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8fde805b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8fde805b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68fde805b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68fde805b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68fde805b_0_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68fde805b_0_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68fde805b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68fde805b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68fde805b_0_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68fde805b_0_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Darwin_(operating_system)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lctseng@cs.nctu.edu.tw" TargetMode="External"/><Relationship Id="rId4" Type="http://schemas.openxmlformats.org/officeDocument/2006/relationships/hyperlink" Target="mailto:wangth@cs.nctu.edu.tw" TargetMode="External"/><Relationship Id="rId5" Type="http://schemas.openxmlformats.org/officeDocument/2006/relationships/hyperlink" Target="mailto:jnlin@cs.nctu.edu.tw" TargetMode="External"/><Relationship Id="rId6" Type="http://schemas.openxmlformats.org/officeDocument/2006/relationships/hyperlink" Target="mailto:lwhsu@cs.nctu.edu.t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roups.google.com/forum/#!forum/nctunas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ta@nasa.cs.nctu.edu.tw" TargetMode="External"/><Relationship Id="rId4" Type="http://schemas.openxmlformats.org/officeDocument/2006/relationships/hyperlink" Target="https://nasa.cs.nctu.edu.tw/sa/2021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a@nasa.cs.nctu.edu.tw" TargetMode="External"/><Relationship Id="rId4" Type="http://schemas.openxmlformats.org/officeDocument/2006/relationships/hyperlink" Target="mailto:ta@nasa.cs.nctu.edu.t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asa.cs.nctu.edu.tw/sa/2021/content.php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it.cs.nycu.edu.tw/workstation-guid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putty.org/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it.cs.nycu.edu.tw/unix-basic-command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ysadminday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63577" y="3739695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Computer System Administration</a:t>
            </a:r>
            <a:endParaRPr sz="6100"/>
          </a:p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曾亮齊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About the Operating System</a:t>
            </a:r>
            <a:endParaRPr sz="5200"/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Most of the course materials will take FreeBSD as examples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Homework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guaranteed to be doable under FreeBSD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Linux?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Lots of distributions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 are still allowed to use them in homework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your own risk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Why FreeBSD</a:t>
            </a:r>
            <a:endParaRPr sz="5200"/>
          </a:p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goal is to learn "How it works"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FreeBSD is simple and easy to learn the internals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Unified environment is good for educational purpose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BSDs are still popular in some ways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Apple MacOS, iOS and many other products or services are based or heavily using BSDs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https://en.wikipedia.org/wiki/Darwin_(operating_system)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Attitude</a:t>
            </a:r>
            <a:endParaRPr sz="5200"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Attend every class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 every exercise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 early as possible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your own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Read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book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and practice at least 6 hours every week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unix-like environment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Recommend: more than 1.5 hours/day averagely.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Collect information on the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newer, the better.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Instructors: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Microsoft JhengHei"/>
                <a:ea typeface="Microsoft JhengHei"/>
                <a:cs typeface="Microsoft JhengHei"/>
                <a:sym typeface="Microsoft JhengHei"/>
              </a:rPr>
              <a:t>曾亮齊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lctseng@cs.nctu.edu.tw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Microsoft JhengHei"/>
                <a:ea typeface="Microsoft JhengHei"/>
                <a:cs typeface="Microsoft JhengHei"/>
                <a:sym typeface="Microsoft JhengHei"/>
              </a:rPr>
              <a:t>王則涵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wangth@cs.nctu.edu.tw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Microsoft JhengHei"/>
                <a:ea typeface="Microsoft JhengHei"/>
                <a:cs typeface="Microsoft JhengHei"/>
                <a:sym typeface="Microsoft JhengHei"/>
              </a:rPr>
              <a:t>林瑞男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jnlin@cs.nctu.edu.tw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Microsoft JhengHei"/>
                <a:ea typeface="Microsoft JhengHei"/>
                <a:cs typeface="Microsoft JhengHei"/>
                <a:sym typeface="Microsoft JhengHei"/>
              </a:rPr>
              <a:t>許立文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lwhsu@cs.nctu.edu.tw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Time: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Thu. abc (18:30 ~ 21:20)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Place: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strike="sngStrike">
                <a:latin typeface="Times New Roman"/>
                <a:ea typeface="Times New Roman"/>
                <a:cs typeface="Times New Roman"/>
                <a:sym typeface="Times New Roman"/>
              </a:rPr>
              <a:t>EC122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Online Course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Discussion Forum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https://groups.google.com/forum/#!forum/nctunasa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suggest you to join - TAs might give homework hints there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Request join and tell us your student 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Ask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course-related/technical questions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there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Everyone in the group can answer/vote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DON'T post direct answer/configuration there!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 will be banned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Lecture/Exam in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 recommend for those do not speak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might have about 6 TAs.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Email to TAs: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received by all lecturers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 hour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Wed, 15:30 ~ 17:20, by appointment, @CSIT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https://nasa.cs.nctu.edu.tw/sa/2021/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Email Policy (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Don't send course-related/technical questions to TAs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TAs won't answer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Please ask them on course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forum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instead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Only ask TAs for personal/non-technical questions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Course registration/dropping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Grading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Office hour appointment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Demo appointment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Registration (if you are not able to register on web)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Fill the registration form and email to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Dropping (after midterm)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Contact CS Department Office if you cannot find lecturers near the deadline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Or email to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ta@nasa.cs.nctu.edu.tw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 – Text book outline</a:t>
            </a:r>
            <a:endParaRPr sz="5200"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Part I. Basic Administration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1 – Where to start.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2 – Booting and Shutting Down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3 – The Filesystem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4 – Access control and rootly powers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5 – Controlling processes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6 – User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7 – Storage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8 – Periodic processes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  9 – Backups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 – Text book outline</a:t>
            </a:r>
            <a:endParaRPr sz="5200"/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Part I. Basic Administration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10 – Syslog and log files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11 – Software installation and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12 – The Kernel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13 – Scripting and the Shell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14 – Configuration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Online Course Announcement</a:t>
            </a:r>
            <a:endParaRPr sz="5200"/>
          </a:p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599050" y="1828800"/>
            <a:ext cx="110730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live course will be available online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Microsoft Teams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Available at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https://nasa.cs.nctu.edu.tw/sa/2021/content.php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will</a:t>
            </a: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record the meeting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during the class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reference only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Will not release to public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record this meeting by yourself without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from the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lecturer!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 – Text book outline</a:t>
            </a:r>
            <a:endParaRPr sz="5200"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Part II. Networking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19 – NFS: Network File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20 – HTTP: Hypertext Transfer Protocol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Operations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27 – Security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Chap 31 – Performance Analysis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 – Grade Policy</a:t>
            </a:r>
            <a:endParaRPr sz="5200"/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 ~ 20%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 ~ 20%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Exercise (Homeworks)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60 ~ 70%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Delay Submission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 exercises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 term project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you should prepare?</a:t>
            </a:r>
            <a:endParaRPr sz="5200"/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Background knowledge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Basic knowledge of UNIX commands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Basic Programming skills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Basic of TCP/IP Networking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Environment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Virtual Machine (Virtualbox, VMware)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Bare-metal Machine is also fine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Yourself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Your hard study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Finally, Am I OK to take this course?</a:t>
            </a:r>
            <a:endParaRPr sz="5200"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Are you willing to devote yourself to exercise?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Yes! Please come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Are you newbie in this area?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Yes!? It's ok, Please come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 you take more than 3 major courses?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Sometimes your may spend the whole weekend to just figure out what to do in the homework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Loading of this course 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roughly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equals to 2~3 major courses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You will learn a lot if you study hard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Basic knowledge in this course</a:t>
            </a:r>
            <a:endParaRPr sz="6600"/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8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Play with Unix-Like system</a:t>
            </a:r>
            <a:endParaRPr sz="5200"/>
          </a:p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Our department has FreeBSD/Linux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workstations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for all students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bsd{1,2,3,4}.cs.nctu.edu.tw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linux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{1,2,3,4}.cs.nctu.edu.tw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alumni.cs.nctu.edu.tw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About CS workstation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https://it.cs.nycu.edu.tw/workstation-guide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Get familiar with CLI (command line interface)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Without GUI (graphics user interface)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Don't be afraid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Usage</a:t>
            </a:r>
            <a:endParaRPr sz="5200"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SSH (Secure Shell)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Putty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(Windows)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Terminal (macOS)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GNOME Terminal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150" y="297625"/>
            <a:ext cx="6187399" cy="696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Commands</a:t>
            </a:r>
            <a:endParaRPr sz="5200"/>
          </a:p>
        </p:txBody>
      </p:sp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Useful commands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○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ls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○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passwd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○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mkdir, rmdir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○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cp, 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m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v, rm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Char char="○"/>
            </a:pPr>
            <a:r>
              <a:rPr lang="en-US"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poweroff, shutdown -p now</a:t>
            </a:r>
            <a:endParaRPr sz="26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Char char="○"/>
            </a:pPr>
            <a:r>
              <a:rPr lang="en-US"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reboot, shutdown -r now</a:t>
            </a:r>
            <a:endParaRPr sz="26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Char char="○"/>
            </a:pPr>
            <a:r>
              <a:rPr lang="en-US"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…</a:t>
            </a:r>
            <a:endParaRPr sz="26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command: </a:t>
            </a: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man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Basic command tutorials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https://it.cs.nycu.edu.tw/unix-basic-commands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Conventions</a:t>
            </a:r>
            <a:endParaRPr sz="5200"/>
          </a:p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Syntax of commands: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Anything between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is optional.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Anything followed by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can be repeated.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{a | b}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– you should choose one of them.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urier New"/>
              <a:buChar char="■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bork [-x] { on | off } filename...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21" name="Google Shape;221;p32"/>
          <p:cNvGraphicFramePr/>
          <p:nvPr/>
        </p:nvGraphicFramePr>
        <p:xfrm>
          <a:off x="848050" y="450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{56BAA1FF-33E8-4C70-B64D-731CC956EBF8}</a:tableStyleId>
              </a:tblPr>
              <a:tblGrid>
                <a:gridCol w="1177575"/>
                <a:gridCol w="8915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Yes/No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bork on /etc/hosts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bork -x off /etc/hosts /etc/passwd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bork -x /etc/hosts	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bork -h /etc/hosts	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 &amp; A</a:t>
            </a:r>
            <a:endParaRPr/>
          </a:p>
        </p:txBody>
      </p:sp>
      <p:sp>
        <p:nvSpPr>
          <p:cNvPr id="227" name="Google Shape;227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3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599050" y="1828800"/>
            <a:ext cx="110730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Ordinary list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Installing new system, programs and OS updates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Monitoring system and tuning performance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Adding and removing users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Adding and removing hardware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Backup and restore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Configuration management (Ansible, Chef, Puppet, SaltStack, …)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Infrastructure management (Terraform, …)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Ordinary list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Integration &amp; Delivery (Jenkins, Travis CI, …)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 management (Fluentd, Papertrail, … 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monitoring and reaction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Virtualization (VMWare, Xen, Bhyve, …)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Containerization (Docker, …)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Capacity planning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Non-technique list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Helping users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Maintaining documentation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Moving furniture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Good communication and memorization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■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Leverage external memory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strike="sng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Burning your liver</a:t>
            </a:r>
            <a:endParaRPr strike="sng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best words to describe the job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Thankless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job.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https://sysadminday.com/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System administration is like keeping the trains on time;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one notices it except when they're late.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When we do right, no one remembers;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when we do wrong, no one forgets.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</a:t>
            </a:r>
            <a:r>
              <a:rPr lang="en-US" sz="5200"/>
              <a:t>Must</a:t>
            </a:r>
            <a:r>
              <a:rPr lang="en-US" sz="5200"/>
              <a:t> do?</a:t>
            </a:r>
            <a:endParaRPr sz="5200"/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Philosophy of system administration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how things really work.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it before you do it.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it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revertible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changes incrementally and backward-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compatible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thoroughly before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unleash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Flow of Change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926" y="1394826"/>
            <a:ext cx="4646500" cy="5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What System Administrator Should do?</a:t>
            </a:r>
            <a:endParaRPr sz="5200"/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skills to be a candidate of system administrator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are not going to teach you cool &amp; new things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But the how to master these skills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Find and read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authoritative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docs, not just copy &amp; paste from a random webpage on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System Administration (110A)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Manage one server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Administration (110B)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anage a network consist of multiple servers and devices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