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</p:sldIdLst>
  <p:sldSz cy="7559675" cx="11998325"/>
  <p:notesSz cx="7559675" cy="10691800"/>
  <p:embeddedFontLst>
    <p:embeddedFont>
      <p:font typeface="Source Sans Pro Light"/>
      <p:regular r:id="rId53"/>
      <p:bold r:id="rId54"/>
      <p:italic r:id="rId55"/>
      <p:boldItalic r:id="rId56"/>
    </p:embeddedFont>
    <p:embeddedFont>
      <p:font typeface="Ubuntu Mono"/>
      <p:regular r:id="rId57"/>
      <p:bold r:id="rId58"/>
      <p:italic r:id="rId59"/>
      <p:boldItalic r:id="rId60"/>
    </p:embeddedFont>
    <p:embeddedFont>
      <p:font typeface="Source Sans Pro"/>
      <p:regular r:id="rId61"/>
      <p:bold r:id="rId62"/>
      <p:italic r:id="rId63"/>
      <p:boldItalic r:id="rId6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BFFF546-F096-4915-8FD7-7917A65BC05D}">
  <a:tblStyle styleId="{FBFFF546-F096-4915-8FD7-7917A65BC05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SourceSansPro-bold.fntdata"/><Relationship Id="rId61" Type="http://schemas.openxmlformats.org/officeDocument/2006/relationships/font" Target="fonts/SourceSansPro-regular.fntdata"/><Relationship Id="rId20" Type="http://schemas.openxmlformats.org/officeDocument/2006/relationships/slide" Target="slides/slide15.xml"/><Relationship Id="rId64" Type="http://schemas.openxmlformats.org/officeDocument/2006/relationships/font" Target="fonts/SourceSansPro-boldItalic.fntdata"/><Relationship Id="rId63" Type="http://schemas.openxmlformats.org/officeDocument/2006/relationships/font" Target="fonts/SourceSansPro-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UbuntuMono-boldItalic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font" Target="fonts/SourceSansProLight-regular.fntdata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font" Target="fonts/SourceSansProLight-italic.fntdata"/><Relationship Id="rId10" Type="http://schemas.openxmlformats.org/officeDocument/2006/relationships/slide" Target="slides/slide5.xml"/><Relationship Id="rId54" Type="http://schemas.openxmlformats.org/officeDocument/2006/relationships/font" Target="fonts/SourceSansProLight-bold.fntdata"/><Relationship Id="rId13" Type="http://schemas.openxmlformats.org/officeDocument/2006/relationships/slide" Target="slides/slide8.xml"/><Relationship Id="rId57" Type="http://schemas.openxmlformats.org/officeDocument/2006/relationships/font" Target="fonts/UbuntuMono-regular.fntdata"/><Relationship Id="rId12" Type="http://schemas.openxmlformats.org/officeDocument/2006/relationships/slide" Target="slides/slide7.xml"/><Relationship Id="rId56" Type="http://schemas.openxmlformats.org/officeDocument/2006/relationships/font" Target="fonts/SourceSansProLight-boldItalic.fntdata"/><Relationship Id="rId15" Type="http://schemas.openxmlformats.org/officeDocument/2006/relationships/slide" Target="slides/slide10.xml"/><Relationship Id="rId59" Type="http://schemas.openxmlformats.org/officeDocument/2006/relationships/font" Target="fonts/UbuntuMono-italic.fntdata"/><Relationship Id="rId14" Type="http://schemas.openxmlformats.org/officeDocument/2006/relationships/slide" Target="slides/slide9.xml"/><Relationship Id="rId58" Type="http://schemas.openxmlformats.org/officeDocument/2006/relationships/font" Target="fonts/UbuntuMono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970f5e716d_0_32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970f5e716d_0_32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現今安裝多建議使用GPT，但等等還是會以傳統MBR為介紹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ada0p1 =&gt; GPT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ada0s1 =&gt; MBR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70f5e716d_0_7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970f5e716d_0_7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970f5e716d_0_10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970f5e716d_0_10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96c810afbd_0_14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96c810afbd_0_14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970f5e716d_0_118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970f5e716d_0_118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970f5e716d_0_124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970f5e716d_0_124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970f5e716d_0_13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970f5e716d_0_13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96c810afbd_0_7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96c810afbd_0_7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970f5e716d_0_137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970f5e716d_0_137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970f5e716d_0_144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970f5e716d_0_144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8e92c02126_0_6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8e92c02126_0_6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970f5e716d_0_15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970f5e716d_0_15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970f5e716d_0_159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970f5e716d_0_159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970f5e716d_0_167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970f5e716d_0_167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970f5e716d_0_175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970f5e716d_0_175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970f5e716d_0_19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970f5e716d_0_19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970f5e716d_0_214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970f5e716d_0_214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970f5e716d_0_22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970f5e716d_0_22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970f5e716d_0_227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970f5e716d_0_227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970f5e716d_0_234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970f5e716d_0_234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970f5e716d_0_25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970f5e716d_0_25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8e92c02126_0_32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8e92c02126_0_32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970f5e716d_0_26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970f5e716d_0_26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970f5e716d_0_268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970f5e716d_0_268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970f5e716d_0_277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970f5e716d_0_277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97248413db_0_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97248413db_0_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97248413db_0_9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97248413db_0_9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97248413db_0_16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97248413db_0_16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97248413db_0_22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97248413db_0_22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97248413db_0_3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97248413db_0_3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edfaef1362_0_18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edfaef1362_0_18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97248413db_0_38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97248413db_0_38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8e92c02126_0_38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8e92c02126_0_38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"stable" 指的是 ABI/KBI stable 且不可以更動, 但是實質上還是 development branch, 使用上還是可能會碰到問題。做為自用和評估及加入測試是個好的選擇。中階使用者可以使用。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目前的制度是 STABLE 每年生出一個 .x release. 有在討論要將頻率變高。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目前的制度是 CURRENT 約每兩年 branch 成一個新的 stable branch, 同時生出一個新的 .0 release. 所以使用者應該有足夠的時間在 support 期間內升級到新的 major number release.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97248413db_0_45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97248413db_0_45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97248413db_0_5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97248413db_0_5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97248413db_0_58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97248413db_0_58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97248413db_0_68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97248413db_0_68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97248413db_0_76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97248413db_0_76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97248413db_0_84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97248413db_0_84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97248413db_0_92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97248413db_0_92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96c810afbd_0_33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96c810afbd_0_33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8e92c02126_0_44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8e92c02126_0_44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.C -&gt; 碰到重大 release 問題時才會用，已經很久沒有使用過了，上次應該是 5.2.1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這是要發布一個完整的 release, 連 iso 等都會重新發布，不是只有 patch.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96c810afbd_1_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96c810afbd_1_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Python 2.7 also has EoL(2020-01-01)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但過了之後還是有出新版release (2020.4)，可謂世界奇觀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98ab1a9405_1_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98ab1a9405_1_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support model 可以簡單看成一個版本會 support 多久, 像是 ubuntu normal version 會 support 9 個月, LTS 為五年, 有些商業的軟體甚至會到 10 年，但是需要付相當的費用。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因為 point release 間有保證向前向後的 binary compatible, 所以希望使用者可以在 3 個月左右完成 upgrade.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同時因為 major version 會有 5 年的 support time, 可以想成每個 major version 都是 LTS, 而每年都會出一個相容且有新功能和修正的升級版。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e92c02126_0_5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e92c02126_0_5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970f5e716d_0_112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970f5e716d_0_112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大標題" type="tx">
  <p:cSld name="TITLE_AND_BODY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8000"/>
              <a:buFont typeface="Source Sans Pro"/>
              <a:buNone/>
              <a:defRPr sz="8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ts val="3600"/>
              <a:buFont typeface="Source Sans Pro"/>
              <a:buNone/>
              <a:defRPr sz="3600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/>
        </p:nvSpPr>
        <p:spPr>
          <a:xfrm>
            <a:off x="5272075" y="6385700"/>
            <a:ext cx="6126300" cy="10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國立陽明交通大學資工系資訊中心</a:t>
            </a:r>
            <a:endParaRPr sz="30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Computer Center, Department of Computer Science, NYCU</a:t>
            </a:r>
            <a:endParaRPr sz="11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45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版面一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Source Sans Pro"/>
              <a:buNone/>
              <a:defRPr sz="6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版面一 (程式碼)">
  <p:cSld name="OBJECT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Source Sans Pro"/>
              <a:buNone/>
              <a:defRPr sz="6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" name="Google Shape;21;p4"/>
          <p:cNvSpPr txBox="1"/>
          <p:nvPr>
            <p:ph idx="2" type="body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版面二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5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版面二 (程式碼)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6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599050" y="1563425"/>
            <a:ext cx="10798500" cy="55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2" type="body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2pPr>
            <a:lvl3pPr indent="-368300" lvl="2" marL="13716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3pPr>
            <a:lvl4pPr indent="-368300" lvl="3" marL="18288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4pPr>
            <a:lvl5pPr indent="-368300" lvl="4" marL="22860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5pPr>
            <a:lvl6pPr indent="-368300" lvl="5" marL="27432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6pPr>
            <a:lvl7pPr indent="-368300" lvl="6" marL="32004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7pPr>
            <a:lvl8pPr indent="-368300" lvl="7" marL="36576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8pPr>
            <a:lvl9pPr indent="-368300" lvl="8" marL="41148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8000"/>
              <a:buFont typeface="Source Sans Pro"/>
              <a:buNone/>
              <a:defRPr sz="8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" name="Google Shape;7;p1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freebsd.org/where.html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freebsd.org/cgi/man.cgi?bsdinstall(8)" TargetMode="External"/><Relationship Id="rId4" Type="http://schemas.openxmlformats.org/officeDocument/2006/relationships/hyperlink" Target="https://www.freebsd.org/doc/handbook/using-bsdinstall.html" TargetMode="External"/><Relationship Id="rId5" Type="http://schemas.openxmlformats.org/officeDocument/2006/relationships/hyperlink" Target="https://www.freebsd.org/doc/zh_TW/books/handbook/using-bsdinstall.html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www.freebsd.org/cgi/man.cgi?query=gpart&amp;sektion=8&amp;manpath=freebsd-release-ports" TargetMode="External"/><Relationship Id="rId4" Type="http://schemas.openxmlformats.org/officeDocument/2006/relationships/hyperlink" Target="https://www.freebsd.org/cgi/man.cgi?query=fdisk&amp;sektion=8&amp;manpath=freebsd-release-ports" TargetMode="External"/><Relationship Id="rId5" Type="http://schemas.openxmlformats.org/officeDocument/2006/relationships/hyperlink" Target="https://www.freebsd.org/cgi/man.cgi?query=bsdlabel&amp;sektion=8&amp;manpath=freebsd-release-ports" TargetMode="External"/><Relationship Id="rId6" Type="http://schemas.openxmlformats.org/officeDocument/2006/relationships/image" Target="../media/image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://tools.ietf.org/html/rfc4862" TargetMode="External"/><Relationship Id="rId4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2.png"/><Relationship Id="rId4" Type="http://schemas.openxmlformats.org/officeDocument/2006/relationships/image" Target="../media/image28.png"/><Relationship Id="rId5" Type="http://schemas.openxmlformats.org/officeDocument/2006/relationships/image" Target="../media/image2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6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://www.tw.freebsd.org/doc/en/books/handbook/bsdinstall.html" TargetMode="External"/><Relationship Id="rId4" Type="http://schemas.openxmlformats.org/officeDocument/2006/relationships/hyperlink" Target="https://www.tw.freebsd.org/doc/zh_TW/books/handbook/bsdinstall.html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freebsd.org/releases/" TargetMode="External"/><Relationship Id="rId4" Type="http://schemas.openxmlformats.org/officeDocument/2006/relationships/hyperlink" Target="http://www.freebsd.org/releng/" TargetMode="Externa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0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1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4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3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5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7.xml"/><Relationship Id="rId3" Type="http://schemas.openxmlformats.org/officeDocument/2006/relationships/hyperlink" Target="https://www.freebsd.org/doc/handbook/bsdinstall-partitioning.html" TargetMode="External"/><Relationship Id="rId4" Type="http://schemas.openxmlformats.org/officeDocument/2006/relationships/hyperlink" Target="https://www.freebsd.org/doc/zh_TW/books/handbook/bsdinstall-partitioning.html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freebsd.org/security/" TargetMode="External"/><Relationship Id="rId4" Type="http://schemas.openxmlformats.org/officeDocument/2006/relationships/hyperlink" Target="https://wiki.ubuntu.com/Releases" TargetMode="External"/><Relationship Id="rId5" Type="http://schemas.openxmlformats.org/officeDocument/2006/relationships/hyperlink" Target="https://www.centos.org/centos-linux-eol/" TargetMode="External"/><Relationship Id="rId6" Type="http://schemas.openxmlformats.org/officeDocument/2006/relationships/hyperlink" Target="https://support.microsoft.com/zh-tw/help/4057281/windows-7-support-ended-on-january-14-2020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freebsd.org/security/#model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freebsd.org/doc/handbook/bsdinstall.html" TargetMode="External"/><Relationship Id="rId4" Type="http://schemas.openxmlformats.org/officeDocument/2006/relationships/hyperlink" Target="https://www.freebsd.org/doc/zh_TW/books/handbook/bsdinstall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/>
        </p:nvSpPr>
        <p:spPr>
          <a:xfrm>
            <a:off x="548640" y="301320"/>
            <a:ext cx="10798500" cy="445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8000" strike="noStrike">
              <a:solidFill>
                <a:srgbClr val="04617B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36" name="Google Shape;36;p7"/>
          <p:cNvSpPr txBox="1"/>
          <p:nvPr/>
        </p:nvSpPr>
        <p:spPr>
          <a:xfrm>
            <a:off x="552960" y="5216400"/>
            <a:ext cx="10789800" cy="15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 strike="noStrike">
              <a:solidFill>
                <a:srgbClr val="DBF5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7" name="Google Shape;37;p7"/>
          <p:cNvSpPr txBox="1"/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Install FreeBSD</a:t>
            </a:r>
            <a:endParaRPr/>
          </a:p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" name="Google Shape;39;p7"/>
          <p:cNvSpPr txBox="1"/>
          <p:nvPr>
            <p:ph idx="1" type="subTitle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lctseng (2019-2021, CC BY-SA)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? (1996-2018)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1" name="Google Shape;101;p16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View of Disk (1)</a:t>
            </a:r>
            <a:endParaRPr/>
          </a:p>
        </p:txBody>
      </p:sp>
      <p:sp>
        <p:nvSpPr>
          <p:cNvPr id="102" name="Google Shape;102;p16"/>
          <p:cNvSpPr txBox="1"/>
          <p:nvPr>
            <p:ph idx="1" type="body"/>
          </p:nvPr>
        </p:nvSpPr>
        <p:spPr>
          <a:xfrm>
            <a:off x="599050" y="1563425"/>
            <a:ext cx="10830900" cy="57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Guided partitioning layout (GPT) between UFS and Root on ZFS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03" name="Google Shape;103;p16"/>
          <p:cNvGraphicFramePr/>
          <p:nvPr/>
        </p:nvGraphicFramePr>
        <p:xfrm>
          <a:off x="656313" y="30400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{FBFFF546-F096-4915-8FD7-7917A65BC05D}</a:tableStyleId>
              </a:tblPr>
              <a:tblGrid>
                <a:gridCol w="3103925"/>
                <a:gridCol w="1810175"/>
              </a:tblGrid>
              <a:tr h="3810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GPT (UFS)</a:t>
                      </a:r>
                      <a:endParaRPr sz="2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Partition</a:t>
                      </a:r>
                      <a:r>
                        <a:rPr lang="en-US" sz="2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1 (/dev/ada0p1)</a:t>
                      </a:r>
                      <a:endParaRPr sz="2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freebsd-boot</a:t>
                      </a:r>
                      <a:endParaRPr sz="2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Partition</a:t>
                      </a:r>
                      <a:r>
                        <a:rPr lang="en-US" sz="2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2 (/dev/ada0p2)</a:t>
                      </a:r>
                      <a:endParaRPr sz="2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freebsd-ufs</a:t>
                      </a:r>
                      <a:endParaRPr sz="2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Partition</a:t>
                      </a:r>
                      <a:r>
                        <a:rPr lang="en-US" sz="2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3 (/dev/ada0p3)</a:t>
                      </a:r>
                      <a:endParaRPr sz="2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freebsd-swap</a:t>
                      </a:r>
                      <a:endParaRPr sz="2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104" name="Google Shape;104;p16"/>
          <p:cNvGraphicFramePr/>
          <p:nvPr/>
        </p:nvGraphicFramePr>
        <p:xfrm>
          <a:off x="5787163" y="30400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{FBFFF546-F096-4915-8FD7-7917A65BC05D}</a:tableStyleId>
              </a:tblPr>
              <a:tblGrid>
                <a:gridCol w="3138950"/>
                <a:gridCol w="1871500"/>
              </a:tblGrid>
              <a:tr h="3810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GPT (ZFS on Root)</a:t>
                      </a:r>
                      <a:endParaRPr sz="2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Partition</a:t>
                      </a:r>
                      <a:r>
                        <a:rPr lang="en-US" sz="2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1 (/dev/ada0p1)</a:t>
                      </a:r>
                      <a:endParaRPr sz="2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freebsd-boot</a:t>
                      </a:r>
                      <a:endParaRPr sz="2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Partition</a:t>
                      </a:r>
                      <a:r>
                        <a:rPr lang="en-US" sz="2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2 (/dev/ada0p2)</a:t>
                      </a:r>
                      <a:endParaRPr sz="2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freebsd-swap</a:t>
                      </a:r>
                      <a:endParaRPr sz="2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Partition</a:t>
                      </a:r>
                      <a:r>
                        <a:rPr lang="en-US" sz="2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3 (/dev/ada0p3)</a:t>
                      </a:r>
                      <a:endParaRPr sz="2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freebsd-zfs</a:t>
                      </a:r>
                      <a:endParaRPr sz="2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0" name="Google Shape;110;p17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View of Disk (2)</a:t>
            </a:r>
            <a:endParaRPr/>
          </a:p>
        </p:txBody>
      </p:sp>
      <p:graphicFrame>
        <p:nvGraphicFramePr>
          <p:cNvPr id="111" name="Google Shape;111;p17"/>
          <p:cNvGraphicFramePr/>
          <p:nvPr/>
        </p:nvGraphicFramePr>
        <p:xfrm>
          <a:off x="2768500" y="18802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{FBFFF546-F096-4915-8FD7-7917A65BC05D}</a:tableStyleId>
              </a:tblPr>
              <a:tblGrid>
                <a:gridCol w="24323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MBR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Partition</a:t>
                      </a: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1 (ada0s1)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Partition</a:t>
                      </a: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2 (ada0s2)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B cap="flat" cmpd="sng" w="2857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Partition</a:t>
                      </a: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3 (ada0s3)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Partition</a:t>
                      </a: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4 (ada0s4)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T cap="flat" cmpd="sng" w="2857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  <p:graphicFrame>
        <p:nvGraphicFramePr>
          <p:cNvPr id="112" name="Google Shape;112;p17"/>
          <p:cNvGraphicFramePr/>
          <p:nvPr/>
        </p:nvGraphicFramePr>
        <p:xfrm>
          <a:off x="5898050" y="23964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{FBFFF546-F096-4915-8FD7-7917A65BC05D}</a:tableStyleId>
              </a:tblPr>
              <a:tblGrid>
                <a:gridCol w="26377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Windows (NTFS)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113" name="Google Shape;113;p17"/>
          <p:cNvGraphicFramePr/>
          <p:nvPr/>
        </p:nvGraphicFramePr>
        <p:xfrm>
          <a:off x="5898050" y="30134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{FBFFF546-F096-4915-8FD7-7917A65BC05D}</a:tableStyleId>
              </a:tblPr>
              <a:tblGrid>
                <a:gridCol w="2637700"/>
              </a:tblGrid>
              <a:tr h="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Linux (EXT4)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114" name="Google Shape;114;p17"/>
          <p:cNvGraphicFramePr/>
          <p:nvPr/>
        </p:nvGraphicFramePr>
        <p:xfrm>
          <a:off x="5868750" y="37032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{FBFFF546-F096-4915-8FD7-7917A65BC05D}</a:tableStyleId>
              </a:tblPr>
              <a:tblGrid>
                <a:gridCol w="16036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bsdlabel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D96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ada0s3</a:t>
                      </a: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ada0s3b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ada0s3</a:t>
                      </a: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ada0s3d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ada0s3e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2857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15" name="Google Shape;115;p17"/>
          <p:cNvGraphicFramePr/>
          <p:nvPr/>
        </p:nvGraphicFramePr>
        <p:xfrm>
          <a:off x="2768488" y="50540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{FBFFF546-F096-4915-8FD7-7917A65BC05D}</a:tableStyleId>
              </a:tblPr>
              <a:tblGrid>
                <a:gridCol w="1201675"/>
                <a:gridCol w="1241675"/>
              </a:tblGrid>
              <a:tr h="3810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Extended Partition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D:\ (NTFS)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Linux Swap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116" name="Google Shape;116;p17"/>
          <p:cNvGraphicFramePr/>
          <p:nvPr/>
        </p:nvGraphicFramePr>
        <p:xfrm>
          <a:off x="8044250" y="41313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{FBFFF546-F096-4915-8FD7-7917A65BC05D}</a:tableStyleId>
              </a:tblPr>
              <a:tblGrid>
                <a:gridCol w="1032625"/>
              </a:tblGrid>
              <a:tr h="402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 (root)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117" name="Google Shape;117;p17"/>
          <p:cNvGraphicFramePr/>
          <p:nvPr/>
        </p:nvGraphicFramePr>
        <p:xfrm>
          <a:off x="8041625" y="6281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{FBFFF546-F096-4915-8FD7-7917A65BC05D}</a:tableStyleId>
              </a:tblPr>
              <a:tblGrid>
                <a:gridCol w="1032625"/>
              </a:tblGrid>
              <a:tr h="130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/home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118" name="Google Shape;118;p17"/>
          <p:cNvGraphicFramePr/>
          <p:nvPr/>
        </p:nvGraphicFramePr>
        <p:xfrm>
          <a:off x="8044250" y="48119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{FBFFF546-F096-4915-8FD7-7917A65BC05D}</a:tableStyleId>
              </a:tblPr>
              <a:tblGrid>
                <a:gridCol w="10326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swap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cxnSp>
        <p:nvCxnSpPr>
          <p:cNvPr id="119" name="Google Shape;119;p17"/>
          <p:cNvCxnSpPr/>
          <p:nvPr/>
        </p:nvCxnSpPr>
        <p:spPr>
          <a:xfrm>
            <a:off x="5222625" y="3633300"/>
            <a:ext cx="630900" cy="3591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0" name="Google Shape;120;p17"/>
          <p:cNvCxnSpPr/>
          <p:nvPr/>
        </p:nvCxnSpPr>
        <p:spPr>
          <a:xfrm>
            <a:off x="7485075" y="4405575"/>
            <a:ext cx="5439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1" name="Google Shape;121;p17"/>
          <p:cNvCxnSpPr/>
          <p:nvPr/>
        </p:nvCxnSpPr>
        <p:spPr>
          <a:xfrm>
            <a:off x="7485075" y="5015175"/>
            <a:ext cx="5439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2" name="Google Shape;122;p17"/>
          <p:cNvCxnSpPr/>
          <p:nvPr/>
        </p:nvCxnSpPr>
        <p:spPr>
          <a:xfrm>
            <a:off x="7485075" y="6539175"/>
            <a:ext cx="5439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3" name="Google Shape;123;p17"/>
          <p:cNvCxnSpPr/>
          <p:nvPr/>
        </p:nvCxnSpPr>
        <p:spPr>
          <a:xfrm>
            <a:off x="4102250" y="4492600"/>
            <a:ext cx="10800" cy="565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4" name="Google Shape;124;p17"/>
          <p:cNvCxnSpPr/>
          <p:nvPr/>
        </p:nvCxnSpPr>
        <p:spPr>
          <a:xfrm>
            <a:off x="5199075" y="2652975"/>
            <a:ext cx="697800" cy="12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5" name="Google Shape;125;p17"/>
          <p:cNvCxnSpPr/>
          <p:nvPr/>
        </p:nvCxnSpPr>
        <p:spPr>
          <a:xfrm>
            <a:off x="5199075" y="3186375"/>
            <a:ext cx="697800" cy="12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6" name="Google Shape;126;p17"/>
          <p:cNvSpPr txBox="1"/>
          <p:nvPr/>
        </p:nvSpPr>
        <p:spPr>
          <a:xfrm>
            <a:off x="9503575" y="833250"/>
            <a:ext cx="22062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/>
              <a:t>ada0</a:t>
            </a:r>
            <a:r>
              <a:rPr b="1" lang="en-US" sz="2200"/>
              <a:t>p1</a:t>
            </a:r>
            <a:r>
              <a:rPr lang="en-US" sz="2200"/>
              <a:t>: GPT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ada0</a:t>
            </a:r>
            <a:r>
              <a:rPr b="1" lang="en-US" sz="2200"/>
              <a:t>s1</a:t>
            </a:r>
            <a:r>
              <a:rPr lang="en-US" sz="2200"/>
              <a:t>: MBR</a:t>
            </a:r>
            <a:endParaRPr sz="2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2" name="Google Shape;132;p18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FreeBSD </a:t>
            </a:r>
            <a:r>
              <a:rPr lang="en-US"/>
              <a:t>View of Disk</a:t>
            </a:r>
            <a:endParaRPr/>
          </a:p>
        </p:txBody>
      </p:sp>
      <p:sp>
        <p:nvSpPr>
          <p:cNvPr id="133" name="Google Shape;133;p18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What is the meaning of ada0s1a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Disk name</a:t>
            </a:r>
            <a:endParaRPr/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ada : IDE, SATA</a:t>
            </a:r>
            <a:endParaRPr/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da:	SCSI, usb stick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Partition (slice)</a:t>
            </a:r>
            <a:endParaRPr/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Primary partition: s1 ~ s4</a:t>
            </a:r>
            <a:endParaRPr/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Extended partition: s5 ~ sn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Label in each slice</a:t>
            </a:r>
            <a:endParaRPr/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a: root partition /</a:t>
            </a:r>
            <a:endParaRPr/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b: swap</a:t>
            </a:r>
            <a:endParaRPr/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c: entire slice</a:t>
            </a:r>
            <a:endParaRPr/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defgh: /usr, /home, 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34" name="Google Shape;134;p18"/>
          <p:cNvGraphicFramePr/>
          <p:nvPr/>
        </p:nvGraphicFramePr>
        <p:xfrm>
          <a:off x="8050275" y="18802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{FBFFF546-F096-4915-8FD7-7917A65BC05D}</a:tableStyleId>
              </a:tblPr>
              <a:tblGrid>
                <a:gridCol w="30524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MBR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Partition</a:t>
                      </a: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1 (ada0s1)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Partition</a:t>
                      </a: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2 (ada0s2)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Partition</a:t>
                      </a: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3 (ada0s3)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Partition</a:t>
                      </a: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4 (ada0s4)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35" name="Google Shape;135;p18"/>
          <p:cNvGraphicFramePr/>
          <p:nvPr/>
        </p:nvGraphicFramePr>
        <p:xfrm>
          <a:off x="8050263" y="50540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{FBFFF546-F096-4915-8FD7-7917A65BC05D}</a:tableStyleId>
              </a:tblPr>
              <a:tblGrid>
                <a:gridCol w="1526200"/>
                <a:gridCol w="15262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Partition</a:t>
                      </a: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5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(ada0s5)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38100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Partition</a:t>
                      </a: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6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(ada0s6)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R cap="flat" cmpd="sng" w="38100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136" name="Google Shape;136;p18"/>
          <p:cNvCxnSpPr/>
          <p:nvPr/>
        </p:nvCxnSpPr>
        <p:spPr>
          <a:xfrm>
            <a:off x="9588650" y="4492600"/>
            <a:ext cx="10800" cy="565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2" name="Google Shape;142;p19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Know Your Hardware </a:t>
            </a:r>
            <a:endParaRPr/>
          </a:p>
        </p:txBody>
      </p:sp>
      <p:sp>
        <p:nvSpPr>
          <p:cNvPr id="143" name="Google Shape;143;p19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CPU</a:t>
            </a:r>
            <a:endParaRPr sz="28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32bit or 64bit</a:t>
            </a:r>
            <a:endParaRPr sz="26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Intel、AMD</a:t>
            </a:r>
            <a:endParaRPr sz="26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Architecture: amd64, i386 (powerpc, mips, riscv, …)</a:t>
            </a:r>
            <a:endParaRPr sz="26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RAM</a:t>
            </a:r>
            <a:endParaRPr sz="28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Size, Speed</a:t>
            </a:r>
            <a:endParaRPr sz="26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HDD</a:t>
            </a:r>
            <a:endParaRPr sz="28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Size, amount, SATA, SCSI, SAS, …</a:t>
            </a:r>
            <a:endParaRPr sz="26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Graphics</a:t>
            </a:r>
            <a:endParaRPr sz="28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Brand, ram size</a:t>
            </a:r>
            <a:endParaRPr sz="26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Sound</a:t>
            </a:r>
            <a:endParaRPr sz="28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Brand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9" name="Google Shape;149;p20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Know Your Hardware </a:t>
            </a:r>
            <a:endParaRPr/>
          </a:p>
        </p:txBody>
      </p:sp>
      <p:sp>
        <p:nvSpPr>
          <p:cNvPr id="150" name="Google Shape;150;p20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Network Interface and settings</a:t>
            </a:r>
            <a:endParaRPr sz="2800">
              <a:solidFill>
                <a:schemeClr val="dk1"/>
              </a:solidFill>
            </a:endParaRPr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-US" sz="2600">
                <a:solidFill>
                  <a:schemeClr val="dk1"/>
                </a:solidFill>
              </a:rPr>
              <a:t>Brand</a:t>
            </a:r>
            <a:endParaRPr sz="2600">
              <a:solidFill>
                <a:schemeClr val="dk1"/>
              </a:solidFill>
            </a:endParaRPr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-US" sz="2600">
                <a:solidFill>
                  <a:schemeClr val="dk1"/>
                </a:solidFill>
              </a:rPr>
              <a:t>Media type (10/100, 1G, 2.5G, 10G, …)</a:t>
            </a:r>
            <a:endParaRPr sz="2600">
              <a:solidFill>
                <a:schemeClr val="dk1"/>
              </a:solidFill>
            </a:endParaRPr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-US" sz="2600">
                <a:solidFill>
                  <a:schemeClr val="dk1"/>
                </a:solidFill>
              </a:rPr>
              <a:t>Hostname, IP, Netmask, Default gateway, DNS</a:t>
            </a:r>
            <a:endParaRPr sz="2600">
              <a:solidFill>
                <a:schemeClr val="dk1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Other Special devices</a:t>
            </a:r>
            <a:endParaRPr sz="2800">
              <a:solidFill>
                <a:schemeClr val="dk1"/>
              </a:solidFill>
            </a:endParaRPr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-US" sz="2600">
                <a:solidFill>
                  <a:schemeClr val="dk1"/>
                </a:solidFill>
              </a:rPr>
              <a:t>pciconf -lv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6" name="Google Shape;156;p21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Pre-Installation Tasks</a:t>
            </a:r>
            <a:endParaRPr/>
          </a:p>
        </p:txBody>
      </p:sp>
      <p:sp>
        <p:nvSpPr>
          <p:cNvPr id="157" name="Google Shape;157;p21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Virtual Machine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VirtualBox、VMware、KVM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Network Information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IP address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Subnet mask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Default router IP address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domain name of the local network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DNS server IP address(es)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Prepare the Installation Media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https://www.freebsd.org/where.html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Installer image (iso, disc1 or dvd1)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3" name="Google Shape;163;p22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bsdinstall</a:t>
            </a:r>
            <a:endParaRPr/>
          </a:p>
        </p:txBody>
      </p:sp>
      <p:sp>
        <p:nvSpPr>
          <p:cNvPr id="164" name="Google Shape;164;p22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u="sng">
                <a:solidFill>
                  <a:schemeClr val="hlink"/>
                </a:solidFill>
                <a:hlinkClick r:id="rId3"/>
              </a:rPr>
              <a:t>bsdinstall (8)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An easy to use, text-based installation program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Beginning with FreeBSD 9.0-RELEASE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Official handbook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https://www.freebsd.org/doc/handbook/using-bsdinstall.html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u="sng">
                <a:solidFill>
                  <a:schemeClr val="hlink"/>
                </a:solidFill>
                <a:hlinkClick r:id="rId5"/>
              </a:rPr>
              <a:t>https://www.freebsd.org/doc/zh_TW/books/handbook/using-bsdinstall.html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0" name="Google Shape;170;p23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bsdinstall – (1)</a:t>
            </a:r>
            <a:endParaRPr/>
          </a:p>
        </p:txBody>
      </p:sp>
      <p:sp>
        <p:nvSpPr>
          <p:cNvPr id="171" name="Google Shape;171;p23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Boot screen of FreeBSD 13.0</a:t>
            </a:r>
            <a:endParaRPr/>
          </a:p>
        </p:txBody>
      </p:sp>
      <p:pic>
        <p:nvPicPr>
          <p:cNvPr id="172" name="Google Shape;17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0800" y="2126679"/>
            <a:ext cx="8866242" cy="485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8" name="Google Shape;178;p24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bsdinstall – (2)</a:t>
            </a:r>
            <a:endParaRPr/>
          </a:p>
        </p:txBody>
      </p:sp>
      <p:sp>
        <p:nvSpPr>
          <p:cNvPr id="179" name="Google Shape;179;p24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Install、Shell、Live CD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http://www.freebsd.org/doc/handbook/bsdinstall/bsdinstall-choose-mode.png" id="180" name="Google Shape;180;p24"/>
          <p:cNvPicPr preferRelativeResize="0"/>
          <p:nvPr/>
        </p:nvPicPr>
        <p:blipFill rotWithShape="1">
          <a:blip r:embed="rId3">
            <a:alphaModFix/>
          </a:blip>
          <a:srcRect b="33896" l="24107" r="26863" t="28693"/>
          <a:stretch/>
        </p:blipFill>
        <p:spPr>
          <a:xfrm>
            <a:off x="2896713" y="2871600"/>
            <a:ext cx="6235574" cy="264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5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6" name="Google Shape;186;p25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bsdinstall – (3)</a:t>
            </a:r>
            <a:endParaRPr/>
          </a:p>
        </p:txBody>
      </p:sp>
      <p:sp>
        <p:nvSpPr>
          <p:cNvPr id="187" name="Google Shape;187;p25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Select keymap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Enhanced Keymap Menu" id="188" name="Google Shape;18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5313" y="2164575"/>
            <a:ext cx="9378374" cy="52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Outline</a:t>
            </a:r>
            <a:endParaRPr/>
          </a:p>
        </p:txBody>
      </p:sp>
      <p:sp>
        <p:nvSpPr>
          <p:cNvPr id="45" name="Google Shape;45;p8"/>
          <p:cNvSpPr txBox="1"/>
          <p:nvPr>
            <p:ph idx="1" type="body"/>
          </p:nvPr>
        </p:nvSpPr>
        <p:spPr>
          <a:xfrm>
            <a:off x="599050" y="1762125"/>
            <a:ext cx="10830900" cy="54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US" sz="3300"/>
              <a:t>FreeBSD version</a:t>
            </a:r>
            <a:endParaRPr sz="3300"/>
          </a:p>
          <a:p>
            <a:pPr indent="-425450" lvl="1" marL="914400" rtl="0" algn="l">
              <a:spcBef>
                <a:spcPts val="0"/>
              </a:spcBef>
              <a:spcAft>
                <a:spcPts val="0"/>
              </a:spcAft>
              <a:buSzPts val="3100"/>
              <a:buChar char="○"/>
            </a:pPr>
            <a:r>
              <a:rPr lang="en-US" sz="3100"/>
              <a:t>13.0-RELEASE</a:t>
            </a:r>
            <a:endParaRPr sz="3100"/>
          </a:p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US" sz="3300"/>
              <a:t>Installing FreeBSD</a:t>
            </a:r>
            <a:endParaRPr sz="3300"/>
          </a:p>
          <a:p>
            <a:pPr indent="-425450" lvl="1" marL="914400" rtl="0" algn="l">
              <a:spcBef>
                <a:spcPts val="0"/>
              </a:spcBef>
              <a:spcAft>
                <a:spcPts val="0"/>
              </a:spcAft>
              <a:buSzPts val="3100"/>
              <a:buChar char="○"/>
            </a:pPr>
            <a:r>
              <a:rPr lang="en-US" sz="3100"/>
              <a:t>From CD-ROM</a:t>
            </a:r>
            <a:endParaRPr sz="3100"/>
          </a:p>
          <a:p>
            <a:pPr indent="-425450" lvl="1" marL="914400" rtl="0" algn="l">
              <a:spcBef>
                <a:spcPts val="0"/>
              </a:spcBef>
              <a:spcAft>
                <a:spcPts val="0"/>
              </a:spcAft>
              <a:buSzPts val="3100"/>
              <a:buChar char="○"/>
            </a:pPr>
            <a:r>
              <a:rPr lang="en-US" sz="3100"/>
              <a:t>From USB</a:t>
            </a:r>
            <a:endParaRPr sz="3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/>
          </a:p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4" name="Google Shape;194;p26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bsdinstall – (4)</a:t>
            </a:r>
            <a:endParaRPr/>
          </a:p>
        </p:txBody>
      </p:sp>
      <p:sp>
        <p:nvSpPr>
          <p:cNvPr id="195" name="Google Shape;195;p26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Setting hostname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e.g., xxx-sa.cs.nycu.edu.tw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6" name="Google Shape;19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2775" y="3294756"/>
            <a:ext cx="7760075" cy="295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 txBox="1"/>
          <p:nvPr/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Select components to install - use default values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2" name="Google Shape;202;p27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3" name="Google Shape;203;p27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bsdinstall – (5)</a:t>
            </a:r>
            <a:endParaRPr/>
          </a:p>
        </p:txBody>
      </p:sp>
      <p:pic>
        <p:nvPicPr>
          <p:cNvPr id="204" name="Google Shape;20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99450" y="4321450"/>
            <a:ext cx="148925" cy="14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9750" y="2332902"/>
            <a:ext cx="8502649" cy="398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8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1" name="Google Shape;211;p28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bsdinstall – (6)</a:t>
            </a:r>
            <a:endParaRPr/>
          </a:p>
        </p:txBody>
      </p:sp>
      <p:sp>
        <p:nvSpPr>
          <p:cNvPr id="212" name="Google Shape;212;p28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Partitioning methods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Shell –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gpart(8)</a:t>
            </a:r>
            <a:r>
              <a:rPr lang="en-US"/>
              <a:t>、</a:t>
            </a:r>
            <a:r>
              <a:rPr lang="en-US" u="sng">
                <a:solidFill>
                  <a:schemeClr val="hlink"/>
                </a:solidFill>
                <a:hlinkClick r:id="rId4"/>
              </a:rPr>
              <a:t>fdisk(8)</a:t>
            </a:r>
            <a:r>
              <a:rPr lang="en-US"/>
              <a:t>、</a:t>
            </a:r>
            <a:r>
              <a:rPr lang="en-US" u="sng">
                <a:solidFill>
                  <a:schemeClr val="hlink"/>
                </a:solidFill>
                <a:hlinkClick r:id="rId5"/>
              </a:rPr>
              <a:t>bsdlabel(8)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Use Auto (ZFS)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3" name="Google Shape;213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86700" y="3335850"/>
            <a:ext cx="7533625" cy="322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9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9" name="Google Shape;219;p29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bsdinstall – (7) Auto (ZFS)</a:t>
            </a:r>
            <a:endParaRPr/>
          </a:p>
        </p:txBody>
      </p:sp>
      <p:sp>
        <p:nvSpPr>
          <p:cNvPr id="220" name="Google Shape;220;p29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Guided Root-on-ZFS</a:t>
            </a:r>
            <a:endParaRPr sz="2700"/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Enter a pool name, disable forcing 4k sectors, enable or disable encryption</a:t>
            </a:r>
            <a:endParaRPr sz="2500"/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Switch between GPT (recommended) and MBR partition table types, and select the amount of swap space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</p:txBody>
      </p:sp>
      <p:pic>
        <p:nvPicPr>
          <p:cNvPr id="221" name="Google Shape;221;p29"/>
          <p:cNvPicPr preferRelativeResize="0"/>
          <p:nvPr/>
        </p:nvPicPr>
        <p:blipFill rotWithShape="1">
          <a:blip r:embed="rId3">
            <a:alphaModFix/>
          </a:blip>
          <a:srcRect b="15405" l="13669" r="14764" t="9479"/>
          <a:stretch/>
        </p:blipFill>
        <p:spPr>
          <a:xfrm>
            <a:off x="2544800" y="3400075"/>
            <a:ext cx="6907025" cy="401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7" name="Google Shape;227;p30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bsdinstall – (8)</a:t>
            </a:r>
            <a:endParaRPr/>
          </a:p>
        </p:txBody>
      </p:sp>
      <p:sp>
        <p:nvSpPr>
          <p:cNvPr id="228" name="Google Shape;228;p30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Virtual Device type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Stripe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Mirror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RAID10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RAID-Z 1, 2, 3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Char char="●"/>
            </a:pPr>
            <a:r>
              <a:rPr lang="en-US">
                <a:solidFill>
                  <a:srgbClr val="FF0000"/>
                </a:solidFill>
              </a:rPr>
              <a:t>Caution! Backup important </a:t>
            </a:r>
            <a:br>
              <a:rPr lang="en-US">
                <a:solidFill>
                  <a:srgbClr val="FF0000"/>
                </a:solidFill>
              </a:rPr>
            </a:br>
            <a:r>
              <a:rPr lang="en-US">
                <a:solidFill>
                  <a:srgbClr val="FF0000"/>
                </a:solidFill>
              </a:rPr>
              <a:t>data when using dual OS 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9" name="Google Shape;229;p30"/>
          <p:cNvPicPr preferRelativeResize="0"/>
          <p:nvPr/>
        </p:nvPicPr>
        <p:blipFill rotWithShape="1">
          <a:blip r:embed="rId3">
            <a:alphaModFix/>
          </a:blip>
          <a:srcRect b="24643" l="17515" r="20038" t="18324"/>
          <a:stretch/>
        </p:blipFill>
        <p:spPr>
          <a:xfrm>
            <a:off x="5993350" y="556025"/>
            <a:ext cx="4971150" cy="252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0"/>
          <p:cNvPicPr preferRelativeResize="0"/>
          <p:nvPr/>
        </p:nvPicPr>
        <p:blipFill rotWithShape="1">
          <a:blip r:embed="rId4">
            <a:alphaModFix/>
          </a:blip>
          <a:srcRect b="36754" l="28929" r="28789" t="31670"/>
          <a:stretch/>
        </p:blipFill>
        <p:spPr>
          <a:xfrm>
            <a:off x="6656850" y="3187625"/>
            <a:ext cx="3800375" cy="158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0"/>
          <p:cNvPicPr preferRelativeResize="0"/>
          <p:nvPr/>
        </p:nvPicPr>
        <p:blipFill rotWithShape="1">
          <a:blip r:embed="rId5">
            <a:alphaModFix/>
          </a:blip>
          <a:srcRect b="30173" l="16131" r="16090" t="27931"/>
          <a:stretch/>
        </p:blipFill>
        <p:spPr>
          <a:xfrm>
            <a:off x="5550125" y="4982625"/>
            <a:ext cx="5857600" cy="20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0"/>
          <p:cNvSpPr txBox="1"/>
          <p:nvPr/>
        </p:nvSpPr>
        <p:spPr>
          <a:xfrm>
            <a:off x="152225" y="6981100"/>
            <a:ext cx="6417600" cy="3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1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8" name="Google Shape;238;p31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bsdinstall – (9) </a:t>
            </a:r>
            <a:endParaRPr/>
          </a:p>
        </p:txBody>
      </p:sp>
      <p:sp>
        <p:nvSpPr>
          <p:cNvPr id="239" name="Google Shape;239;p31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Fetching </a:t>
            </a:r>
            <a:r>
              <a:rPr lang="en-US"/>
              <a:t>→</a:t>
            </a:r>
            <a:r>
              <a:rPr lang="en-US"/>
              <a:t> Checksum Verification </a:t>
            </a:r>
            <a:r>
              <a:rPr lang="en-US">
                <a:solidFill>
                  <a:schemeClr val="dk1"/>
                </a:solidFill>
              </a:rPr>
              <a:t>→</a:t>
            </a:r>
            <a:r>
              <a:rPr lang="en-US"/>
              <a:t> Extraction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0" name="Google Shape;24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86675" y="3575625"/>
            <a:ext cx="49586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6300" y="2152404"/>
            <a:ext cx="9137425" cy="514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2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7" name="Google Shape;247;p32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bsdinstall – (10)</a:t>
            </a:r>
            <a:endParaRPr/>
          </a:p>
        </p:txBody>
      </p:sp>
      <p:sp>
        <p:nvSpPr>
          <p:cNvPr id="248" name="Google Shape;248;p32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Post-installation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root password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Network interfaces</a:t>
            </a:r>
            <a:endParaRPr/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Wired – Static IPv4 / DHCP / Static IPv6 / SLAAC</a:t>
            </a:r>
            <a:endParaRPr/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Wireless</a:t>
            </a:r>
            <a:endParaRPr/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DNS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Time Zone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Services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System security hardening options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Add users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3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4" name="Google Shape;254;p33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Post-installation</a:t>
            </a:r>
            <a:endParaRPr/>
          </a:p>
        </p:txBody>
      </p:sp>
      <p:sp>
        <p:nvSpPr>
          <p:cNvPr id="255" name="Google Shape;255;p33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Setting the root Password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6" name="Google Shape;256;p33"/>
          <p:cNvPicPr preferRelativeResize="0"/>
          <p:nvPr/>
        </p:nvPicPr>
        <p:blipFill rotWithShape="1">
          <a:blip r:embed="rId3">
            <a:alphaModFix/>
          </a:blip>
          <a:srcRect b="54582" l="0" r="0" t="0"/>
          <a:stretch/>
        </p:blipFill>
        <p:spPr>
          <a:xfrm>
            <a:off x="1512763" y="3112475"/>
            <a:ext cx="9003476" cy="22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4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2" name="Google Shape;262;p34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Post-installation</a:t>
            </a:r>
            <a:endParaRPr/>
          </a:p>
        </p:txBody>
      </p:sp>
      <p:sp>
        <p:nvSpPr>
          <p:cNvPr id="263" name="Google Shape;263;p34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Select a network interfaces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Configuring IPv4 Networking with DHCP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4" name="Google Shape;264;p34"/>
          <p:cNvPicPr preferRelativeResize="0"/>
          <p:nvPr/>
        </p:nvPicPr>
        <p:blipFill rotWithShape="1">
          <a:blip r:embed="rId3">
            <a:alphaModFix/>
          </a:blip>
          <a:srcRect b="28946" l="21080" r="23090" t="21376"/>
          <a:stretch/>
        </p:blipFill>
        <p:spPr>
          <a:xfrm>
            <a:off x="3588975" y="4902000"/>
            <a:ext cx="4851050" cy="239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21375" y="2623350"/>
            <a:ext cx="4986250" cy="2130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5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1" name="Google Shape;271;p35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Post-installation</a:t>
            </a:r>
            <a:endParaRPr/>
          </a:p>
        </p:txBody>
      </p:sp>
      <p:sp>
        <p:nvSpPr>
          <p:cNvPr id="272" name="Google Shape;272;p35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Configuring IPv6 Networking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IPv6 Stateless Address Auto configuration (SLAAC)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http://tools.ietf.org/html/rfc4862</a:t>
            </a:r>
            <a:r>
              <a:rPr lang="en-US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3" name="Google Shape;273;p35"/>
          <p:cNvPicPr preferRelativeResize="0"/>
          <p:nvPr/>
        </p:nvPicPr>
        <p:blipFill rotWithShape="1">
          <a:blip r:embed="rId4">
            <a:alphaModFix/>
          </a:blip>
          <a:srcRect b="30222" l="2047" r="3585" t="24384"/>
          <a:stretch/>
        </p:blipFill>
        <p:spPr>
          <a:xfrm>
            <a:off x="1236088" y="3583825"/>
            <a:ext cx="9239825" cy="246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FreeBSD Version</a:t>
            </a:r>
            <a:endParaRPr/>
          </a:p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" name="Google Shape;53;p9"/>
          <p:cNvSpPr txBox="1"/>
          <p:nvPr>
            <p:ph idx="1" type="subTitle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6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9" name="Google Shape;279;p36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Post-installation</a:t>
            </a:r>
            <a:endParaRPr/>
          </a:p>
        </p:txBody>
      </p:sp>
      <p:sp>
        <p:nvSpPr>
          <p:cNvPr id="280" name="Google Shape;280;p36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>
                <a:solidFill>
                  <a:schemeClr val="dk1"/>
                </a:solidFill>
              </a:rPr>
              <a:t>Configuring DNS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281" name="Google Shape;281;p36"/>
          <p:cNvPicPr preferRelativeResize="0"/>
          <p:nvPr/>
        </p:nvPicPr>
        <p:blipFill rotWithShape="1">
          <a:blip r:embed="rId3">
            <a:alphaModFix/>
          </a:blip>
          <a:srcRect b="24101" l="3000" r="4689" t="21369"/>
          <a:stretch/>
        </p:blipFill>
        <p:spPr>
          <a:xfrm>
            <a:off x="1242138" y="2773700"/>
            <a:ext cx="9512325" cy="312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7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7" name="Google Shape;287;p37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Post-installation</a:t>
            </a:r>
            <a:endParaRPr/>
          </a:p>
        </p:txBody>
      </p:sp>
      <p:sp>
        <p:nvSpPr>
          <p:cNvPr id="288" name="Google Shape;288;p37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Setting the Time Zone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Asia </a:t>
            </a:r>
            <a:r>
              <a:rPr lang="en-US" sz="3000">
                <a:solidFill>
                  <a:schemeClr val="dk1"/>
                </a:solidFill>
              </a:rPr>
              <a:t>→</a:t>
            </a:r>
            <a:r>
              <a:rPr lang="en-US"/>
              <a:t> Taiwan</a:t>
            </a:r>
            <a:endParaRPr/>
          </a:p>
        </p:txBody>
      </p:sp>
      <p:pic>
        <p:nvPicPr>
          <p:cNvPr id="289" name="Google Shape;289;p37"/>
          <p:cNvPicPr preferRelativeResize="0"/>
          <p:nvPr/>
        </p:nvPicPr>
        <p:blipFill rotWithShape="1">
          <a:blip r:embed="rId3">
            <a:alphaModFix/>
          </a:blip>
          <a:srcRect b="12726" l="22608" r="24654" t="8959"/>
          <a:stretch/>
        </p:blipFill>
        <p:spPr>
          <a:xfrm>
            <a:off x="4272925" y="3097900"/>
            <a:ext cx="3727425" cy="310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7"/>
          <p:cNvPicPr preferRelativeResize="0"/>
          <p:nvPr/>
        </p:nvPicPr>
        <p:blipFill rotWithShape="1">
          <a:blip r:embed="rId4">
            <a:alphaModFix/>
          </a:blip>
          <a:srcRect b="12192" l="25056" r="25619" t="10491"/>
          <a:stretch/>
        </p:blipFill>
        <p:spPr>
          <a:xfrm>
            <a:off x="489475" y="3097900"/>
            <a:ext cx="3561874" cy="310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7"/>
          <p:cNvPicPr preferRelativeResize="0"/>
          <p:nvPr/>
        </p:nvPicPr>
        <p:blipFill rotWithShape="1">
          <a:blip r:embed="rId5">
            <a:alphaModFix/>
          </a:blip>
          <a:srcRect b="8273" l="0" r="3353" t="0"/>
          <a:stretch/>
        </p:blipFill>
        <p:spPr>
          <a:xfrm>
            <a:off x="8221925" y="3754225"/>
            <a:ext cx="3561875" cy="1518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8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7" name="Google Shape;297;p38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Post-installation</a:t>
            </a:r>
            <a:endParaRPr/>
          </a:p>
        </p:txBody>
      </p:sp>
      <p:sp>
        <p:nvSpPr>
          <p:cNvPr id="298" name="Google Shape;298;p38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Selecting services to be enabled at boot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Enable sshd, ntpd, ntpdate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Disable dumpdev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9" name="Google Shape;299;p38"/>
          <p:cNvPicPr preferRelativeResize="0"/>
          <p:nvPr/>
        </p:nvPicPr>
        <p:blipFill rotWithShape="1">
          <a:blip r:embed="rId3">
            <a:alphaModFix/>
          </a:blip>
          <a:srcRect b="17625" l="1006" r="4973" t="14296"/>
          <a:stretch/>
        </p:blipFill>
        <p:spPr>
          <a:xfrm>
            <a:off x="1332575" y="3184600"/>
            <a:ext cx="9331444" cy="3796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9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5" name="Google Shape;305;p39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Post-installation</a:t>
            </a:r>
            <a:endParaRPr/>
          </a:p>
        </p:txBody>
      </p:sp>
      <p:sp>
        <p:nvSpPr>
          <p:cNvPr id="306" name="Google Shape;306;p39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Selecting system security hardening options</a:t>
            </a:r>
            <a:endParaRPr/>
          </a:p>
        </p:txBody>
      </p:sp>
      <p:pic>
        <p:nvPicPr>
          <p:cNvPr id="307" name="Google Shape;307;p39"/>
          <p:cNvPicPr preferRelativeResize="0"/>
          <p:nvPr/>
        </p:nvPicPr>
        <p:blipFill rotWithShape="1">
          <a:blip r:embed="rId3">
            <a:alphaModFix/>
          </a:blip>
          <a:srcRect b="12881" l="0" r="1497" t="5843"/>
          <a:stretch/>
        </p:blipFill>
        <p:spPr>
          <a:xfrm>
            <a:off x="1009714" y="2338125"/>
            <a:ext cx="9977150" cy="428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0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3" name="Google Shape;313;p40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Post-installation</a:t>
            </a:r>
            <a:endParaRPr/>
          </a:p>
        </p:txBody>
      </p:sp>
      <p:sp>
        <p:nvSpPr>
          <p:cNvPr id="314" name="Google Shape;314;p40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lang="en-US" sz="3100"/>
              <a:t>Add Users</a:t>
            </a:r>
            <a:endParaRPr sz="3100"/>
          </a:p>
          <a:p>
            <a:pPr indent="-412750" lvl="1" marL="914400" rtl="0" algn="l">
              <a:spcBef>
                <a:spcPts val="0"/>
              </a:spcBef>
              <a:spcAft>
                <a:spcPts val="0"/>
              </a:spcAft>
              <a:buSzPts val="2900"/>
              <a:buChar char="○"/>
            </a:pPr>
            <a:r>
              <a:rPr lang="en-US" sz="2900"/>
              <a:t>Username - lctseng</a:t>
            </a:r>
            <a:endParaRPr sz="2900"/>
          </a:p>
          <a:p>
            <a:pPr indent="-412750" lvl="1" marL="914400" rtl="0" algn="l">
              <a:spcBef>
                <a:spcPts val="0"/>
              </a:spcBef>
              <a:spcAft>
                <a:spcPts val="0"/>
              </a:spcAft>
              <a:buSzPts val="2900"/>
              <a:buChar char="○"/>
            </a:pPr>
            <a:r>
              <a:rPr lang="en-US" sz="2900"/>
              <a:t>Full name - Liang-Chi Tseng</a:t>
            </a:r>
            <a:endParaRPr sz="2900"/>
          </a:p>
          <a:p>
            <a:pPr indent="-412750" lvl="1" marL="914400" rtl="0" algn="l">
              <a:spcBef>
                <a:spcPts val="0"/>
              </a:spcBef>
              <a:spcAft>
                <a:spcPts val="0"/>
              </a:spcAft>
              <a:buSzPts val="2900"/>
              <a:buChar char="○"/>
            </a:pPr>
            <a:r>
              <a:rPr lang="en-US" sz="2900"/>
              <a:t>Uid - User ID. Typically left blank for default.</a:t>
            </a:r>
            <a:endParaRPr sz="2900"/>
          </a:p>
          <a:p>
            <a:pPr indent="-412750" lvl="1" marL="914400" rtl="0" algn="l">
              <a:spcBef>
                <a:spcPts val="0"/>
              </a:spcBef>
              <a:spcAft>
                <a:spcPts val="0"/>
              </a:spcAft>
              <a:buSzPts val="2900"/>
              <a:buChar char="○"/>
            </a:pPr>
            <a:r>
              <a:rPr lang="en-US" sz="2900"/>
              <a:t>Login group - The user's group. - </a:t>
            </a:r>
            <a:r>
              <a:rPr lang="en-US" sz="2900"/>
              <a:t>"</a:t>
            </a:r>
            <a:r>
              <a:rPr lang="en-US" sz="2900"/>
              <a:t>staff</a:t>
            </a:r>
            <a:r>
              <a:rPr lang="en-US" sz="2900"/>
              <a:t>"</a:t>
            </a:r>
            <a:r>
              <a:rPr lang="en-US" sz="2900"/>
              <a:t> is good for you</a:t>
            </a:r>
            <a:endParaRPr sz="2900"/>
          </a:p>
          <a:p>
            <a:pPr indent="-412750" lvl="1" marL="914400" rtl="0" algn="l">
              <a:spcBef>
                <a:spcPts val="0"/>
              </a:spcBef>
              <a:spcAft>
                <a:spcPts val="0"/>
              </a:spcAft>
              <a:buSzPts val="2900"/>
              <a:buChar char="○"/>
            </a:pPr>
            <a:r>
              <a:rPr lang="en-US" sz="2900"/>
              <a:t>Invite user into other groups? - </a:t>
            </a:r>
            <a:r>
              <a:rPr lang="en-US" sz="2900">
                <a:solidFill>
                  <a:srgbClr val="FF0000"/>
                </a:solidFill>
              </a:rPr>
              <a:t>wheel</a:t>
            </a:r>
            <a:endParaRPr sz="2900">
              <a:solidFill>
                <a:srgbClr val="FF0000"/>
              </a:solidFill>
            </a:endParaRPr>
          </a:p>
          <a:p>
            <a:pPr indent="-412750" lvl="1" marL="914400" rtl="0" algn="l">
              <a:spcBef>
                <a:spcPts val="0"/>
              </a:spcBef>
              <a:spcAft>
                <a:spcPts val="0"/>
              </a:spcAft>
              <a:buSzPts val="2900"/>
              <a:buChar char="○"/>
            </a:pPr>
            <a:r>
              <a:rPr lang="en-US" sz="2900"/>
              <a:t>Login class - Typically left blank for default.</a:t>
            </a:r>
            <a:endParaRPr sz="2900"/>
          </a:p>
          <a:p>
            <a:pPr indent="-412750" lvl="1" marL="914400" rtl="0" algn="l">
              <a:spcBef>
                <a:spcPts val="0"/>
              </a:spcBef>
              <a:spcAft>
                <a:spcPts val="0"/>
              </a:spcAft>
              <a:buSzPts val="2900"/>
              <a:buChar char="○"/>
            </a:pPr>
            <a:r>
              <a:rPr lang="en-US" sz="2900"/>
              <a:t>Shell - The interactive shell for this user. CSCC use tcsh. </a:t>
            </a:r>
            <a:endParaRPr sz="2900"/>
          </a:p>
          <a:p>
            <a:pPr indent="-412750" lvl="1" marL="914400" rtl="0" algn="l">
              <a:spcBef>
                <a:spcPts val="0"/>
              </a:spcBef>
              <a:spcAft>
                <a:spcPts val="0"/>
              </a:spcAft>
              <a:buSzPts val="2900"/>
              <a:buChar char="○"/>
            </a:pPr>
            <a:r>
              <a:rPr lang="en-US" sz="2900"/>
              <a:t>Home directory - The user's home directory. </a:t>
            </a:r>
            <a:endParaRPr sz="2900"/>
          </a:p>
          <a:p>
            <a:pPr indent="-412750" lvl="1" marL="914400" rtl="0" algn="l">
              <a:spcBef>
                <a:spcPts val="0"/>
              </a:spcBef>
              <a:spcAft>
                <a:spcPts val="0"/>
              </a:spcAft>
              <a:buSzPts val="2900"/>
              <a:buChar char="○"/>
            </a:pPr>
            <a:r>
              <a:rPr lang="en-US" sz="2900"/>
              <a:t>Home directory permissions - The default is usually correct.</a:t>
            </a:r>
            <a:endParaRPr sz="2900"/>
          </a:p>
          <a:p>
            <a:pPr indent="-412750" lvl="1" marL="914400" rtl="0" algn="l">
              <a:spcBef>
                <a:spcPts val="0"/>
              </a:spcBef>
              <a:spcAft>
                <a:spcPts val="0"/>
              </a:spcAft>
              <a:buSzPts val="2900"/>
              <a:buChar char="○"/>
            </a:pPr>
            <a:r>
              <a:rPr lang="en-US" sz="2900"/>
              <a:t>Use password-based authentication? - Typically "yes".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1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0" name="Google Shape;320;p41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Post-installation</a:t>
            </a:r>
            <a:endParaRPr/>
          </a:p>
        </p:txBody>
      </p:sp>
      <p:sp>
        <p:nvSpPr>
          <p:cNvPr id="321" name="Google Shape;321;p41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lang="en-US" sz="3100"/>
              <a:t>Add Users (Cont.)</a:t>
            </a:r>
            <a:endParaRPr sz="3100"/>
          </a:p>
          <a:p>
            <a:pPr indent="-412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○"/>
            </a:pPr>
            <a:r>
              <a:rPr lang="en-US" sz="2900">
                <a:solidFill>
                  <a:schemeClr val="dk1"/>
                </a:solidFill>
              </a:rPr>
              <a:t>Use an empty password? - Typically "no".</a:t>
            </a:r>
            <a:endParaRPr sz="2900">
              <a:solidFill>
                <a:schemeClr val="dk1"/>
              </a:solidFill>
            </a:endParaRPr>
          </a:p>
          <a:p>
            <a:pPr indent="-412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○"/>
            </a:pPr>
            <a:r>
              <a:rPr lang="en-US" sz="2900">
                <a:solidFill>
                  <a:schemeClr val="dk1"/>
                </a:solidFill>
              </a:rPr>
              <a:t>Use a random password? - Typically "no".</a:t>
            </a:r>
            <a:endParaRPr sz="2900">
              <a:solidFill>
                <a:schemeClr val="dk1"/>
              </a:solidFill>
            </a:endParaRPr>
          </a:p>
          <a:p>
            <a:pPr indent="-412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○"/>
            </a:pPr>
            <a:r>
              <a:rPr lang="en-US" sz="2900">
                <a:solidFill>
                  <a:schemeClr val="dk1"/>
                </a:solidFill>
              </a:rPr>
              <a:t>Enter password - The actual password for this user. </a:t>
            </a:r>
            <a:endParaRPr sz="2900">
              <a:solidFill>
                <a:schemeClr val="dk1"/>
              </a:solidFill>
            </a:endParaRPr>
          </a:p>
          <a:p>
            <a:pPr indent="-412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○"/>
            </a:pPr>
            <a:r>
              <a:rPr lang="en-US" sz="2900">
                <a:solidFill>
                  <a:schemeClr val="dk1"/>
                </a:solidFill>
              </a:rPr>
              <a:t>Enter password again - The password must be typed again for verification.</a:t>
            </a:r>
            <a:endParaRPr sz="2900">
              <a:solidFill>
                <a:schemeClr val="dk1"/>
              </a:solidFill>
            </a:endParaRPr>
          </a:p>
          <a:p>
            <a:pPr indent="-412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○"/>
            </a:pPr>
            <a:r>
              <a:rPr lang="en-US" sz="2900">
                <a:solidFill>
                  <a:schemeClr val="dk1"/>
                </a:solidFill>
              </a:rPr>
              <a:t>Lock out the account after creation? - Typically "no".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2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7" name="Google Shape;327;p42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Post-installation</a:t>
            </a:r>
            <a:endParaRPr/>
          </a:p>
        </p:txBody>
      </p:sp>
      <p:sp>
        <p:nvSpPr>
          <p:cNvPr id="328" name="Google Shape;328;p42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lang="en-US" sz="3100"/>
              <a:t>Final Configuration</a:t>
            </a:r>
            <a:endParaRPr sz="3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/>
          </a:p>
        </p:txBody>
      </p:sp>
      <p:pic>
        <p:nvPicPr>
          <p:cNvPr id="329" name="Google Shape;329;p42"/>
          <p:cNvPicPr preferRelativeResize="0"/>
          <p:nvPr/>
        </p:nvPicPr>
        <p:blipFill rotWithShape="1">
          <a:blip r:embed="rId3">
            <a:alphaModFix/>
          </a:blip>
          <a:srcRect b="14541" l="4539" r="7144" t="6168"/>
          <a:stretch/>
        </p:blipFill>
        <p:spPr>
          <a:xfrm>
            <a:off x="1266062" y="2188925"/>
            <a:ext cx="9464476" cy="472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3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5" name="Google Shape;335;p43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Post-installation</a:t>
            </a:r>
            <a:endParaRPr/>
          </a:p>
        </p:txBody>
      </p:sp>
      <p:sp>
        <p:nvSpPr>
          <p:cNvPr id="336" name="Google Shape;336;p43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lang="en-US" sz="3100"/>
              <a:t>Make change if needed</a:t>
            </a:r>
            <a:endParaRPr sz="3100"/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100"/>
              <a:buChar char="●"/>
            </a:pPr>
            <a:r>
              <a:rPr lang="en-US" sz="3100">
                <a:solidFill>
                  <a:srgbClr val="FF0000"/>
                </a:solidFill>
              </a:rPr>
              <a:t>Remove installation media</a:t>
            </a:r>
            <a:endParaRPr sz="31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/>
          </a:p>
        </p:txBody>
      </p:sp>
      <p:pic>
        <p:nvPicPr>
          <p:cNvPr id="337" name="Google Shape;337;p43"/>
          <p:cNvPicPr preferRelativeResize="0"/>
          <p:nvPr/>
        </p:nvPicPr>
        <p:blipFill rotWithShape="1">
          <a:blip r:embed="rId3">
            <a:alphaModFix/>
          </a:blip>
          <a:srcRect b="32513" l="22971" r="26531" t="24569"/>
          <a:stretch/>
        </p:blipFill>
        <p:spPr>
          <a:xfrm>
            <a:off x="3023024" y="3050675"/>
            <a:ext cx="5950550" cy="281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4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3" name="Google Shape;343;p44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Post-installation</a:t>
            </a:r>
            <a:endParaRPr/>
          </a:p>
        </p:txBody>
      </p:sp>
      <p:sp>
        <p:nvSpPr>
          <p:cNvPr id="344" name="Google Shape;344;p44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lang="en-US" sz="3100"/>
              <a:t>Update your system to latest patch</a:t>
            </a:r>
            <a:endParaRPr sz="3100"/>
          </a:p>
          <a:p>
            <a:pPr indent="-425450" lvl="1" marL="914400" rtl="0" algn="l">
              <a:spcBef>
                <a:spcPts val="0"/>
              </a:spcBef>
              <a:spcAft>
                <a:spcPts val="0"/>
              </a:spcAft>
              <a:buSzPts val="3100"/>
              <a:buFont typeface="Ubuntu Mono"/>
              <a:buChar char="○"/>
            </a:pPr>
            <a:r>
              <a:rPr lang="en-US" sz="3100">
                <a:latin typeface="Ubuntu Mono"/>
                <a:ea typeface="Ubuntu Mono"/>
                <a:cs typeface="Ubuntu Mono"/>
                <a:sym typeface="Ubuntu Mono"/>
              </a:rPr>
              <a:t>$ sudo freebsd-update fetch install</a:t>
            </a:r>
            <a:endParaRPr sz="3100">
              <a:latin typeface="Ubuntu Mono"/>
              <a:ea typeface="Ubuntu Mono"/>
              <a:cs typeface="Ubuntu Mono"/>
              <a:sym typeface="Ubuntu Mono"/>
            </a:endParaRPr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Font typeface="Ubuntu Mono"/>
              <a:buChar char="●"/>
            </a:pPr>
            <a:r>
              <a:rPr lang="en-US" sz="3100">
                <a:solidFill>
                  <a:schemeClr val="dk1"/>
                </a:solidFill>
              </a:rPr>
              <a:t>Check your patch version</a:t>
            </a:r>
            <a:endParaRPr sz="3100">
              <a:solidFill>
                <a:schemeClr val="dk1"/>
              </a:solidFill>
            </a:endParaRPr>
          </a:p>
          <a:p>
            <a:pPr indent="-425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Ubuntu Mono"/>
              <a:buChar char="○"/>
            </a:pPr>
            <a:r>
              <a:rPr lang="en-US" sz="31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$ uname -r</a:t>
            </a:r>
            <a:endParaRPr sz="31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-425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○"/>
            </a:pPr>
            <a:r>
              <a:rPr lang="en-US" sz="3100">
                <a:solidFill>
                  <a:schemeClr val="dk1"/>
                </a:solidFill>
              </a:rPr>
              <a:t>Should be "13.0-RELEASE-p4" </a:t>
            </a:r>
            <a:endParaRPr sz="3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5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FreeBSD Handbook</a:t>
            </a:r>
            <a:endParaRPr/>
          </a:p>
        </p:txBody>
      </p:sp>
      <p:sp>
        <p:nvSpPr>
          <p:cNvPr id="350" name="Google Shape;350;p45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lang="en-US" sz="3100"/>
              <a:t>Chapter 2. Installing FreeBSD (FreeBSD 9.0 Release and Later)</a:t>
            </a:r>
            <a:endParaRPr sz="3100"/>
          </a:p>
          <a:p>
            <a:pPr indent="-400050" lvl="1" marL="914400" rtl="0" algn="l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 u="sng">
                <a:solidFill>
                  <a:schemeClr val="hlink"/>
                </a:solidFill>
                <a:hlinkClick r:id="rId3"/>
              </a:rPr>
              <a:t>http://www.tw.freebsd.org/doc/en/books/handbook/bsdinstall.html</a:t>
            </a:r>
            <a:endParaRPr sz="2700"/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lang="en-US" sz="3100"/>
              <a:t>Chinese resources</a:t>
            </a:r>
            <a:endParaRPr sz="3100"/>
          </a:p>
          <a:p>
            <a:pPr indent="-400050" lvl="1" marL="914400" rtl="0" algn="l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 u="sng">
                <a:solidFill>
                  <a:schemeClr val="hlink"/>
                </a:solidFill>
                <a:hlinkClick r:id="rId4"/>
              </a:rPr>
              <a:t>https://www.tw.freebsd.org/doc/zh_TW/books/handbook/bsdinstall.html</a:t>
            </a:r>
            <a:endParaRPr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/>
          </a:p>
        </p:txBody>
      </p:sp>
      <p:sp>
        <p:nvSpPr>
          <p:cNvPr id="351" name="Google Shape;351;p45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10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FreeBSD Branches/Tags</a:t>
            </a:r>
            <a:endParaRPr/>
          </a:p>
        </p:txBody>
      </p:sp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Three parallel development branches:</a:t>
            </a:r>
            <a:endParaRPr sz="23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RELEASE</a:t>
            </a:r>
            <a:endParaRPr sz="2300"/>
          </a:p>
          <a:p>
            <a:pPr indent="-374650" lvl="2" marL="1371600" rtl="0" algn="l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Suitable for production use</a:t>
            </a:r>
            <a:endParaRPr sz="2300"/>
          </a:p>
          <a:p>
            <a:pPr indent="-374650" lvl="2" marL="1371600" rtl="0" algn="l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Latest Release: 13.0 (April, 2021)</a:t>
            </a:r>
            <a:endParaRPr sz="2300"/>
          </a:p>
          <a:p>
            <a:pPr indent="-374650" lvl="3" marL="18288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 u="sng">
                <a:solidFill>
                  <a:schemeClr val="hlink"/>
                </a:solidFill>
                <a:hlinkClick r:id="rId3"/>
              </a:rPr>
              <a:t>http://www.freebsd.org/releases/</a:t>
            </a:r>
            <a:endParaRPr sz="23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STABLE</a:t>
            </a:r>
            <a:endParaRPr sz="2300"/>
          </a:p>
          <a:p>
            <a:pPr indent="-374650" lvl="2" marL="1371600" rtl="0" algn="l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Tested new features and bug fixes</a:t>
            </a:r>
            <a:endParaRPr sz="2300"/>
          </a:p>
          <a:p>
            <a:pPr indent="-374650" lvl="2" marL="1371600" rtl="0" algn="l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ABI/KBI is "stable"</a:t>
            </a:r>
            <a:endParaRPr sz="2300"/>
          </a:p>
          <a:p>
            <a:pPr indent="-374650" lvl="2" marL="1371600" rtl="0" algn="l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Still considered a development branch</a:t>
            </a:r>
            <a:endParaRPr sz="23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CURRENT</a:t>
            </a:r>
            <a:endParaRPr sz="2300"/>
          </a:p>
          <a:p>
            <a:pPr indent="-374650" lvl="2" marL="1371600" rtl="0" algn="l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Working space for FreeBSD developers</a:t>
            </a:r>
            <a:endParaRPr sz="2300"/>
          </a:p>
          <a:p>
            <a:pPr indent="-374650" lvl="3" marL="18288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13.0-CURRENT (January, 2021)</a:t>
            </a:r>
            <a:endParaRPr sz="2300"/>
          </a:p>
          <a:p>
            <a:pPr indent="-374650" lvl="3" marL="18288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 u="sng">
                <a:solidFill>
                  <a:schemeClr val="hlink"/>
                </a:solidFill>
                <a:hlinkClick r:id="rId4"/>
              </a:rPr>
              <a:t>http://www.freebsd.org/releng/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6"/>
          <p:cNvSpPr txBox="1"/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Appendix</a:t>
            </a:r>
            <a:endParaRPr/>
          </a:p>
        </p:txBody>
      </p:sp>
      <p:sp>
        <p:nvSpPr>
          <p:cNvPr id="357" name="Google Shape;357;p46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8" name="Google Shape;358;p46"/>
          <p:cNvSpPr txBox="1"/>
          <p:nvPr>
            <p:ph idx="1" type="subTitle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bsdinstall – Manual (UFS)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7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4" name="Google Shape;364;p47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bsdinstall – Manual (UFS)</a:t>
            </a:r>
            <a:endParaRPr/>
          </a:p>
        </p:txBody>
      </p:sp>
      <p:sp>
        <p:nvSpPr>
          <p:cNvPr id="365" name="Google Shape;365;p47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Guided partitioning result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http://www.freebsd.org/doc/handbook/bsdinstall/bsdinstall-part-review.png" id="366" name="Google Shape;366;p47"/>
          <p:cNvPicPr preferRelativeResize="0"/>
          <p:nvPr/>
        </p:nvPicPr>
        <p:blipFill rotWithShape="1">
          <a:blip r:embed="rId3">
            <a:alphaModFix/>
          </a:blip>
          <a:srcRect b="19795" l="13338" r="15714" t="15235"/>
          <a:stretch/>
        </p:blipFill>
        <p:spPr>
          <a:xfrm>
            <a:off x="1925350" y="2496575"/>
            <a:ext cx="7956450" cy="40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8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2" name="Google Shape;372;p48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bsdinstall – Manual (UFS)</a:t>
            </a:r>
            <a:endParaRPr/>
          </a:p>
        </p:txBody>
      </p:sp>
      <p:sp>
        <p:nvSpPr>
          <p:cNvPr id="373" name="Google Shape;373;p48"/>
          <p:cNvSpPr txBox="1"/>
          <p:nvPr>
            <p:ph idx="1" type="body"/>
          </p:nvPr>
        </p:nvSpPr>
        <p:spPr>
          <a:xfrm>
            <a:off x="599050" y="1563425"/>
            <a:ext cx="4839900" cy="233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Guided partitioning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Select disk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http://www.freebsd.org/doc/handbook/bsdinstall/bsdinstall-part-guided-disk.png" id="374" name="Google Shape;374;p48"/>
          <p:cNvPicPr preferRelativeResize="0"/>
          <p:nvPr/>
        </p:nvPicPr>
        <p:blipFill rotWithShape="1">
          <a:blip r:embed="rId3">
            <a:alphaModFix/>
          </a:blip>
          <a:srcRect b="29673" l="13870" r="17598" t="22068"/>
          <a:stretch/>
        </p:blipFill>
        <p:spPr>
          <a:xfrm>
            <a:off x="5439100" y="1563413"/>
            <a:ext cx="5958450" cy="233025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48"/>
          <p:cNvSpPr txBox="1"/>
          <p:nvPr>
            <p:ph idx="1" type="body"/>
          </p:nvPr>
        </p:nvSpPr>
        <p:spPr>
          <a:xfrm>
            <a:off x="599050" y="4306625"/>
            <a:ext cx="4839900" cy="233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How to partition the disk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Entire Disk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Partition – use free space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http://www.freebsd.org/doc/handbook/bsdinstall/bsdinstall-part-entire-part.png" id="376" name="Google Shape;376;p48"/>
          <p:cNvPicPr preferRelativeResize="0"/>
          <p:nvPr/>
        </p:nvPicPr>
        <p:blipFill rotWithShape="1">
          <a:blip r:embed="rId4">
            <a:alphaModFix/>
          </a:blip>
          <a:srcRect b="33611" l="19967" r="22255" t="26131"/>
          <a:stretch/>
        </p:blipFill>
        <p:spPr>
          <a:xfrm>
            <a:off x="5439100" y="4323931"/>
            <a:ext cx="5958450" cy="2306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9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2" name="Google Shape;382;p49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bsdinstall – Manual (UFS)</a:t>
            </a:r>
            <a:endParaRPr/>
          </a:p>
        </p:txBody>
      </p:sp>
      <p:sp>
        <p:nvSpPr>
          <p:cNvPr id="383" name="Google Shape;383;p49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Manual Partitioning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http://www.freebsd.org/doc/handbook/bsdinstall/bsdinstall-part-manual-create.png" id="384" name="Google Shape;384;p49"/>
          <p:cNvPicPr preferRelativeResize="0"/>
          <p:nvPr/>
        </p:nvPicPr>
        <p:blipFill rotWithShape="1">
          <a:blip r:embed="rId3">
            <a:alphaModFix/>
          </a:blip>
          <a:srcRect b="18857" l="12796" r="15596" t="14741"/>
          <a:stretch/>
        </p:blipFill>
        <p:spPr>
          <a:xfrm>
            <a:off x="2066513" y="2276375"/>
            <a:ext cx="7863575" cy="405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0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0" name="Google Shape;390;p50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bsdinstall – Manual (UFS)</a:t>
            </a:r>
            <a:endParaRPr/>
          </a:p>
        </p:txBody>
      </p:sp>
      <p:sp>
        <p:nvSpPr>
          <p:cNvPr id="391" name="Google Shape;391;p50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Choose a partitioning scheme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Master Boot Record (MBR)</a:t>
            </a:r>
            <a:endParaRPr/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4 Primary Partition, 1 Extended Partition, multiple Logical Partition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GUID Partition Table (GPT)</a:t>
            </a:r>
            <a:endParaRPr/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128 Partitions per disk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Char char="○"/>
            </a:pPr>
            <a:r>
              <a:rPr lang="en-US">
                <a:solidFill>
                  <a:srgbClr val="FF0000"/>
                </a:solidFill>
              </a:rPr>
              <a:t>DON’T use BSD</a:t>
            </a:r>
            <a:endParaRPr>
              <a:solidFill>
                <a:srgbClr val="FF0000"/>
              </a:solidFill>
            </a:endParaRPr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Char char="■"/>
            </a:pPr>
            <a:r>
              <a:rPr lang="en-US">
                <a:solidFill>
                  <a:srgbClr val="FF0000"/>
                </a:solidFill>
              </a:rPr>
              <a:t>Some disk tools cannot </a:t>
            </a:r>
            <a:br>
              <a:rPr lang="en-US">
                <a:solidFill>
                  <a:srgbClr val="FF0000"/>
                </a:solidFill>
              </a:rPr>
            </a:br>
            <a:r>
              <a:rPr lang="en-US">
                <a:solidFill>
                  <a:srgbClr val="FF0000"/>
                </a:solidFill>
              </a:rPr>
              <a:t>identify this label 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http://www.freebsd.org/doc/handbook/bsdinstall/bsdinstall-part-manual-partscheme.png" id="392" name="Google Shape;392;p50"/>
          <p:cNvPicPr preferRelativeResize="0"/>
          <p:nvPr/>
        </p:nvPicPr>
        <p:blipFill rotWithShape="1">
          <a:blip r:embed="rId3">
            <a:alphaModFix/>
          </a:blip>
          <a:srcRect b="17047" l="12800" r="15205" t="13848"/>
          <a:stretch/>
        </p:blipFill>
        <p:spPr>
          <a:xfrm>
            <a:off x="5287700" y="3726575"/>
            <a:ext cx="6560775" cy="349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1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8" name="Google Shape;398;p51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bsdinstall – Manual (UFS)</a:t>
            </a:r>
            <a:endParaRPr/>
          </a:p>
        </p:txBody>
      </p:sp>
      <p:sp>
        <p:nvSpPr>
          <p:cNvPr id="399" name="Google Shape;399;p51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Add partitions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freebsd-boot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FreeBSD boot code. This partition must be first on the disk.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http://www.freebsd.org/doc/handbook/bsdinstall/bsdinstall-part-manual-addpart.png" id="400" name="Google Shape;400;p51"/>
          <p:cNvPicPr preferRelativeResize="0"/>
          <p:nvPr/>
        </p:nvPicPr>
        <p:blipFill rotWithShape="1">
          <a:blip r:embed="rId3">
            <a:alphaModFix/>
          </a:blip>
          <a:srcRect b="16964" l="12400" r="14908" t="14132"/>
          <a:stretch/>
        </p:blipFill>
        <p:spPr>
          <a:xfrm>
            <a:off x="2181775" y="3107400"/>
            <a:ext cx="7633049" cy="402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52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6" name="Google Shape;406;p52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bsdinstall – Manual (UFS)</a:t>
            </a:r>
            <a:endParaRPr/>
          </a:p>
        </p:txBody>
      </p:sp>
      <p:sp>
        <p:nvSpPr>
          <p:cNvPr id="407" name="Google Shape;407;p52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Final confirmation</a:t>
            </a:r>
            <a:endParaRPr/>
          </a:p>
        </p:txBody>
      </p:sp>
      <p:pic>
        <p:nvPicPr>
          <p:cNvPr descr="http://www.freebsd.org/doc/handbook/bsdinstall/bsdinstall-final-confirmation.png" id="408" name="Google Shape;408;p52"/>
          <p:cNvPicPr preferRelativeResize="0"/>
          <p:nvPr/>
        </p:nvPicPr>
        <p:blipFill rotWithShape="1">
          <a:blip r:embed="rId3">
            <a:alphaModFix/>
          </a:blip>
          <a:srcRect b="18125" l="12792" r="15819" t="15087"/>
          <a:stretch/>
        </p:blipFill>
        <p:spPr>
          <a:xfrm>
            <a:off x="2301638" y="2142900"/>
            <a:ext cx="7425725" cy="385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3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4" name="Google Shape;414;p53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bsdinstall – Manual (UFS)</a:t>
            </a:r>
            <a:endParaRPr/>
          </a:p>
        </p:txBody>
      </p:sp>
      <p:sp>
        <p:nvSpPr>
          <p:cNvPr id="415" name="Google Shape;415;p53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Reference (handbook)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https://www.freebsd.org/doc/handbook/bsdinstall-partitioning.html</a:t>
            </a:r>
            <a:r>
              <a:rPr lang="en-US"/>
              <a:t> 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https://www.freebsd.org/doc/zh_TW/books/handbook/bsdinstall-partitioning.html</a:t>
            </a:r>
            <a:r>
              <a:rPr lang="en-US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" name="Google Shape;66;p11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FreeBSD Versions</a:t>
            </a:r>
            <a:endParaRPr/>
          </a:p>
        </p:txBody>
      </p:sp>
      <p:sp>
        <p:nvSpPr>
          <p:cNvPr id="67" name="Google Shape;67;p11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FreeBSD–A.B.</a:t>
            </a:r>
            <a:r>
              <a:rPr lang="en-US">
                <a:solidFill>
                  <a:srgbClr val="0000FF"/>
                </a:solidFill>
              </a:rPr>
              <a:t>C</a:t>
            </a:r>
            <a:r>
              <a:rPr lang="en-US"/>
              <a:t>–Type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A: major version Number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B: minor version Number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Char char="○"/>
            </a:pPr>
            <a:r>
              <a:rPr lang="en-US">
                <a:solidFill>
                  <a:srgbClr val="0000FF"/>
                </a:solidFill>
              </a:rPr>
              <a:t>C: slight patch version number</a:t>
            </a:r>
            <a:endParaRPr>
              <a:solidFill>
                <a:srgbClr val="0000FF"/>
              </a:solidFill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Type: version type</a:t>
            </a:r>
            <a:endParaRPr/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PRERELEASE, BETA, RC</a:t>
            </a:r>
            <a:endParaRPr sz="2400"/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RELEASE</a:t>
            </a:r>
            <a:endParaRPr sz="2400"/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STABLE</a:t>
            </a:r>
            <a:endParaRPr sz="2400"/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CURRENT</a:t>
            </a:r>
            <a:endParaRPr sz="24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freebsd-version(1)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-pN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patch level, increased after SA/EN announced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" name="Google Shape;73;p12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End-of-Life (EoL)</a:t>
            </a:r>
            <a:endParaRPr/>
          </a:p>
        </p:txBody>
      </p:sp>
      <p:sp>
        <p:nvSpPr>
          <p:cNvPr id="74" name="Google Shape;74;p12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The last supporting date of given OS version</a:t>
            </a:r>
            <a:endParaRPr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Typically</a:t>
            </a:r>
            <a:r>
              <a:rPr lang="en-US" sz="2600"/>
              <a:t>, no guaranteed security update/patch for an OS passed its EoL</a:t>
            </a:r>
            <a:endParaRPr sz="26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</a:t>
            </a:r>
            <a:r>
              <a:rPr lang="en-US"/>
              <a:t>ll OS have EoL</a:t>
            </a:r>
            <a:endParaRPr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u="sng">
                <a:solidFill>
                  <a:schemeClr val="hlink"/>
                </a:solidFill>
                <a:hlinkClick r:id="rId3"/>
              </a:rPr>
              <a:t>FreeBSD 13.0: 13.1-RELEASE + 3 months</a:t>
            </a:r>
            <a:endParaRPr sz="26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Char char="○"/>
            </a:pPr>
            <a:r>
              <a:rPr lang="en-US" sz="2600" u="sng">
                <a:solidFill>
                  <a:schemeClr val="hlink"/>
                </a:solidFill>
                <a:hlinkClick r:id="rId4"/>
              </a:rPr>
              <a:t>Ubuntu 14.04 LTS: 2024-04</a:t>
            </a:r>
            <a:endParaRPr sz="26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u="sng">
                <a:solidFill>
                  <a:schemeClr val="hlink"/>
                </a:solidFill>
                <a:hlinkClick r:id="rId5"/>
              </a:rPr>
              <a:t>CentOS Linux 8: 2021-12-31</a:t>
            </a:r>
            <a:endParaRPr sz="26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u="sng">
                <a:solidFill>
                  <a:schemeClr val="hlink"/>
                </a:solidFill>
                <a:hlinkClick r:id="rId6"/>
              </a:rPr>
              <a:t>Windows 7: 2020-01-14</a:t>
            </a:r>
            <a:endParaRPr sz="26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If your OS is approaching its EoL,  please consider updating it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Plan as early as possible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Good habit: prepare and evaluate upgrading when new version is out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0" name="Google Shape;80;p13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Support Model</a:t>
            </a:r>
            <a:endParaRPr/>
          </a:p>
        </p:txBody>
      </p:sp>
      <p:sp>
        <p:nvSpPr>
          <p:cNvPr id="81" name="Google Shape;81;p13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>
                <a:solidFill>
                  <a:schemeClr val="dk1"/>
                </a:solidFill>
              </a:rPr>
              <a:t>Use FreeBSD as an example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https://www.freebsd.org/security/#model</a:t>
            </a:r>
            <a:endParaRPr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Ubuntu Mono"/>
                <a:ea typeface="Ubuntu Mono"/>
                <a:cs typeface="Ubuntu Mono"/>
                <a:sym typeface="Ubuntu Mono"/>
              </a:rPr>
              <a:t>Under the current support model, each </a:t>
            </a:r>
            <a:r>
              <a:rPr lang="en-US" sz="2600">
                <a:solidFill>
                  <a:srgbClr val="FF0000"/>
                </a:solidFill>
                <a:latin typeface="Ubuntu Mono"/>
                <a:ea typeface="Ubuntu Mono"/>
                <a:cs typeface="Ubuntu Mono"/>
                <a:sym typeface="Ubuntu Mono"/>
              </a:rPr>
              <a:t>major version</a:t>
            </a:r>
            <a:r>
              <a:rPr lang="en-US" sz="2600">
                <a:latin typeface="Ubuntu Mono"/>
                <a:ea typeface="Ubuntu Mono"/>
                <a:cs typeface="Ubuntu Mono"/>
                <a:sym typeface="Ubuntu Mono"/>
              </a:rPr>
              <a:t>'s stable branch is explicitly supported for </a:t>
            </a:r>
            <a:r>
              <a:rPr lang="en-US" sz="2600">
                <a:solidFill>
                  <a:srgbClr val="FF0000"/>
                </a:solidFill>
                <a:latin typeface="Ubuntu Mono"/>
                <a:ea typeface="Ubuntu Mono"/>
                <a:cs typeface="Ubuntu Mono"/>
                <a:sym typeface="Ubuntu Mono"/>
              </a:rPr>
              <a:t>5 years</a:t>
            </a:r>
            <a:r>
              <a:rPr lang="en-US" sz="2600">
                <a:latin typeface="Ubuntu Mono"/>
                <a:ea typeface="Ubuntu Mono"/>
                <a:cs typeface="Ubuntu Mono"/>
                <a:sym typeface="Ubuntu Mono"/>
              </a:rPr>
              <a:t>, while each individual </a:t>
            </a:r>
            <a:r>
              <a:rPr lang="en-US" sz="2600">
                <a:solidFill>
                  <a:srgbClr val="FF0000"/>
                </a:solidFill>
                <a:latin typeface="Ubuntu Mono"/>
                <a:ea typeface="Ubuntu Mono"/>
                <a:cs typeface="Ubuntu Mono"/>
                <a:sym typeface="Ubuntu Mono"/>
              </a:rPr>
              <a:t>point release</a:t>
            </a:r>
            <a:r>
              <a:rPr lang="en-US" sz="2600">
                <a:latin typeface="Ubuntu Mono"/>
                <a:ea typeface="Ubuntu Mono"/>
                <a:cs typeface="Ubuntu Mono"/>
                <a:sym typeface="Ubuntu Mono"/>
              </a:rPr>
              <a:t> is only supported for </a:t>
            </a:r>
            <a:r>
              <a:rPr lang="en-US" sz="2600">
                <a:solidFill>
                  <a:srgbClr val="FF0000"/>
                </a:solidFill>
                <a:latin typeface="Ubuntu Mono"/>
                <a:ea typeface="Ubuntu Mono"/>
                <a:cs typeface="Ubuntu Mono"/>
                <a:sym typeface="Ubuntu Mono"/>
              </a:rPr>
              <a:t>three months after the next point release</a:t>
            </a:r>
            <a:r>
              <a:rPr lang="en-US" sz="2600">
                <a:latin typeface="Ubuntu Mono"/>
                <a:ea typeface="Ubuntu Mono"/>
                <a:cs typeface="Ubuntu Mono"/>
                <a:sym typeface="Ubuntu Mono"/>
              </a:rPr>
              <a:t>.</a:t>
            </a:r>
            <a:endParaRPr sz="2600">
              <a:latin typeface="Ubuntu Mono"/>
              <a:ea typeface="Ubuntu Mono"/>
              <a:cs typeface="Ubuntu Mono"/>
              <a:sym typeface="Ubuntu Mono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>
                <a:solidFill>
                  <a:schemeClr val="dk1"/>
                </a:solidFill>
              </a:rPr>
              <a:t>Common support types</a:t>
            </a:r>
            <a:endParaRPr>
              <a:solidFill>
                <a:schemeClr val="dk1"/>
              </a:solidFill>
            </a:endParaRPr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-US" sz="2600">
                <a:solidFill>
                  <a:schemeClr val="dk1"/>
                </a:solidFill>
              </a:rPr>
              <a:t>Normal (feature and security updates)</a:t>
            </a:r>
            <a:endParaRPr sz="2600">
              <a:solidFill>
                <a:schemeClr val="dk1"/>
              </a:solidFill>
            </a:endParaRPr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-US" sz="2600">
                <a:solidFill>
                  <a:schemeClr val="dk1"/>
                </a:solidFill>
              </a:rPr>
              <a:t>Security only (maintenance mode)</a:t>
            </a:r>
            <a:endParaRPr sz="2600">
              <a:solidFill>
                <a:schemeClr val="dk1"/>
              </a:solidFill>
            </a:endParaRPr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-US" sz="2600">
                <a:solidFill>
                  <a:schemeClr val="dk1"/>
                </a:solidFill>
              </a:rPr>
              <a:t>LTS (Long term support, good for services infrastructure)</a:t>
            </a:r>
            <a:endParaRPr sz="2600">
              <a:solidFill>
                <a:schemeClr val="dk1"/>
              </a:solidFill>
            </a:endParaRPr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-US" sz="2600">
                <a:solidFill>
                  <a:schemeClr val="dk1"/>
                </a:solidFill>
              </a:rPr>
              <a:t>Extended (longer than normal), paid (commercial) support, ...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FreeBSD Installation</a:t>
            </a:r>
            <a:endParaRPr/>
          </a:p>
        </p:txBody>
      </p:sp>
      <p:sp>
        <p:nvSpPr>
          <p:cNvPr id="87" name="Google Shape;87;p14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" name="Google Shape;88;p14"/>
          <p:cNvSpPr txBox="1"/>
          <p:nvPr>
            <p:ph idx="1" type="subTitle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" name="Google Shape;94;p15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Installation Handbook</a:t>
            </a:r>
            <a:endParaRPr/>
          </a:p>
        </p:txBody>
      </p:sp>
      <p:sp>
        <p:nvSpPr>
          <p:cNvPr id="95" name="Google Shape;95;p15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Complete installation guide and be found at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https://www.freebsd.org/doc/handbook/bsdinstall.html</a:t>
            </a:r>
            <a:r>
              <a:rPr lang="en-US"/>
              <a:t> 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https://www.freebsd.org/doc/zh_TW/books/handbook/bsdinstall.html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SCC NAS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