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7559675" cx="11998325"/>
  <p:notesSz cx="7559675" cy="10691800"/>
  <p:embeddedFontLst>
    <p:embeddedFont>
      <p:font typeface="Source Sans Pro Light"/>
      <p:regular r:id="rId45"/>
      <p:bold r:id="rId46"/>
      <p:italic r:id="rId47"/>
      <p:boldItalic r:id="rId48"/>
    </p:embeddedFont>
    <p:embeddedFont>
      <p:font typeface="Ubuntu Mono"/>
      <p:regular r:id="rId49"/>
      <p:bold r:id="rId50"/>
      <p:italic r:id="rId51"/>
      <p:boldItalic r:id="rId52"/>
    </p:embeddedFont>
    <p:embeddedFont>
      <p:font typeface="Source Sans Pro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FEF1AF-B610-4200-BC20-DF6D67618C3A}">
  <a:tblStyle styleId="{C6FEF1AF-B610-4200-BC20-DF6D67618C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SourceSansProLight-bold.fntdata"/><Relationship Id="rId45" Type="http://schemas.openxmlformats.org/officeDocument/2006/relationships/font" Target="fonts/SourceSansPro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SansProLight-boldItalic.fntdata"/><Relationship Id="rId47" Type="http://schemas.openxmlformats.org/officeDocument/2006/relationships/font" Target="fonts/SourceSansProLight-italic.fntdata"/><Relationship Id="rId49" Type="http://schemas.openxmlformats.org/officeDocument/2006/relationships/font" Target="fonts/UbuntuMon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UbuntuMono-italic.fntdata"/><Relationship Id="rId50" Type="http://schemas.openxmlformats.org/officeDocument/2006/relationships/font" Target="fonts/UbuntuMono-bold.fntdata"/><Relationship Id="rId53" Type="http://schemas.openxmlformats.org/officeDocument/2006/relationships/font" Target="fonts/SourceSansPro-regular.fntdata"/><Relationship Id="rId52" Type="http://schemas.openxmlformats.org/officeDocument/2006/relationships/font" Target="fonts/UbuntuMono-boldItalic.fntdata"/><Relationship Id="rId11" Type="http://schemas.openxmlformats.org/officeDocument/2006/relationships/slide" Target="slides/slide6.xml"/><Relationship Id="rId55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54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SourceSans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講課時間：一小時</a:t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6a2601d46_0_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6a2601d46_0_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a2601d46_0_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a2601d46_0_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44316aba6_0_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44316aba6_0_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windows 比較沒有對應的 package manager, 或許可以把 microsoft store, 或是 https://chocolatey.org/ 吧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44316aba6_0_3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44316aba6_0_3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6a2601d46_0_5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6a2601d46_0_5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6a2601d46_0_6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6a2601d46_0_6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a2601d46_0_7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6a2601d46_0_7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6a2601d46_0_8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6a2601d46_0_8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6a2601d46_0_8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6a2601d46_0_8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6a2601d46_0_9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6a2601d46_0_9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5373bcd34a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5373bcd34a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6a2601d46_0_10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6a2601d46_0_10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6a2601d46_0_10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6a2601d46_0_10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</a:rPr>
              <a:t> port 最後也是先 build 成 package 再 install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6a2601d46_0_1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6a2601d46_0_1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6a2601d46_0_1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6a2601d46_0_1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6a2601d46_0_1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6a2601d46_0_1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6a2601d46_0_1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6a2601d46_0_1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6a2601d46_0_14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6a2601d46_0_14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a2601d46_0_15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6a2601d46_0_15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6a2601d46_0_16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6a2601d46_0_16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6a2601d46_0_17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6a2601d46_0_17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d3a30c513_0_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8d3a30c513_0_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44316aba6_0_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44316aba6_0_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44316aba6_0_5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44316aba6_0_5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44316aba6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44316aba6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44316aba6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44316aba6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44316aba6_0_6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44316aba6_0_6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a59d0f813_1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a59d0f813_1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6a2601d46_0_18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6a2601d46_0_18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a2601d46_0_20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a2601d46_0_20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701f71918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701f71918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9a4b0abf16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9a4b0abf16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d3a30c513_0_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d3a30c513_0_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d3a30c513_0_3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d3a30c513_0_3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6a2601d46_0_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6a2601d46_0_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d3a30c513_0_3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d3a30c513_0_3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a2601d46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a2601d46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a2601d46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a2601d46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3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  <a:endParaRPr sz="11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freebsd.org/doc/handbook/ports.html" TargetMode="External"/><Relationship Id="rId4" Type="http://schemas.openxmlformats.org/officeDocument/2006/relationships/hyperlink" Target="https://www.freebsd.org/doc/zh_TW/books/handbook/ports.html" TargetMode="External"/><Relationship Id="rId5" Type="http://schemas.openxmlformats.org/officeDocument/2006/relationships/hyperlink" Target="https://www.freebsd.org/cgi/man.cgi?ports(7)" TargetMode="External"/><Relationship Id="rId6" Type="http://schemas.openxmlformats.org/officeDocument/2006/relationships/hyperlink" Target="https://www.freebsd.org/cgi/man.cgi?pkg(7)" TargetMode="External"/><Relationship Id="rId7" Type="http://schemas.openxmlformats.org/officeDocument/2006/relationships/hyperlink" Target="https://www.freebsd.org/cgi/man.cgi?pkg(8)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freebsd.org/cgi/man.cgi?portsnap(8)" TargetMode="External"/><Relationship Id="rId4" Type="http://schemas.openxmlformats.org/officeDocument/2006/relationships/hyperlink" Target="https://www.freebsd.org/doc/en_US.ISO8859-1/books/handbook/ports-using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reebsd.org/cgi/man.cgi?git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reebsd.org/cgi/man.cgi?psearch(1)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reebsd.org/cgi/man.cgi?fetch(1)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ithub.com/curl/curl.git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iki.freebsd.org/PackageManagerRosettaStone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/>
              <a:t>Installing Applications in FreeBSD</a:t>
            </a:r>
            <a:endParaRPr sz="6100"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lctseng (2019-2021, CC BY-SA)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(1996-2018)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we start – Enable "sudo" (3)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599050" y="1828800"/>
            <a:ext cx="10830900" cy="153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Allowing your user to execute "sudo"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Type "visudo" to edit the sudoer file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Specify</a:t>
            </a:r>
            <a:r>
              <a:rPr lang="en-US" sz="2600"/>
              <a:t> who can use "sudo"</a:t>
            </a:r>
            <a:endParaRPr sz="2600"/>
          </a:p>
        </p:txBody>
      </p:sp>
      <p:sp>
        <p:nvSpPr>
          <p:cNvPr id="104" name="Google Shape;104;p16"/>
          <p:cNvSpPr txBox="1"/>
          <p:nvPr/>
        </p:nvSpPr>
        <p:spPr>
          <a:xfrm>
            <a:off x="639900" y="3461950"/>
            <a:ext cx="10798500" cy="2098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##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## User privilege specification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##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root ALL=(ALL) ALL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lctseng ALL=(ALL) ALL</a:t>
            </a:r>
            <a:endParaRPr sz="25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623700" y="5788750"/>
            <a:ext cx="10830900" cy="153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Save the file and exit, back to normal user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Use "logout" command or press Ctrl+D 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Before we start – Using "sudo"</a:t>
            </a:r>
            <a:endParaRPr sz="5900"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Now, you can prepend "sudo" before commands to run them as root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But please </a:t>
            </a:r>
            <a:r>
              <a:rPr lang="en-US">
                <a:solidFill>
                  <a:srgbClr val="FF0000"/>
                </a:solidFill>
              </a:rPr>
              <a:t>think carefully before you </a:t>
            </a:r>
            <a:r>
              <a:rPr lang="en-US">
                <a:solidFill>
                  <a:srgbClr val="FF0000"/>
                </a:solidFill>
              </a:rPr>
              <a:t>hit enter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Execute commands with "sudo"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sudo whoami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You have </a:t>
            </a:r>
            <a:r>
              <a:rPr lang="en-US">
                <a:solidFill>
                  <a:srgbClr val="FF0000"/>
                </a:solidFill>
              </a:rPr>
              <a:t>root's credential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sudo pkg install vim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Install software without become root directly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need to re-type your password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Don't need to re-type within 5 minutes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Install software: Overview (2)</a:t>
            </a:r>
            <a:endParaRPr sz="5900"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Package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Like installers (.msi) in Windows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"package" (.txz) on FreeBSD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rpm on RedHat Linux, deb on Debian Linux</a:t>
            </a:r>
            <a:endParaRPr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Package Manager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install/remove/upgrade packages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Other Unix-like systems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rpm, yum, dpkg, apt, dnf, pacman …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pkg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Install software: Overview (3)</a:t>
            </a:r>
            <a:endParaRPr sz="5900"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Install from source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Managed source collection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FreeBSD Ports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With dependency checking </a:t>
            </a:r>
            <a:r>
              <a:rPr lang="en-US">
                <a:solidFill>
                  <a:srgbClr val="FF0000"/>
                </a:solidFill>
              </a:rPr>
              <a:t>and FreeBSD specified patches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Others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Download source tarball (.tar.gz) from websites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Checkout from VCS (git/svn)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No </a:t>
            </a:r>
            <a:r>
              <a:rPr lang="en-US">
                <a:solidFill>
                  <a:srgbClr val="FF0000"/>
                </a:solidFill>
              </a:rPr>
              <a:t>dependency</a:t>
            </a:r>
            <a:r>
              <a:rPr lang="en-US">
                <a:solidFill>
                  <a:srgbClr val="FF0000"/>
                </a:solidFill>
              </a:rPr>
              <a:t> checking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Install software: </a:t>
            </a:r>
            <a:r>
              <a:rPr lang="en-US" sz="5900"/>
              <a:t>Comparison (1)</a:t>
            </a:r>
            <a:endParaRPr sz="5900"/>
          </a:p>
        </p:txBody>
      </p:sp>
      <p:graphicFrame>
        <p:nvGraphicFramePr>
          <p:cNvPr id="133" name="Google Shape;133;p20"/>
          <p:cNvGraphicFramePr/>
          <p:nvPr/>
        </p:nvGraphicFramePr>
        <p:xfrm>
          <a:off x="599038" y="2096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{C6FEF1AF-B610-4200-BC20-DF6D67618C3A}</a:tableStyleId>
              </a:tblPr>
              <a:tblGrid>
                <a:gridCol w="1372550"/>
                <a:gridCol w="7808250"/>
                <a:gridCol w="1617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Method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Dependency Checking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Packages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Pre-built ports, contains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pre-compiled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copies of all the commands for the software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default settings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as well as any configuration files or documentation.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Ports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collection of files designed to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automate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the process of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compiling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 software from source code and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patches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set of Makefile, patches, description files, …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Tarball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VCS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fetch it, configure the installation options, and compile it by yourself.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Install software: Comparison (2)</a:t>
            </a:r>
            <a:endParaRPr sz="5900"/>
          </a:p>
        </p:txBody>
      </p:sp>
      <p:graphicFrame>
        <p:nvGraphicFramePr>
          <p:cNvPr id="140" name="Google Shape;140;p21"/>
          <p:cNvGraphicFramePr/>
          <p:nvPr/>
        </p:nvGraphicFramePr>
        <p:xfrm>
          <a:off x="599038" y="2096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{C6FEF1AF-B610-4200-BC20-DF6D67618C3A}</a:tableStyleId>
              </a:tblPr>
              <a:tblGrid>
                <a:gridCol w="1589025"/>
                <a:gridCol w="9039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Method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Benefits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Packages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Char char="●"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Packages do not require any additional compilation</a:t>
                      </a:r>
                      <a:endParaRPr sz="2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0" marL="45720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Char char="●"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Benefit for slow machines</a:t>
                      </a:r>
                      <a:endParaRPr sz="2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Ports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●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Optimization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○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 can tweak the compilation options to generate code that is specific to a different processor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●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Customization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○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Some software have compilation time options relating to what they can and cannot do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Tarball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VCS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●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Some software cannot be found in ports collection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○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Newly created projects, latest versions, ...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●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Some latest versions of software may have new configurations that do 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exist in ports (cannot configure it through the ports easily)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Package System (1)</a:t>
            </a:r>
            <a:endParaRPr sz="5900"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pkg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New generation of FreeBSD package system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Install new software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Fetch packages from </a:t>
            </a:r>
            <a:r>
              <a:rPr lang="en-US"/>
              <a:t>a repository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Need </a:t>
            </a:r>
            <a:r>
              <a:rPr lang="en-US">
                <a:solidFill>
                  <a:schemeClr val="dk1"/>
                </a:solidFill>
              </a:rPr>
              <a:t>root permission (sudo)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Automatically update the database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By default invoking either of </a:t>
            </a:r>
            <a:r>
              <a:rPr lang="en-US">
                <a:solidFill>
                  <a:srgbClr val="FF0000"/>
                </a:solidFill>
              </a:rPr>
              <a:t>pkg install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pkg upgrade</a:t>
            </a:r>
            <a:r>
              <a:rPr lang="en-US"/>
              <a:t> will cause repository catalogues to be updated automatically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Perform dependency check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Will install software that required by new software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Package System (2)</a:t>
            </a:r>
            <a:endParaRPr sz="5900"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Install new software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install &lt;names of packages…&gt;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pkg install vim-console tmux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Upgrade currently installed software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upgrade &lt;names of packages…&gt;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pkg upgrade vim-console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upgrade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Upgrade all installed software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This will also update the database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Package System (3)</a:t>
            </a:r>
            <a:endParaRPr sz="5900"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Update packages database only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update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Delete a package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delete &lt;names of packages&gt;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Search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search &lt;keyword&gt;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Search package repository catalogues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Package System (4)</a:t>
            </a:r>
            <a:endParaRPr sz="5900"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Show information about installed packages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info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Show all installed packages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 "grep" to find specific packages</a:t>
            </a:r>
            <a:endParaRPr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pkg info | grep vim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info &lt;name of package&gt;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Show detailed information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pkg info vim-console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Handbook and Manual pages</a:t>
            </a:r>
            <a:endParaRPr/>
          </a:p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Complete guide and be found at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https://www.freebsd.org/doc/handbook/ports.html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https://www.freebsd.org/doc/zh_TW/books/handbook/ports.html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5"/>
              </a:rPr>
              <a:t>ports(7)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6"/>
              </a:rPr>
              <a:t>pkg(7)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pkg(8)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Package System (5)</a:t>
            </a:r>
            <a:endParaRPr sz="5900"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Show version of installed packages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pkg version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pkg version -v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 txBox="1"/>
          <p:nvPr/>
        </p:nvSpPr>
        <p:spPr>
          <a:xfrm>
            <a:off x="615250" y="3515075"/>
            <a:ext cx="10798500" cy="16668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$ pkg version -v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bash-4.3.46_1          &lt; needs updating (remote has 4.4.12_2)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bind99-9.9.9P8_1       &lt; needs updating (remote has 9.9.10P3)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ca_root_nss-3.32       = up-to-date with remote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Port System</a:t>
            </a:r>
            <a:endParaRPr sz="5900"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599040" y="16002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We should…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Obtain the ports collection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List of ports available to be installed into system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Find the application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Change to the directory for the port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Ports will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Fetch the source tarball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Ask for configuration friendly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Compile the source code to a </a:t>
            </a:r>
            <a:r>
              <a:rPr b="1" lang="en-US"/>
              <a:t>package</a:t>
            </a:r>
            <a:endParaRPr b="1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Install the application via the just built package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Deinstall process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Obtaining the Ports Collection (1/3)</a:t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portsnap(8)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Fetch and update your ports tree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fetch, extract, update, cron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sudo portsnap fetch extract </a:t>
            </a:r>
            <a:r>
              <a:rPr lang="en-US">
                <a:solidFill>
                  <a:srgbClr val="FF0000"/>
                </a:solidFill>
              </a:rPr>
              <a:t>update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https://www.freebsd.org/doc/en_US.ISO8859-1/books/handbook/ports-using.html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Obtaining the Ports Collection (2/3)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git (1)</a:t>
            </a:r>
            <a:endParaRPr sz="31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Install </a:t>
            </a:r>
            <a:r>
              <a:rPr lang="en-US">
                <a:solidFill>
                  <a:schemeClr val="dk1"/>
                </a:solidFill>
              </a:rPr>
              <a:t>git</a:t>
            </a:r>
            <a:r>
              <a:rPr lang="en-US" sz="2800"/>
              <a:t> command line tool</a:t>
            </a:r>
            <a:endParaRPr sz="2800"/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■"/>
            </a:pPr>
            <a:r>
              <a:rPr lang="en-US" sz="2500">
                <a:solidFill>
                  <a:srgbClr val="FF0000"/>
                </a:solidFill>
              </a:rPr>
              <a:t>sudo pkg install git</a:t>
            </a:r>
            <a:endParaRPr sz="2500"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Checkout from a given repository </a:t>
            </a:r>
            <a:endParaRPr sz="2800"/>
          </a:p>
          <a:p>
            <a:pPr indent="-400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■"/>
            </a:pPr>
            <a:r>
              <a:rPr lang="en-US" sz="2500">
                <a:solidFill>
                  <a:srgbClr val="FF0000"/>
                </a:solidFill>
              </a:rPr>
              <a:t>sudo git clone https://git.FreeBSD.org/ports.git /usr/ports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Obtaining the Ports Collection</a:t>
            </a:r>
            <a:r>
              <a:rPr lang="en-US"/>
              <a:t> </a:t>
            </a:r>
            <a:r>
              <a:rPr lang="en-US"/>
              <a:t>(3/3)</a:t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Port directory</a:t>
            </a:r>
            <a:endParaRPr sz="28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/usr/ports/&lt;category&gt;/&lt;name&gt;</a:t>
            </a:r>
            <a:endParaRPr sz="2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5" name="Google Shape;205;p30"/>
          <p:cNvSpPr txBox="1"/>
          <p:nvPr/>
        </p:nvSpPr>
        <p:spPr>
          <a:xfrm>
            <a:off x="520850" y="2948275"/>
            <a:ext cx="10909200" cy="4003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$ ls /usr/ports/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CHANGES         archivers       finance         multimedia      textproc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CONTRIBUTING.md astro           french          net             ukrainian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COPYRIGHT       audio           ftp             net-im          vietnamese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GIDs            base            games           net-mgmt        www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Keywords        benchmarks      german          net-p2p         x11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LEGAL           biology         graphics        news            x11-clocks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…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$ ls /usr/ports/editors/vim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Makefile        distinfo        files           pkg-descr       pkg-plist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Ports system (1)</a:t>
            </a:r>
            <a:endParaRPr sz="5800"/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Find your application</a:t>
            </a:r>
            <a:endParaRPr sz="28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cd /usr/ports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For the first time, run "sudo make fetchindex" to fetch index for searching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>
                <a:solidFill>
                  <a:srgbClr val="FF0000"/>
                </a:solidFill>
              </a:rPr>
              <a:t>make search name</a:t>
            </a:r>
            <a:r>
              <a:rPr lang="en-US" sz="2600"/>
              <a:t>=program name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>
                <a:solidFill>
                  <a:srgbClr val="FF0000"/>
                </a:solidFill>
              </a:rPr>
              <a:t>make search key</a:t>
            </a:r>
            <a:r>
              <a:rPr lang="en-US" sz="2600"/>
              <a:t>=string</a:t>
            </a:r>
            <a:endParaRPr sz="2600"/>
          </a:p>
        </p:txBody>
      </p:sp>
      <p:sp>
        <p:nvSpPr>
          <p:cNvPr id="213" name="Google Shape;213;p31"/>
          <p:cNvSpPr txBox="1"/>
          <p:nvPr/>
        </p:nvSpPr>
        <p:spPr>
          <a:xfrm>
            <a:off x="429250" y="4415100"/>
            <a:ext cx="10968300" cy="2808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$ make search name=vim-console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Port:   vim-console-8.2.1558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Path:   /usr/ports/editors/vim-console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Info:   Improved version of the vi editor (console only)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Maint:  adamw@FreeBSD.org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B-deps: pkgconf-1.7.3,1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R-deps: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WWW:    http://www.vim.org/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Ports system (2)</a:t>
            </a:r>
            <a:endParaRPr sz="5800"/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psearch(1)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Simple but useful tool to find ports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ports-mgmt/psearch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 pkg install psearch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psearch &lt;name of port&gt;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psearch vim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t/>
            </a:r>
            <a:endParaRPr/>
          </a:p>
        </p:txBody>
      </p:sp>
      <p:sp>
        <p:nvSpPr>
          <p:cNvPr id="221" name="Google Shape;221;p32"/>
          <p:cNvSpPr txBox="1"/>
          <p:nvPr/>
        </p:nvSpPr>
        <p:spPr>
          <a:xfrm>
            <a:off x="599050" y="5094825"/>
            <a:ext cx="10798500" cy="196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$ </a:t>
            </a:r>
            <a:r>
              <a:rPr lang="en-US" sz="21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psearch vim</a:t>
            </a:r>
            <a:endParaRPr sz="21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audio/vitunes              Curses-based media player with vim-like keybinds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devel/clewn                Clewn provides Gdb support within Vim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editors/cream              Gvim extension with many features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...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Ports system (3)</a:t>
            </a:r>
            <a:endParaRPr sz="5800"/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583715" y="1411025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Type "make install clean" to install your application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config (/var/db/ports/)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fetch (/usr/ports/distfiles/)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checksum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extract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patch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configure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build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install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clean</a:t>
            </a:r>
            <a:endParaRPr sz="2600"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sz="2600"/>
              <a:t>Clean files generated by configure process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make distclean</a:t>
            </a:r>
            <a:endParaRPr sz="2600"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Clean downloaded distribution files (tarball)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229" name="Google Shape;229;p33"/>
          <p:cNvSpPr/>
          <p:nvPr/>
        </p:nvSpPr>
        <p:spPr>
          <a:xfrm>
            <a:off x="5803025" y="2063800"/>
            <a:ext cx="928500" cy="2787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6836725" y="3162250"/>
            <a:ext cx="5045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make (all)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3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Ports system (4)</a:t>
            </a:r>
            <a:endParaRPr sz="5800"/>
          </a:p>
        </p:txBody>
      </p:sp>
      <p:sp>
        <p:nvSpPr>
          <p:cNvPr id="237" name="Google Shape;237;p34"/>
          <p:cNvSpPr txBox="1"/>
          <p:nvPr>
            <p:ph idx="1" type="body"/>
          </p:nvPr>
        </p:nvSpPr>
        <p:spPr>
          <a:xfrm>
            <a:off x="599050" y="1676400"/>
            <a:ext cx="10830900" cy="16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ports system uses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fetch(1)</a:t>
            </a:r>
            <a:r>
              <a:rPr lang="en-US"/>
              <a:t> to download the files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>
                <a:solidFill>
                  <a:srgbClr val="FF0000"/>
                </a:solidFill>
              </a:rPr>
              <a:t>MASTER_SITES</a:t>
            </a:r>
            <a:r>
              <a:rPr lang="en-US" sz="2800"/>
              <a:t> environment variable</a:t>
            </a:r>
            <a:endParaRPr sz="28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/etc/make.conf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599050" y="3138575"/>
            <a:ext cx="10798500" cy="1166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MASTER_SITE_BACKUP?=    \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       http://FreeBSD.cs.nctu.edu.tw/distfiles/${DIST_SUBDIR}/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Ubuntu Mono"/>
                <a:ea typeface="Ubuntu Mono"/>
                <a:cs typeface="Ubuntu Mono"/>
                <a:sym typeface="Ubuntu Mono"/>
              </a:rPr>
              <a:t>MASTER_SITE_OVERRIDE?=  ${MASTER_SITE_BACKUP}</a:t>
            </a:r>
            <a:endParaRPr sz="21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599050" y="4400675"/>
            <a:ext cx="10830900" cy="16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Options for ports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make config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Won't build or install the port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Use this to re-configure ports (otherwise, it uses old one instead)</a:t>
            </a:r>
            <a:endParaRPr sz="26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hidden options (not shown in 'make config')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Edit the Makefiles under that port directory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3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Ports system (5)</a:t>
            </a:r>
            <a:endParaRPr sz="5800"/>
          </a:p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 have installed the application but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Command not found…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Logout, and then login.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you use (t)csh or zsh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rehash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Before we start</a:t>
            </a:r>
            <a:endParaRPr sz="5900"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Permission issue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>
                <a:solidFill>
                  <a:srgbClr val="FF0000"/>
                </a:solidFill>
              </a:rPr>
              <a:t>root</a:t>
            </a:r>
            <a:r>
              <a:rPr lang="en-US" sz="2800"/>
              <a:t>: the superuser</a:t>
            </a:r>
            <a:endParaRPr sz="2800"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i="1" lang="en-US" sz="2600"/>
              <a:t>In Unix-like system, root is the conventional name of the user who has all rights or permissions (to all files and programs) in all modes (single- or multi-user)</a:t>
            </a:r>
            <a:endParaRPr i="1" sz="26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Don't execute </a:t>
            </a:r>
            <a:r>
              <a:rPr lang="en-US"/>
              <a:t>all</a:t>
            </a:r>
            <a:r>
              <a:rPr lang="en-US"/>
              <a:t> commands as root directly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It's </a:t>
            </a:r>
            <a:r>
              <a:rPr lang="en-US" sz="2800">
                <a:solidFill>
                  <a:srgbClr val="FF0000"/>
                </a:solidFill>
              </a:rPr>
              <a:t>DANGEROUS</a:t>
            </a:r>
            <a:endParaRPr sz="2800"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However sometimes you still need to be root to do something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Install software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Manage system settings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Create/modify/delete users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3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Upgrading Ports using Portmaster</a:t>
            </a:r>
            <a:endParaRPr sz="5800"/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599050" y="1828800"/>
            <a:ext cx="10830900" cy="9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ports-mgmt/portmaster </a:t>
            </a:r>
            <a:endParaRPr sz="28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 utility for easily upgrading and installing ports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54" name="Google Shape;254;p36"/>
          <p:cNvSpPr txBox="1"/>
          <p:nvPr>
            <p:ph idx="1" type="body"/>
          </p:nvPr>
        </p:nvSpPr>
        <p:spPr>
          <a:xfrm>
            <a:off x="599040" y="335275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Install or upgrade a port</a:t>
            </a:r>
            <a:endParaRPr sz="28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portmaster &lt;category&gt;/&lt;name&gt;</a:t>
            </a:r>
            <a:endParaRPr sz="26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portmaster sysutils/lsof</a:t>
            </a:r>
            <a:endParaRPr sz="24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/usr/ports/UPDATING</a:t>
            </a:r>
            <a:endParaRPr sz="26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>
                <a:solidFill>
                  <a:srgbClr val="FF0000"/>
                </a:solidFill>
              </a:rPr>
              <a:t>Read before attempting any port upgrades!!!</a:t>
            </a:r>
            <a:endParaRPr sz="2400">
              <a:solidFill>
                <a:srgbClr val="FF00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Useful options</a:t>
            </a:r>
            <a:endParaRPr sz="28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-B, -D, -a, -r, -y, -H, -w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portmaster -dyBwH editors/vim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/usr/local/etc/portmaster.rc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55" name="Google Shape;255;p36"/>
          <p:cNvSpPr txBox="1"/>
          <p:nvPr/>
        </p:nvSpPr>
        <p:spPr>
          <a:xfrm>
            <a:off x="1568050" y="2828100"/>
            <a:ext cx="9219300" cy="526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Ubuntu Mono"/>
                <a:ea typeface="Ubuntu Mono"/>
                <a:cs typeface="Ubuntu Mono"/>
                <a:sym typeface="Ubuntu Mono"/>
              </a:rPr>
              <a:t>$ cd /usr/ports/ports-mgmt/portmaster &amp;&amp; make install clean</a:t>
            </a:r>
            <a:endParaRPr sz="23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3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Security</a:t>
            </a:r>
            <a:endParaRPr sz="5800"/>
          </a:p>
        </p:txBody>
      </p:sp>
      <p:sp>
        <p:nvSpPr>
          <p:cNvPr id="262" name="Google Shape;262;p3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Show security issues about installed packages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No matter from port or from package</a:t>
            </a:r>
            <a:endParaRPr sz="28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 sz="2800">
                <a:solidFill>
                  <a:srgbClr val="FF0000"/>
                </a:solidFill>
              </a:rPr>
              <a:t>pkg audit</a:t>
            </a:r>
            <a:endParaRPr sz="2800"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Upgrade these packages to </a:t>
            </a:r>
            <a:r>
              <a:rPr lang="en-US" sz="2800"/>
              <a:t>mitigate</a:t>
            </a:r>
            <a:r>
              <a:rPr lang="en-US" sz="2800"/>
              <a:t> security problems</a:t>
            </a:r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599050" y="3917600"/>
            <a:ext cx="10798500" cy="30039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$ pkg audit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python38-3.8.10 is vulnerable: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  Python -- multiple vulnerabilities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  WWW: https://vuxml.FreeBSD.org/freebsd/145ce848-1165-11ec-ac7e-08002789875b.html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3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Install from source (1)</a:t>
            </a:r>
            <a:endParaRPr sz="5900"/>
          </a:p>
        </p:txBody>
      </p:sp>
      <p:sp>
        <p:nvSpPr>
          <p:cNvPr id="270" name="Google Shape;270;p3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Compile the source files first and then install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Tarball, a pack of source code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tar -xzf certain-source.tar.gz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cd certain-source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./configure [options …]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./configure --help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make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make install (root permission)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3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Install from source (2)</a:t>
            </a:r>
            <a:endParaRPr sz="5900"/>
          </a:p>
        </p:txBody>
      </p:sp>
      <p:sp>
        <p:nvSpPr>
          <p:cNvPr id="277" name="Google Shape;277;p3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Compile the source files first and then install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Checkout master branch from VCS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git clone --depth=1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https://github.com/curl/curl.git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cd curl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./buildconf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./configure --enable-debug</a:t>
            </a:r>
            <a:endParaRPr sz="3400">
              <a:solidFill>
                <a:schemeClr val="dk1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make</a:t>
            </a:r>
            <a:endParaRPr>
              <a:solidFill>
                <a:schemeClr val="dk1"/>
              </a:solidFill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sudo make install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4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Security </a:t>
            </a:r>
            <a:r>
              <a:rPr lang="en-US" sz="5800"/>
              <a:t>Considerations (1)</a:t>
            </a:r>
            <a:endParaRPr sz="5800"/>
          </a:p>
        </p:txBody>
      </p:sp>
      <p:sp>
        <p:nvSpPr>
          <p:cNvPr id="284" name="Google Shape;284;p4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to find secure source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Check the official site, read the announcement and change log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Verify the checksum (tarball)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Fetch via https or ssh (VCS)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4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Security </a:t>
            </a:r>
            <a:r>
              <a:rPr lang="en-US" sz="5800"/>
              <a:t>Considerations (2)</a:t>
            </a:r>
            <a:endParaRPr sz="5800"/>
          </a:p>
        </p:txBody>
      </p:sp>
      <p:sp>
        <p:nvSpPr>
          <p:cNvPr id="291" name="Google Shape;291;p4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Why "curl </a:t>
            </a:r>
            <a:r>
              <a:rPr i="1" lang="en-US"/>
              <a:t>URL</a:t>
            </a:r>
            <a:r>
              <a:rPr lang="en-US"/>
              <a:t> | sh" is bad?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Example: "curl get.pow.cx | sh"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Why do you think this is good?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Search: "curl pipe bash"</a:t>
            </a:r>
            <a:endParaRPr>
              <a:solidFill>
                <a:schemeClr val="dk1"/>
              </a:solidFill>
            </a:endParaRPr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Even the file does not contain evil code, broken connection may turn it.</a:t>
            </a:r>
            <a:endParaRPr sz="2500">
              <a:solidFill>
                <a:schemeClr val="dk1"/>
              </a:solidFill>
            </a:endParaRPr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"rm -rf /tmp/foo.bar" becomes "rm -rf /"</a:t>
            </a:r>
            <a:endParaRPr sz="25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Instead: download the script, read it, execute it.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4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Deinstall Applications</a:t>
            </a:r>
            <a:endParaRPr sz="5800"/>
          </a:p>
        </p:txBody>
      </p:sp>
      <p:sp>
        <p:nvSpPr>
          <p:cNvPr id="298" name="Google Shape;298;p4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Two methods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pkg delete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Find the package name via pkg info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Dependency check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Disable dependency check</a:t>
            </a:r>
            <a:endParaRPr sz="2600"/>
          </a:p>
          <a:p>
            <a:pPr indent="-3873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-f : force</a:t>
            </a:r>
            <a:endParaRPr sz="2500"/>
          </a:p>
          <a:p>
            <a:pPr indent="-3873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●"/>
            </a:pPr>
            <a:r>
              <a:rPr lang="en-US" sz="2500">
                <a:solidFill>
                  <a:srgbClr val="FF0000"/>
                </a:solidFill>
              </a:rPr>
              <a:t>pkg delete -f &lt;names of packages&gt;</a:t>
            </a:r>
            <a:endParaRPr sz="2500"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make deinstall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Change to the port’s directory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make deinstall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Delete it anyway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Similar to "pkg delete -f"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4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Try to install from ports/pkg</a:t>
            </a:r>
            <a:endParaRPr sz="5800"/>
          </a:p>
        </p:txBody>
      </p:sp>
      <p:sp>
        <p:nvSpPr>
          <p:cNvPr id="305" name="Google Shape;305;p4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tmux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vim-console</a:t>
            </a:r>
            <a:r>
              <a:rPr lang="en-US"/>
              <a:t>, emacs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mutt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wget, curl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lftp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lynx, w3m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expect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zsh, bash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trike="sngStrike"/>
              <a:t>sl</a:t>
            </a:r>
            <a:endParaRPr strike="sngStrik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469" y="5005350"/>
            <a:ext cx="4601001" cy="23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12" name="Google Shape;312;p4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44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Package management in other Unix-like systems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4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Package Manager Rosetta Stone</a:t>
            </a:r>
            <a:endParaRPr/>
          </a:p>
        </p:txBody>
      </p:sp>
      <p:sp>
        <p:nvSpPr>
          <p:cNvPr id="320" name="Google Shape;320;p4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Package commands in the most common systems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https://wiki.freebsd.org/PackageManagerRosettaStone</a:t>
            </a:r>
            <a:endParaRPr/>
          </a:p>
        </p:txBody>
      </p:sp>
      <p:pic>
        <p:nvPicPr>
          <p:cNvPr id="321" name="Google Shape;32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87" y="3233625"/>
            <a:ext cx="11392425" cy="33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Before we start</a:t>
            </a:r>
            <a:endParaRPr sz="5900"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99050" y="1828800"/>
            <a:ext cx="82788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Become root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Console login with root</a:t>
            </a:r>
            <a:endParaRPr sz="28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By default, you cannot login as root via SSH</a:t>
            </a:r>
            <a:endParaRPr sz="28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Change current user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Don't need to login with console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Use command "su -", and then type root's password</a:t>
            </a:r>
            <a:endParaRPr sz="2800"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Only user in "wheel" group can use</a:t>
            </a:r>
            <a:r>
              <a:rPr lang="en-US" sz="2600">
                <a:solidFill>
                  <a:schemeClr val="dk1"/>
                </a:solidFill>
              </a:rPr>
              <a:t> "su -"</a:t>
            </a:r>
            <a:endParaRPr sz="2600"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To see which credit you are using, use "whoami"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8993450" y="2167625"/>
            <a:ext cx="2734800" cy="3224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whoami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lctseng</a:t>
            </a:r>
            <a:endParaRPr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su -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Password: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whoami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root</a:t>
            </a:r>
            <a:endParaRPr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Before we start</a:t>
            </a:r>
            <a:endParaRPr sz="5900"/>
          </a:p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As mentioned before, don't run as root directly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Can we execute with root's credential only for some specific commands?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Like 'Run as administrator' in Windows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Is there similar commands in Unix-like system/FreeBSD?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Install software: Overview (1)</a:t>
            </a:r>
            <a:endParaRPr sz="5900"/>
          </a:p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Pre-built binary p</a:t>
            </a:r>
            <a:r>
              <a:rPr lang="en-US"/>
              <a:t>ackage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pkg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Source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Using Ports collection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Download source tarball (.tar.gz)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Checkout from VCS (git/svn)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Before we start</a:t>
            </a:r>
            <a:endParaRPr sz="5900"/>
          </a:p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Run commands with other user's permission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"sudo" command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Only simplest explanation here for basic usage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"sudo" syntax and other details </a:t>
            </a:r>
            <a:r>
              <a:rPr lang="en-US" sz="2800"/>
              <a:t>will be explained</a:t>
            </a:r>
            <a:r>
              <a:rPr lang="en-US" sz="2800"/>
              <a:t> in later chapters</a:t>
            </a:r>
            <a:endParaRPr sz="28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Here only tell you how to simply enable 'sudo'</a:t>
            </a:r>
            <a:endParaRPr sz="28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to enable sudo?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"sudo" is not a </a:t>
            </a:r>
            <a:r>
              <a:rPr lang="en-US" sz="2800"/>
              <a:t>command in the base</a:t>
            </a:r>
            <a:r>
              <a:rPr lang="en-US" sz="2800"/>
              <a:t>, </a:t>
            </a:r>
            <a:r>
              <a:rPr lang="en-US" sz="2800"/>
              <a:t>needs</a:t>
            </a:r>
            <a:r>
              <a:rPr lang="en-US" sz="2800"/>
              <a:t> to be installed manually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we start – Enable "sudo" (1)</a:t>
            </a:r>
            <a:endParaRPr/>
          </a:p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Install the package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Check Internet connection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■"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$ ping -c4 8.8.8.8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Become root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■"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$ su -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Install the package of sudo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$ pkg install sudo</a:t>
            </a:r>
            <a:r>
              <a:rPr lang="en-US" sz="2600"/>
              <a:t> </a:t>
            </a:r>
            <a:endParaRPr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This will install 'sudo' from Internet</a:t>
            </a:r>
            <a:endParaRPr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Type 'Y'( means yes) when it asks for </a:t>
            </a:r>
            <a:r>
              <a:rPr lang="en-US" sz="2600"/>
              <a:t>confirmation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we start – Enable "sudo" (2)</a:t>
            </a:r>
            <a:endParaRPr/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Allowing your user to execute "sudo"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Switch to root first</a:t>
            </a:r>
            <a:endParaRPr sz="28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Type "setenv EDITOR ee" to change your editor for this time</a:t>
            </a:r>
            <a:endParaRPr sz="28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Will explain this in later chapters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This will allow you </a:t>
            </a:r>
            <a:r>
              <a:rPr lang="en-US" sz="2600"/>
              <a:t>using</a:t>
            </a:r>
            <a:r>
              <a:rPr lang="en-US" sz="2600"/>
              <a:t> a notepad-like editor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If you are familiar with the default editor 'vi', just skip this step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