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7559675" cx="11998325"/>
  <p:notesSz cx="7559675" cy="10691800"/>
  <p:embeddedFontLst>
    <p:embeddedFont>
      <p:font typeface="Source Sans Pro Light"/>
      <p:regular r:id="rId78"/>
      <p:bold r:id="rId79"/>
      <p:italic r:id="rId80"/>
      <p:boldItalic r:id="rId81"/>
    </p:embeddedFont>
    <p:embeddedFont>
      <p:font typeface="Ubuntu Mono"/>
      <p:regular r:id="rId82"/>
      <p:bold r:id="rId83"/>
      <p:italic r:id="rId84"/>
      <p:boldItalic r:id="rId85"/>
    </p:embeddedFont>
    <p:embeddedFont>
      <p:font typeface="Source Sans Pro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2F3056-8AF3-435D-B001-F41CEFACA052}">
  <a:tblStyle styleId="{6E2F3056-8AF3-435D-B001-F41CEFACA0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8100D65-F5C3-4C72-AB7A-A62EB6CF862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UbuntuMono-italic.fntdata"/><Relationship Id="rId83" Type="http://schemas.openxmlformats.org/officeDocument/2006/relationships/font" Target="fonts/UbuntuMono-bold.fntdata"/><Relationship Id="rId42" Type="http://schemas.openxmlformats.org/officeDocument/2006/relationships/slide" Target="slides/slide37.xml"/><Relationship Id="rId86" Type="http://schemas.openxmlformats.org/officeDocument/2006/relationships/font" Target="fonts/SourceSansPro-regular.fntdata"/><Relationship Id="rId41" Type="http://schemas.openxmlformats.org/officeDocument/2006/relationships/slide" Target="slides/slide36.xml"/><Relationship Id="rId85" Type="http://schemas.openxmlformats.org/officeDocument/2006/relationships/font" Target="fonts/UbuntuMono-boldItalic.fntdata"/><Relationship Id="rId44" Type="http://schemas.openxmlformats.org/officeDocument/2006/relationships/slide" Target="slides/slide39.xml"/><Relationship Id="rId88" Type="http://schemas.openxmlformats.org/officeDocument/2006/relationships/font" Target="fonts/SourceSansPro-italic.fntdata"/><Relationship Id="rId43" Type="http://schemas.openxmlformats.org/officeDocument/2006/relationships/slide" Target="slides/slide38.xml"/><Relationship Id="rId87" Type="http://schemas.openxmlformats.org/officeDocument/2006/relationships/font" Target="fonts/SourceSansPro-bold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SourceSansPro-boldItalic.fntdata"/><Relationship Id="rId80" Type="http://schemas.openxmlformats.org/officeDocument/2006/relationships/font" Target="fonts/SourceSansProLight-italic.fntdata"/><Relationship Id="rId82" Type="http://schemas.openxmlformats.org/officeDocument/2006/relationships/font" Target="fonts/UbuntuMono-regular.fntdata"/><Relationship Id="rId81" Type="http://schemas.openxmlformats.org/officeDocument/2006/relationships/font" Target="fonts/SourceSansPro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SourceSansProLight-bold.fntdata"/><Relationship Id="rId34" Type="http://schemas.openxmlformats.org/officeDocument/2006/relationships/slide" Target="slides/slide29.xml"/><Relationship Id="rId78" Type="http://schemas.openxmlformats.org/officeDocument/2006/relationships/font" Target="fonts/SourceSansProLight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2020講課紀錄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15分鐘講到第九頁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50分鐘從9-40頁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50分鐘 </a:t>
            </a:r>
            <a:r>
              <a:rPr lang="en-US"/>
              <a:t>41-全部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共計115分鐘</a:t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1b33793d_7_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1b33793d_7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d1b33793d_7_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d1b33793d_7_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1b33793d_11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d1b33793d_11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1b33793d_11_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1b33793d_11_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1b33793d_15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1b33793d_15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de7b38ff8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de7b38ff8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13bbbf1e3_1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13bbbf1e3_1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13bbbf1e3_1_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13bbbf1e3_1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13bbbf1e3_1_3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13bbbf1e3_1_3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13bbbf1e3_1_3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13bbbf1e3_1_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d1b33793d_5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8d1b33793d_5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13bbbf1e3_1_5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13bbbf1e3_1_5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13bbbf1e3_1_5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13bbbf1e3_1_5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141f60993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141f60993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13bbbf1e3_1_6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13bbbf1e3_1_6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13bbbf1e3_1_7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13bbbf1e3_1_7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13bbbf1e3_1_8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13bbbf1e3_1_8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13bbbf1e3_1_9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13bbbf1e3_1_9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13bbbf1e3_1_9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13bbbf1e3_1_9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13bbbf1e3_1_10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13bbbf1e3_1_10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13bbbf1e3_1_1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13bbbf1e3_1_1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d1b33793d_5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8d1b33793d_5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2d0b31c2c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2d0b31c2c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2d0b31c2c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2d0b31c2c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2d0b31c2c_0_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2d0b31c2c_0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2d0b31c2c_0_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92d0b31c2c_0_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2d0b31c2c_0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2d0b31c2c_0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2d0b31c2c_0_3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2d0b31c2c_0_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2d0b31c2c_0_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2d0b31c2c_0_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2d0b31c2c_0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2d0b31c2c_0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2d0b31c2c_0_6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2d0b31c2c_0_6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2d0b31c2c_0_7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92d0b31c2c_0_7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d1b33793d_5_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d1b33793d_5_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2d0b31c2c_0_7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2d0b31c2c_0_7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2d0b31c2c_0_8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2d0b31c2c_0_8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2d0b31c2c_0_9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2d0b31c2c_0_9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2d0b31c2c_0_10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2d0b31c2c_0_10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2d0b31c2c_0_1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92d0b31c2c_0_1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2d0b31c2c_0_13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2d0b31c2c_0_13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2d0b31c2c_0_16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92d0b31c2c_0_16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9de7b38ff8_0_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9de7b38ff8_0_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2d0b31c2c_0_2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2d0b31c2c_0_2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92d0b31c2c_0_2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92d0b31c2c_0_2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d1b33793d_5_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d1b33793d_5_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2d0b31c2c_0_2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2d0b31c2c_0_2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2d0b31c2c_0_23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2d0b31c2c_0_23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2d0b31c2c_0_24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92d0b31c2c_0_24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92d0b31c2c_0_25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92d0b31c2c_0_25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2d0b31c2c_0_26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92d0b31c2c_0_26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2d0b31c2c_0_26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92d0b31c2c_0_26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2d0b31c2c_0_27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2d0b31c2c_0_27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92d0b31c2c_0_27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92d0b31c2c_0_27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d0b31c2c_0_28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d0b31c2c_0_28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92d0b31c2c_0_3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92d0b31c2c_0_3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d1b33793d_5_4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d1b33793d_5_4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2d0b31c2c_0_3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92d0b31c2c_0_3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92d0b31c2c_0_3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92d0b31c2c_0_3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92d0b31c2c_0_34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92d0b31c2c_0_34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f141f60993_1_4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f141f60993_1_4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2d0b31c2c_0_36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92d0b31c2c_0_36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2d0b31c2c_0_37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2d0b31c2c_0_37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92d0b31c2c_0_38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92d0b31c2c_0_38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2d0b31c2c_0_39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92d0b31c2c_0_39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92d0b31c2c_0_40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92d0b31c2c_0_40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f141f60993_1_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f141f60993_1_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9b67f815e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9b67f815e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f141f60993_1_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f141f60993_1_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f141f60993_1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f141f60993_1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92d0b31c2c_0_40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92d0b31c2c_0_40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1b33793d_5_4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1b33793d_5_4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1b33793d_7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1b33793d_7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3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  <a:endParaRPr sz="11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reebsd.org/cgi/man.cgi?sh(1)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shellcheck.net/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en.wikipedia.org/wiki/Regular_expression#Standards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www.freebsd.org/cgi/man.cgi?awk(1)" TargetMode="External"/><Relationship Id="rId4" Type="http://schemas.openxmlformats.org/officeDocument/2006/relationships/hyperlink" Target="https://www.freebsd.org/cgi/man.cgi?sed(1)" TargetMode="External"/><Relationship Id="rId5" Type="http://schemas.openxmlformats.org/officeDocument/2006/relationships/hyperlink" Target="http://www.grymoire.com/Unix/Awk.html" TargetMode="External"/><Relationship Id="rId6" Type="http://schemas.openxmlformats.org/officeDocument/2006/relationships/hyperlink" Target="http://www.grymoire.com/Unix/Sed.html" TargetMode="External"/><Relationship Id="rId7" Type="http://schemas.openxmlformats.org/officeDocument/2006/relationships/hyperlink" Target="https://en.wikipedia.org/wiki/Regular_expressio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Programming</a:t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lctseng (2019-2021, CC BY-SA)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(</a:t>
            </a:r>
            <a:r>
              <a:rPr lang="en-US"/>
              <a:t>1996-2018</a:t>
            </a:r>
            <a:r>
              <a:rPr lang="en-US"/>
              <a:t>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Quotation marks</a:t>
            </a:r>
            <a:endParaRPr/>
          </a:p>
        </p:txBody>
      </p:sp>
      <p:graphicFrame>
        <p:nvGraphicFramePr>
          <p:cNvPr id="112" name="Google Shape;112;p16"/>
          <p:cNvGraphicFramePr/>
          <p:nvPr/>
        </p:nvGraphicFramePr>
        <p:xfrm>
          <a:off x="691438" y="1963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{6E2F3056-8AF3-435D-B001-F41CEFACA052}</a:tableStyleId>
              </a:tblPr>
              <a:tblGrid>
                <a:gridCol w="1528350"/>
                <a:gridCol w="3617675"/>
                <a:gridCol w="5469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Quotes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''</a:t>
                      </a:r>
                      <a:endParaRPr sz="7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quote, Preserves the literal value of each character within the quotes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</a:t>
                      </a:r>
                      <a:r>
                        <a:rPr b="1"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'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echo $USER</a:t>
                      </a:r>
                      <a:r>
                        <a:rPr b="1"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'</a:t>
                      </a:r>
                      <a:b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</a:b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echo $USER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""</a:t>
                      </a:r>
                      <a:endParaRPr sz="7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Double quote, 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Parse special character, like: $ ` \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</a:t>
                      </a:r>
                      <a:r>
                        <a:rPr b="1"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"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echo $USER</a:t>
                      </a:r>
                      <a:r>
                        <a:rPr b="1"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"</a:t>
                      </a:r>
                      <a:b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</a:b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echo lctseng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``</a:t>
                      </a:r>
                      <a:endParaRPr sz="7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 quotes, 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stdout of the 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</a:t>
                      </a:r>
                      <a:r>
                        <a:rPr b="1"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`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echo $USER</a:t>
                      </a:r>
                      <a:r>
                        <a:rPr b="1"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`</a:t>
                      </a:r>
                      <a:b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</a:b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lctseng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now is </a:t>
                      </a:r>
                      <a:r>
                        <a:rPr b="1"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`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date</a:t>
                      </a:r>
                      <a:r>
                        <a:rPr b="1"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`</a:t>
                      </a:r>
                      <a:b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</a:b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now is Sat Jun 15 03:56:54 CST 2019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variable operator (1)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sh(1)</a:t>
            </a:r>
            <a:r>
              <a:rPr lang="en-US"/>
              <a:t>:  Parameter Expansion</a:t>
            </a:r>
            <a:endParaRPr/>
          </a:p>
        </p:txBody>
      </p:sp>
      <p:graphicFrame>
        <p:nvGraphicFramePr>
          <p:cNvPr id="120" name="Google Shape;120;p17"/>
          <p:cNvGraphicFramePr/>
          <p:nvPr/>
        </p:nvGraphicFramePr>
        <p:xfrm>
          <a:off x="277825" y="218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{6E2F3056-8AF3-435D-B001-F41CEFACA052}</a:tableStyleId>
              </a:tblPr>
              <a:tblGrid>
                <a:gridCol w="1807650"/>
                <a:gridCol w="9722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Operator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${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:=value}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"Bad", use the </a:t>
                      </a: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given value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assign to var.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${var:+value}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"Good", use the </a:t>
                      </a: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given value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Otherwise,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null is used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but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assign to var.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=&gt; Replace if "Good", not assign to var.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${var:-value}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"Good", use the </a:t>
                      </a: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 of var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Otherwise, use the </a:t>
                      </a: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given value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but not assign to var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=&gt; Replace if "Bad", not assign to var.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${var:?value}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"Bad",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print given value (stderr)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shell exits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(The command stops immediately).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714263" y="5958450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Good: var is set and is not null.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Bad: var is not set or the value is null.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Bad == not Good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variable operator (2)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599050" y="1411025"/>
            <a:ext cx="5323800" cy="5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</a:rPr>
              <a:t>Script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>
            <p:ph idx="2" type="body"/>
          </p:nvPr>
        </p:nvSpPr>
        <p:spPr>
          <a:xfrm>
            <a:off x="1041700" y="1975625"/>
            <a:ext cx="3809700" cy="53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#!/bin/sh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var1="</a:t>
            </a:r>
            <a:r>
              <a:rPr lang="en-US" sz="1900"/>
              <a:t>haha</a:t>
            </a:r>
            <a:r>
              <a:rPr lang="en-US" sz="1900"/>
              <a:t>"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"01" ${var1:+"</a:t>
            </a:r>
            <a:r>
              <a:rPr lang="en-US" sz="1900"/>
              <a:t>hehe</a:t>
            </a:r>
            <a:r>
              <a:rPr lang="en-US" sz="1900"/>
              <a:t>"}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"02" ${var1}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"03" ${var2:+"</a:t>
            </a:r>
            <a:r>
              <a:rPr lang="en-US" sz="1900"/>
              <a:t>hehe</a:t>
            </a:r>
            <a:r>
              <a:rPr lang="en-US" sz="1900"/>
              <a:t>"}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"04" ${var2}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"05" ${var1:="hehehe"}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"06" ${var1}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"07" ${var2:="hehehe"}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"08" ${var2}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"09" ${var1:-"he"}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"10" ${var1}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"11" ${var3:-"he"}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"12" ${var3}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"13" ${var1:?"hoho"}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"14" ${var1}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"15" ${var3:?"hoho"}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echo "16" ${var3}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6384050" y="1975625"/>
            <a:ext cx="3928500" cy="53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</a:t>
            </a:r>
            <a:r>
              <a:rPr lang="en-US" sz="2100"/>
              <a:t>1 </a:t>
            </a:r>
            <a:r>
              <a:rPr lang="en-US" sz="2100"/>
              <a:t>hehe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02 </a:t>
            </a:r>
            <a:r>
              <a:rPr lang="en-US" sz="2100"/>
              <a:t>haha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03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04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05 </a:t>
            </a:r>
            <a:r>
              <a:rPr lang="en-US" sz="2100"/>
              <a:t>haha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06 </a:t>
            </a:r>
            <a:r>
              <a:rPr lang="en-US" sz="2100"/>
              <a:t>haha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07 hehehe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08 hehehe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09 </a:t>
            </a:r>
            <a:r>
              <a:rPr lang="en-US" sz="2100"/>
              <a:t>haha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</a:t>
            </a:r>
            <a:r>
              <a:rPr lang="en-US" sz="2100"/>
              <a:t>haha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11 he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12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13 </a:t>
            </a:r>
            <a:r>
              <a:rPr lang="en-US" sz="2100"/>
              <a:t>haha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14 </a:t>
            </a:r>
            <a:r>
              <a:rPr lang="en-US" sz="2100"/>
              <a:t>haha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hoho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(program exited)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5971650" y="1411025"/>
            <a:ext cx="5323800" cy="5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Result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variable operator (3)</a:t>
            </a:r>
            <a:endParaRPr/>
          </a:p>
        </p:txBody>
      </p:sp>
      <p:graphicFrame>
        <p:nvGraphicFramePr>
          <p:cNvPr id="138" name="Google Shape;138;p19"/>
          <p:cNvGraphicFramePr/>
          <p:nvPr/>
        </p:nvGraphicFramePr>
        <p:xfrm>
          <a:off x="1028213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{6E2F3056-8AF3-435D-B001-F41CEFACA052}</a:tableStyleId>
              </a:tblPr>
              <a:tblGrid>
                <a:gridCol w="2590825"/>
                <a:gridCol w="3482000"/>
                <a:gridCol w="3869075"/>
              </a:tblGrid>
              <a:tr h="51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Operator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${#var}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String </a:t>
                      </a:r>
                      <a:r>
                        <a:rPr i="0" lang="en-US" sz="2200" u="sng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These operators do not change the value of var</a:t>
                      </a:r>
                      <a:endParaRPr sz="23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${var#pattern}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Remove the </a:t>
                      </a:r>
                      <a:r>
                        <a:rPr i="0" lang="en-US" sz="2200" u="sng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smallest prefix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${var##pattern}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Remove the </a:t>
                      </a:r>
                      <a:r>
                        <a:rPr i="0" lang="en-US" sz="2200" u="sng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largest prefix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${var%pattern}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Remove the </a:t>
                      </a:r>
                      <a:r>
                        <a:rPr i="0" lang="en-US" sz="2200" u="sng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smallest suffix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${var%%pattern}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Remove the </a:t>
                      </a:r>
                      <a:r>
                        <a:rPr i="0" lang="en-US" sz="2200" u="sng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largest suffix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599050" y="4382825"/>
            <a:ext cx="5323800" cy="5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</a:rPr>
              <a:t>Script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/>
          <p:nvPr>
            <p:ph idx="2" type="body"/>
          </p:nvPr>
        </p:nvSpPr>
        <p:spPr>
          <a:xfrm>
            <a:off x="673600" y="4864025"/>
            <a:ext cx="5558100" cy="25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#!/bin/sh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var="Nothing happened end closing end"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echo ${#var}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echo ${var#*ing}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echo ${var##*ing}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echo ${var%end*}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echo ${var%%end*}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6505850" y="4864025"/>
            <a:ext cx="4539900" cy="25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happened end closing 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Nothing happened end closing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Nothing happened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6428850" y="4382825"/>
            <a:ext cx="5323800" cy="5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Result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Environment Variables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Other useful variables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Similar to C program's "</a:t>
            </a: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int main(argc, argv)</a:t>
            </a:r>
            <a:r>
              <a:rPr lang="en-US"/>
              <a:t>" – arguments of program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 </a:t>
            </a: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ls –a ~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Predefined shell variables</a:t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4741775" y="1745175"/>
            <a:ext cx="57402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Example:</a:t>
            </a:r>
            <a:endParaRPr>
              <a:solidFill>
                <a:schemeClr val="dk1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ls –a ~</a:t>
            </a:r>
            <a:endParaRPr/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Predefined shell variables</a:t>
            </a:r>
            <a:endParaRPr/>
          </a:p>
        </p:txBody>
      </p:sp>
      <p:graphicFrame>
        <p:nvGraphicFramePr>
          <p:cNvPr id="158" name="Google Shape;158;p21"/>
          <p:cNvGraphicFramePr/>
          <p:nvPr/>
        </p:nvGraphicFramePr>
        <p:xfrm>
          <a:off x="3152850" y="220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{C8100D65-F5C3-4C72-AB7A-A62EB6CF862C}</a:tableStyleId>
              </a:tblPr>
              <a:tblGrid>
                <a:gridCol w="1555050"/>
                <a:gridCol w="6329725"/>
              </a:tblGrid>
              <a:tr h="46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5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$#</a:t>
                      </a:r>
                      <a:endParaRPr sz="2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of positional arguments (start from 0)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$0</a:t>
                      </a:r>
                      <a:endParaRPr sz="2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 name (Ex: What command user exec your script)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$1, $2, ..</a:t>
                      </a:r>
                      <a:endParaRPr sz="2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Positional </a:t>
                      </a:r>
                      <a:r>
                        <a:rPr lang="en-US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arguments</a:t>
                      </a:r>
                      <a:endParaRPr sz="20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5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$* / $@</a:t>
                      </a:r>
                      <a:endParaRPr sz="2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SzPts val="2000"/>
                        <a:buFont typeface="Times New Roman"/>
                        <a:buChar char="●"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 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 </a:t>
                      </a:r>
                      <a:r>
                        <a:rPr lang="en-US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positional arguments 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(useful in for loop)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556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Times New Roman"/>
                        <a:buChar char="●"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${*:2} : Get the list of argument after $2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$?</a:t>
                      </a:r>
                      <a:endParaRPr sz="2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Return code 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</a:t>
                      </a:r>
                      <a:r>
                        <a:rPr lang="en-US" sz="2000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command</a:t>
                      </a:r>
                      <a:endParaRPr sz="2000" u="sng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$$</a:t>
                      </a:r>
                      <a:endParaRPr sz="2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 number 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 command (pid)</a:t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$!</a:t>
                      </a:r>
                      <a:endParaRPr sz="20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 number 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background command</a:t>
                      </a:r>
                      <a:endParaRPr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Usage of $* and $@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difference between $* and $@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$*   : all arguments are formed into a long string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$@  : all arguments are formed into separated strings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Examples: test.sh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1078900" y="3800700"/>
            <a:ext cx="4363200" cy="31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AF00DB"/>
                </a:solidFill>
              </a:rPr>
              <a:t>for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001080"/>
                </a:solidFill>
              </a:rPr>
              <a:t>i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F00DB"/>
                </a:solidFill>
              </a:rPr>
              <a:t>in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31515"/>
                </a:solidFill>
              </a:rPr>
              <a:t>"</a:t>
            </a:r>
            <a:r>
              <a:rPr lang="en-US" sz="2400">
                <a:solidFill>
                  <a:srgbClr val="001080"/>
                </a:solidFill>
              </a:rPr>
              <a:t>$*</a:t>
            </a:r>
            <a:r>
              <a:rPr lang="en-US" sz="2400">
                <a:solidFill>
                  <a:srgbClr val="A31515"/>
                </a:solidFill>
              </a:rPr>
              <a:t>"</a:t>
            </a:r>
            <a:r>
              <a:rPr lang="en-US" sz="2400">
                <a:solidFill>
                  <a:schemeClr val="dk1"/>
                </a:solidFill>
              </a:rPr>
              <a:t> ; </a:t>
            </a:r>
            <a:r>
              <a:rPr lang="en-US" sz="2400">
                <a:solidFill>
                  <a:srgbClr val="AF00DB"/>
                </a:solidFill>
              </a:rPr>
              <a:t>do</a:t>
            </a:r>
            <a:endParaRPr sz="2400">
              <a:solidFill>
                <a:srgbClr val="AF00D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795E26"/>
                </a:solidFill>
              </a:rPr>
              <a:t>  echo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31515"/>
                </a:solidFill>
              </a:rPr>
              <a:t>"In loop: </a:t>
            </a:r>
            <a:r>
              <a:rPr lang="en-US" sz="2400">
                <a:solidFill>
                  <a:srgbClr val="001080"/>
                </a:solidFill>
              </a:rPr>
              <a:t>$i</a:t>
            </a:r>
            <a:r>
              <a:rPr lang="en-US" sz="2400">
                <a:solidFill>
                  <a:srgbClr val="A31515"/>
                </a:solidFill>
              </a:rPr>
              <a:t>"</a:t>
            </a:r>
            <a:endParaRPr sz="2400">
              <a:solidFill>
                <a:srgbClr val="A3151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F00DB"/>
                </a:solidFill>
              </a:rPr>
              <a:t>done</a:t>
            </a:r>
            <a:endParaRPr sz="2400">
              <a:solidFill>
                <a:srgbClr val="AF00D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AF00D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% test.sh 1 2 3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In loop: 1 2 3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7" name="Google Shape;167;p22"/>
          <p:cNvSpPr txBox="1"/>
          <p:nvPr>
            <p:ph idx="2" type="body"/>
          </p:nvPr>
        </p:nvSpPr>
        <p:spPr>
          <a:xfrm>
            <a:off x="5888075" y="3800700"/>
            <a:ext cx="4363200" cy="31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F00DB"/>
                </a:solidFill>
              </a:rPr>
              <a:t>for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001080"/>
                </a:solidFill>
              </a:rPr>
              <a:t>i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F00DB"/>
                </a:solidFill>
              </a:rPr>
              <a:t>in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31515"/>
                </a:solidFill>
              </a:rPr>
              <a:t>"</a:t>
            </a:r>
            <a:r>
              <a:rPr lang="en-US" sz="2400">
                <a:solidFill>
                  <a:srgbClr val="001080"/>
                </a:solidFill>
              </a:rPr>
              <a:t>$@</a:t>
            </a:r>
            <a:r>
              <a:rPr lang="en-US" sz="2400">
                <a:solidFill>
                  <a:srgbClr val="A31515"/>
                </a:solidFill>
              </a:rPr>
              <a:t>"</a:t>
            </a:r>
            <a:r>
              <a:rPr lang="en-US" sz="2400">
                <a:solidFill>
                  <a:schemeClr val="dk1"/>
                </a:solidFill>
              </a:rPr>
              <a:t> ; </a:t>
            </a:r>
            <a:r>
              <a:rPr lang="en-US" sz="2400">
                <a:solidFill>
                  <a:srgbClr val="AF00DB"/>
                </a:solidFill>
              </a:rPr>
              <a:t>do</a:t>
            </a:r>
            <a:endParaRPr sz="2400">
              <a:solidFill>
                <a:srgbClr val="AF00D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95E26"/>
                </a:solidFill>
              </a:rPr>
              <a:t>  echo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31515"/>
                </a:solidFill>
              </a:rPr>
              <a:t>"In loop: </a:t>
            </a:r>
            <a:r>
              <a:rPr lang="en-US" sz="2400">
                <a:solidFill>
                  <a:srgbClr val="001080"/>
                </a:solidFill>
              </a:rPr>
              <a:t>$i</a:t>
            </a:r>
            <a:r>
              <a:rPr lang="en-US" sz="2400">
                <a:solidFill>
                  <a:srgbClr val="A31515"/>
                </a:solidFill>
              </a:rPr>
              <a:t>"</a:t>
            </a:r>
            <a:endParaRPr sz="2400">
              <a:solidFill>
                <a:srgbClr val="A3151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F00DB"/>
                </a:solidFill>
              </a:rPr>
              <a:t>done</a:t>
            </a:r>
            <a:endParaRPr sz="2400">
              <a:solidFill>
                <a:srgbClr val="AF00D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% test.sh 1 2 3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In loop: 1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In loop: 2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In loop: 3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F00D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"t</a:t>
            </a:r>
            <a:r>
              <a:rPr lang="en-US"/>
              <a:t>est" command</a:t>
            </a: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Checking file status, string, numbers, etc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test(1)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test expression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[ expression ]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 and </a:t>
            </a:r>
            <a:r>
              <a:rPr lang="en-US">
                <a:solidFill>
                  <a:srgbClr val="FF0000"/>
                </a:solidFill>
              </a:rPr>
              <a:t>return 0 (true) or 1 (false)</a:t>
            </a:r>
            <a:r>
              <a:rPr lang="en-US"/>
              <a:t> in $?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test -e News ; echo $?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If there exist the file named "News"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test "haha" = "hehe" ; echo $?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Whether "haha" </a:t>
            </a:r>
            <a:r>
              <a:rPr lang="en-US">
                <a:solidFill>
                  <a:srgbClr val="FF0000"/>
                </a:solidFill>
              </a:rPr>
              <a:t>equal</a:t>
            </a:r>
            <a:r>
              <a:rPr lang="en-US"/>
              <a:t> "hehe"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test 10 -eq 11 ; echo $?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Whether 10 </a:t>
            </a:r>
            <a:r>
              <a:rPr lang="en-US">
                <a:solidFill>
                  <a:srgbClr val="FF0000"/>
                </a:solidFill>
              </a:rPr>
              <a:t>equal</a:t>
            </a:r>
            <a:r>
              <a:rPr lang="en-US"/>
              <a:t> 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Test command – File test</a:t>
            </a:r>
            <a:endParaRPr sz="4700"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●"/>
            </a:pPr>
            <a:r>
              <a:rPr lang="en-US" sz="2500">
                <a:solidFill>
                  <a:srgbClr val="FF0000"/>
                </a:solidFill>
              </a:rPr>
              <a:t>-e file</a:t>
            </a:r>
            <a:endParaRPr sz="2500">
              <a:solidFill>
                <a:srgbClr val="FF0000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True if file exists (regardless of type)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-s file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True if file exists and has a size greater than zero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●"/>
            </a:pPr>
            <a:r>
              <a:rPr lang="en-US" sz="2500">
                <a:solidFill>
                  <a:srgbClr val="FF0000"/>
                </a:solidFill>
              </a:rPr>
              <a:t>-d file</a:t>
            </a:r>
            <a:endParaRPr sz="2500">
              <a:solidFill>
                <a:srgbClr val="FF0000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True if file exists and is a directory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●"/>
            </a:pPr>
            <a:r>
              <a:rPr lang="en-US" sz="2500">
                <a:solidFill>
                  <a:srgbClr val="FF0000"/>
                </a:solidFill>
              </a:rPr>
              <a:t>-f file</a:t>
            </a:r>
            <a:endParaRPr sz="2500">
              <a:solidFill>
                <a:srgbClr val="FF0000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True if file exists and is a regular file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</a:t>
            </a:r>
            <a:r>
              <a:rPr lang="en-US" sz="4800"/>
              <a:t>est command – File test</a:t>
            </a:r>
            <a:endParaRPr sz="4700"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-L file</a:t>
            </a:r>
            <a:endParaRPr sz="2500">
              <a:solidFill>
                <a:schemeClr val="dk1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True if file exists and is a symbolic link</a:t>
            </a:r>
            <a:endParaRPr sz="23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-r file</a:t>
            </a:r>
            <a:endParaRPr sz="2500">
              <a:solidFill>
                <a:schemeClr val="dk1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True if file exists and is readable</a:t>
            </a:r>
            <a:endParaRPr sz="23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-w file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True if file exists and is writable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-x file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True if file exists and is executable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Shell Programming</a:t>
            </a:r>
            <a:endParaRPr/>
          </a:p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Just like coding in C/C++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Variables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If-else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Loop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Read from keyboard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Output to screen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Execute other commands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In C/C++: system()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Using shell syntax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</a:t>
            </a:r>
            <a:r>
              <a:rPr lang="en-US" sz="4800"/>
              <a:t>est command – File test</a:t>
            </a:r>
            <a:endParaRPr sz="4700"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file1 -nt file2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file1 exists and is newer than file2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file1 -ot file2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file1 exists and is older than file2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file1 -ef file2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file1 and file2 exist and refer to the same file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</a:t>
            </a:r>
            <a:r>
              <a:rPr lang="en-US" sz="4800"/>
              <a:t>est command – String test</a:t>
            </a:r>
            <a:endParaRPr sz="4700"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-z string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True if the length of string is zero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-n string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True if the length of string is nonzero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string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True if string is not the null string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s1 = s2 (though some implementation recognize ==)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True if the strings s1 and s2 are identical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s1 != s2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True if the strings s1 and s2 are not identical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s1 &lt; s2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True if string s1 comes before s2 based on the </a:t>
            </a:r>
            <a:r>
              <a:rPr lang="en-US" sz="2200">
                <a:solidFill>
                  <a:srgbClr val="FF0000"/>
                </a:solidFill>
              </a:rPr>
              <a:t>binary value of their characters (lexicographical order)</a:t>
            </a:r>
            <a:endParaRPr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s1 &gt; s2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True if string s1 comes after s2 based on the </a:t>
            </a:r>
            <a:r>
              <a:rPr lang="en-US" sz="2200">
                <a:solidFill>
                  <a:srgbClr val="FF0000"/>
                </a:solidFill>
              </a:rPr>
              <a:t>binary value of their characters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>
                <a:solidFill>
                  <a:schemeClr val="dk1"/>
                </a:solidFill>
              </a:rPr>
              <a:t>Number comparison with “&gt;”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>
                <a:solidFill>
                  <a:schemeClr val="dk1"/>
                </a:solidFill>
              </a:rPr>
              <a:t>The correct way is to use “-gt” (greater-than)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Test command – </a:t>
            </a:r>
            <a:r>
              <a:rPr lang="en-US" sz="4800"/>
              <a:t>Number comparison</a:t>
            </a:r>
            <a:endParaRPr sz="4700"/>
          </a:p>
        </p:txBody>
      </p:sp>
      <p:sp>
        <p:nvSpPr>
          <p:cNvPr id="210" name="Google Shape;210;p28"/>
          <p:cNvSpPr txBox="1"/>
          <p:nvPr>
            <p:ph idx="2" type="body"/>
          </p:nvPr>
        </p:nvSpPr>
        <p:spPr>
          <a:xfrm>
            <a:off x="864000" y="2273925"/>
            <a:ext cx="107985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$ test 14 &gt; 123 ; echo $?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#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 txBox="1"/>
          <p:nvPr>
            <p:ph idx="2" type="body"/>
          </p:nvPr>
        </p:nvSpPr>
        <p:spPr>
          <a:xfrm>
            <a:off x="864000" y="4015650"/>
            <a:ext cx="107985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$ test 14 -gt 123 ; echo $?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# False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</a:t>
            </a:r>
            <a:r>
              <a:rPr lang="en-US" sz="4800"/>
              <a:t>est command – Number test</a:t>
            </a:r>
            <a:endParaRPr sz="4700"/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n1 -eq n2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the integers n1 and n2 are algebraically equal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n1 -ne n2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the integers n1 and n2 are not algebraically equal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n1 -gt n2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the integer n1 is algebraically greater than the integer n2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n1 -ge n2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the integer n1 is algebraically greater than or equal to the integer n2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n1 -lt n2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the integer n1 is algebraically less than the integer n2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n1 -le n2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-US" sz="2500">
                <a:solidFill>
                  <a:schemeClr val="dk1"/>
                </a:solidFill>
              </a:rPr>
              <a:t>True if the integer n1 is algebraically less than or equal to the integer n2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5286000" y="1468325"/>
            <a:ext cx="666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==, !=, &gt;, &lt;, &gt;=, &lt;= fashion does not apply here</a:t>
            </a:r>
            <a:endParaRPr b="1" sz="2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! expression</a:t>
            </a:r>
            <a:endParaRPr sz="26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True if expression is false.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$ [ ! A == B ] =&gt; Test expression, invert the internal result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$ ! [ A == B ] =&gt; Invert the whole test command result</a:t>
            </a:r>
            <a:endParaRPr sz="24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expression1 -a expression2</a:t>
            </a:r>
            <a:endParaRPr sz="26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True if both expression1 and expression2 are true.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$ [ A == B –a C == D ]</a:t>
            </a:r>
            <a:endParaRPr sz="24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expression1 -o expression2</a:t>
            </a:r>
            <a:endParaRPr sz="26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True if either expression1 or expression2 are true.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○"/>
            </a:pPr>
            <a:r>
              <a:rPr lang="en-US" sz="2400">
                <a:solidFill>
                  <a:srgbClr val="FF0000"/>
                </a:solidFill>
              </a:rPr>
              <a:t>The -a operator has </a:t>
            </a:r>
            <a:r>
              <a:rPr lang="en-US" sz="2400" u="sng">
                <a:solidFill>
                  <a:srgbClr val="FF0000"/>
                </a:solidFill>
              </a:rPr>
              <a:t>higher</a:t>
            </a:r>
            <a:r>
              <a:rPr lang="en-US" sz="2400">
                <a:solidFill>
                  <a:srgbClr val="FF0000"/>
                </a:solidFill>
              </a:rPr>
              <a:t> precedence than the -o operator.</a:t>
            </a:r>
            <a:endParaRPr sz="2400">
              <a:solidFill>
                <a:srgbClr val="FF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$ [ A == B –o C == D ]</a:t>
            </a:r>
            <a:endParaRPr sz="2400"/>
          </a:p>
        </p:txBody>
      </p:sp>
      <p:sp>
        <p:nvSpPr>
          <p:cNvPr id="226" name="Google Shape;226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Test Command – Combination </a:t>
            </a:r>
            <a:endParaRPr sz="5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T</a:t>
            </a:r>
            <a:r>
              <a:rPr lang="en-US" sz="5000"/>
              <a:t>est Command – Combination Example</a:t>
            </a:r>
            <a:endParaRPr sz="5000"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/>
              <a:t>! [ "A" = "A" -o 1 -eq 1 ]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/>
              <a:t>false</a:t>
            </a:r>
            <a:endParaRPr sz="24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/>
              <a:t>[ ! "A" = "A" -o 1 -eq 1 ]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/>
              <a:t>true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Test Command – In Script</a:t>
            </a:r>
            <a:endParaRPr sz="5000"/>
          </a:p>
        </p:txBody>
      </p:sp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/>
              <a:t>Add space beside = &lt;= != [ ]…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/>
              <a:t>$ [A=B]  # error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/>
              <a:t>$ [ A=B ] # error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/>
              <a:t>$ [A = B] # error</a:t>
            </a:r>
            <a:endParaRPr sz="24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/>
              <a:t>If the var may be null or may not be set, add ""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/>
              <a:t>$ [ $var = "A" ]  may be parsed to [ = "A" ] and cause syntax error!!</a:t>
            </a:r>
            <a:endParaRPr sz="24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/>
              <a:t>$ [ "$var" = "A" ] become [ "" = "A" ]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1" name="Google Shape;241;p32"/>
          <p:cNvSpPr txBox="1"/>
          <p:nvPr>
            <p:ph idx="2" type="body"/>
          </p:nvPr>
        </p:nvSpPr>
        <p:spPr>
          <a:xfrm>
            <a:off x="1149300" y="4815650"/>
            <a:ext cx="9005700" cy="21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AF00DB"/>
                </a:solidFill>
              </a:rPr>
              <a:t>if</a:t>
            </a:r>
            <a:r>
              <a:rPr lang="en-US" sz="2300">
                <a:solidFill>
                  <a:schemeClr val="dk1"/>
                </a:solidFill>
              </a:rPr>
              <a:t> [ </a:t>
            </a:r>
            <a:r>
              <a:rPr lang="en-US" sz="2300">
                <a:solidFill>
                  <a:srgbClr val="A31515"/>
                </a:solidFill>
              </a:rPr>
              <a:t>"</a:t>
            </a:r>
            <a:r>
              <a:rPr lang="en-US" sz="2300">
                <a:solidFill>
                  <a:srgbClr val="001080"/>
                </a:solidFill>
              </a:rPr>
              <a:t>$var</a:t>
            </a:r>
            <a:r>
              <a:rPr lang="en-US" sz="2300">
                <a:solidFill>
                  <a:srgbClr val="A31515"/>
                </a:solidFill>
              </a:rPr>
              <a:t>"</a:t>
            </a:r>
            <a:r>
              <a:rPr lang="en-US" sz="2300">
                <a:solidFill>
                  <a:schemeClr val="dk1"/>
                </a:solidFill>
              </a:rPr>
              <a:t> = </a:t>
            </a:r>
            <a:r>
              <a:rPr lang="en-US" sz="2300">
                <a:solidFill>
                  <a:srgbClr val="A31515"/>
                </a:solidFill>
              </a:rPr>
              <a:t>"hehe"</a:t>
            </a:r>
            <a:r>
              <a:rPr lang="en-US" sz="2300">
                <a:solidFill>
                  <a:schemeClr val="dk1"/>
                </a:solidFill>
              </a:rPr>
              <a:t> ] ; </a:t>
            </a:r>
            <a:r>
              <a:rPr lang="en-US" sz="2300">
                <a:solidFill>
                  <a:srgbClr val="AF00DB"/>
                </a:solidFill>
              </a:rPr>
              <a:t>then</a:t>
            </a:r>
            <a:endParaRPr sz="2300">
              <a:solidFill>
                <a:srgbClr val="AF00D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795E26"/>
                </a:solidFill>
              </a:rPr>
              <a:t>  echo</a:t>
            </a:r>
            <a:r>
              <a:rPr lang="en-US" sz="2300">
                <a:solidFill>
                  <a:schemeClr val="dk1"/>
                </a:solidFill>
              </a:rPr>
              <a:t> '</a:t>
            </a:r>
            <a:r>
              <a:rPr lang="en-US" sz="2300">
                <a:solidFill>
                  <a:srgbClr val="001080"/>
                </a:solidFill>
              </a:rPr>
              <a:t>$var</a:t>
            </a:r>
            <a:r>
              <a:rPr lang="en-US" sz="2300">
                <a:solidFill>
                  <a:schemeClr val="dk1"/>
                </a:solidFill>
              </a:rPr>
              <a:t> equals hehe'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AF00DB"/>
                </a:solidFill>
              </a:rPr>
              <a:t>else</a:t>
            </a:r>
            <a:endParaRPr sz="2300">
              <a:solidFill>
                <a:srgbClr val="AF00D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795E26"/>
                </a:solidFill>
              </a:rPr>
              <a:t>  echo</a:t>
            </a:r>
            <a:r>
              <a:rPr lang="en-US" sz="2300">
                <a:solidFill>
                  <a:schemeClr val="dk1"/>
                </a:solidFill>
              </a:rPr>
              <a:t> '</a:t>
            </a:r>
            <a:r>
              <a:rPr lang="en-US" sz="2300">
                <a:solidFill>
                  <a:srgbClr val="001080"/>
                </a:solidFill>
              </a:rPr>
              <a:t>$var</a:t>
            </a:r>
            <a:r>
              <a:rPr lang="en-US" sz="2300">
                <a:solidFill>
                  <a:schemeClr val="dk1"/>
                </a:solidFill>
              </a:rPr>
              <a:t> doesn't equal hehe'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AF00DB"/>
                </a:solidFill>
              </a:rPr>
              <a:t>fi</a:t>
            </a:r>
            <a:endParaRPr sz="3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3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expr command (1)</a:t>
            </a:r>
            <a:endParaRPr/>
          </a:p>
        </p:txBody>
      </p:sp>
      <p:sp>
        <p:nvSpPr>
          <p:cNvPr id="248" name="Google Shape;248;p3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Another way to combine test results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AND, OR, NOT (&amp;&amp;, ||, 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3"/>
          <p:cNvSpPr txBox="1"/>
          <p:nvPr>
            <p:ph idx="2" type="body"/>
          </p:nvPr>
        </p:nvSpPr>
        <p:spPr>
          <a:xfrm>
            <a:off x="615250" y="3523075"/>
            <a:ext cx="5242800" cy="22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[ 1 -eq 2 ] || [ 1 -eq 1 ] ; echo $?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[ 1 -eq 1 ] || </a:t>
            </a:r>
            <a:r>
              <a:rPr lang="en-US" strike="sngStrike">
                <a:solidFill>
                  <a:srgbClr val="FF0000"/>
                </a:solidFill>
              </a:rPr>
              <a:t>[ 1 -eq 2 ]</a:t>
            </a:r>
            <a:r>
              <a:rPr lang="en-US"/>
              <a:t> ; echo $?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[ 1 -eq 1 ] &amp;&amp; [ 1 -eq 2 ] ; echo $?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 txBox="1"/>
          <p:nvPr>
            <p:ph idx="2" type="body"/>
          </p:nvPr>
        </p:nvSpPr>
        <p:spPr>
          <a:xfrm>
            <a:off x="6187150" y="3523075"/>
            <a:ext cx="5242800" cy="22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[ 1 -eq 2 ] &amp;&amp; </a:t>
            </a:r>
            <a:r>
              <a:rPr lang="en-US" strike="sngStrike">
                <a:solidFill>
                  <a:srgbClr val="FF0000"/>
                </a:solidFill>
              </a:rPr>
              <a:t>[ 1 -eq 1 ]</a:t>
            </a:r>
            <a:r>
              <a:rPr lang="en-US"/>
              <a:t> ; echo $?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! [ 1 -eq 2 ] ; echo $?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[ 1 -eq 2 ] ; echo $?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3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expr command (2)</a:t>
            </a:r>
            <a:endParaRPr/>
          </a:p>
        </p:txBody>
      </p:sp>
      <p:sp>
        <p:nvSpPr>
          <p:cNvPr id="257" name="Google Shape;257;p3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$ expr1 &amp;&amp; expr2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expr1 is false then expr2 won't be evaluate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$ expr1 || expr2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 if expr1 is true then expr2 won't be evaluate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[ -e SomeFile ] &amp;&amp; rm SomeFile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checkSomething || exit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3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Arithmetic Expansion</a:t>
            </a:r>
            <a:endParaRPr/>
          </a:p>
        </p:txBody>
      </p:sp>
      <p:sp>
        <p:nvSpPr>
          <p:cNvPr id="264" name="Google Shape;264;p35"/>
          <p:cNvSpPr txBox="1"/>
          <p:nvPr>
            <p:ph idx="2" type="body"/>
          </p:nvPr>
        </p:nvSpPr>
        <p:spPr>
          <a:xfrm>
            <a:off x="993250" y="2203875"/>
            <a:ext cx="48051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echo $(( 1 + 2 ))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a=8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a=$(( $a + 9 ))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a=$(( $a + 17 ))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a=$(( $a + 9453 ))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echo $a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65" name="Google Shape;265;p35"/>
          <p:cNvSpPr txBox="1"/>
          <p:nvPr>
            <p:ph idx="2" type="body"/>
          </p:nvPr>
        </p:nvSpPr>
        <p:spPr>
          <a:xfrm>
            <a:off x="6417525" y="2203875"/>
            <a:ext cx="48051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3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// a=8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// a=17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// a=34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// a=9487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9487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Variable pre-operations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args, argc in Shell Scripts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Arithmetic and Logics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Test commands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Control Structures: if-else, switch-case, for/while loops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Input/output: Read from screen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Defining Functions &amp; Parsing Arguments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Error Handling and Debug tool (sh -x)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Regular Expression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Advanced scripting: sed and awk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A Shell Script Sample: Failure Detection on Servers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3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if-then-else structure</a:t>
            </a:r>
            <a:endParaRPr/>
          </a:p>
        </p:txBody>
      </p:sp>
      <p:sp>
        <p:nvSpPr>
          <p:cNvPr id="272" name="Google Shape;272;p36"/>
          <p:cNvSpPr txBox="1"/>
          <p:nvPr>
            <p:ph idx="2" type="body"/>
          </p:nvPr>
        </p:nvSpPr>
        <p:spPr>
          <a:xfrm>
            <a:off x="1176700" y="1908725"/>
            <a:ext cx="9186000" cy="47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</a:rPr>
              <a:t>if</a:t>
            </a:r>
            <a:r>
              <a:rPr lang="en-US" sz="2800">
                <a:solidFill>
                  <a:schemeClr val="dk1"/>
                </a:solidFill>
              </a:rPr>
              <a:t> [ test conditions ] ; </a:t>
            </a:r>
            <a:r>
              <a:rPr lang="en-US" sz="2800">
                <a:solidFill>
                  <a:srgbClr val="FF0000"/>
                </a:solidFill>
              </a:rPr>
              <a:t>then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</a:rPr>
              <a:t>	command-list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</a:rPr>
              <a:t>elif</a:t>
            </a:r>
            <a:r>
              <a:rPr lang="en-US" sz="2800">
                <a:solidFill>
                  <a:schemeClr val="dk1"/>
                </a:solidFill>
              </a:rPr>
              <a:t> [ test conditions ] ; then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</a:rPr>
              <a:t>	command-list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</a:rPr>
              <a:t>else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</a:rPr>
              <a:t>	command-list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</a:rPr>
              <a:t>fi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</a:rPr>
              <a:t># Or in one line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</a:rPr>
              <a:t>if</a:t>
            </a:r>
            <a:r>
              <a:rPr lang="en-US" sz="2800">
                <a:solidFill>
                  <a:schemeClr val="dk1"/>
                </a:solidFill>
              </a:rPr>
              <a:t> [ a = a ]; </a:t>
            </a:r>
            <a:r>
              <a:rPr lang="en-US" sz="2800">
                <a:solidFill>
                  <a:srgbClr val="FF0000"/>
                </a:solidFill>
              </a:rPr>
              <a:t>then</a:t>
            </a:r>
            <a:r>
              <a:rPr lang="en-US" sz="2800">
                <a:solidFill>
                  <a:schemeClr val="dk1"/>
                </a:solidFill>
              </a:rPr>
              <a:t> echo "Yes"</a:t>
            </a:r>
            <a:r>
              <a:rPr b="1" lang="en-US" sz="2800">
                <a:solidFill>
                  <a:srgbClr val="FF0000"/>
                </a:solidFill>
              </a:rPr>
              <a:t>;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else</a:t>
            </a:r>
            <a:r>
              <a:rPr lang="en-US" sz="2800">
                <a:solidFill>
                  <a:schemeClr val="dk1"/>
                </a:solidFill>
              </a:rPr>
              <a:t> echo "No"</a:t>
            </a:r>
            <a:r>
              <a:rPr b="1" lang="en-US" sz="2800">
                <a:solidFill>
                  <a:srgbClr val="FF0000"/>
                </a:solidFill>
              </a:rPr>
              <a:t>;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fi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3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switch-case structure (1)</a:t>
            </a:r>
            <a:endParaRPr/>
          </a:p>
        </p:txBody>
      </p:sp>
      <p:sp>
        <p:nvSpPr>
          <p:cNvPr id="279" name="Google Shape;279;p37"/>
          <p:cNvSpPr txBox="1"/>
          <p:nvPr>
            <p:ph idx="2" type="body"/>
          </p:nvPr>
        </p:nvSpPr>
        <p:spPr>
          <a:xfrm>
            <a:off x="615250" y="1748475"/>
            <a:ext cx="5221500" cy="50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case</a:t>
            </a:r>
            <a:r>
              <a:rPr lang="en-US" sz="2400">
                <a:solidFill>
                  <a:schemeClr val="dk1"/>
                </a:solidFill>
              </a:rPr>
              <a:t> $var </a:t>
            </a:r>
            <a:r>
              <a:rPr lang="en-US" sz="2400">
                <a:solidFill>
                  <a:srgbClr val="FF0000"/>
                </a:solidFill>
              </a:rPr>
              <a:t>in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    value1</a:t>
            </a:r>
            <a:r>
              <a:rPr lang="en-US" sz="2400">
                <a:solidFill>
                  <a:srgbClr val="FF0000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	action1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    value2</a:t>
            </a:r>
            <a:r>
              <a:rPr lang="en-US" sz="2400">
                <a:solidFill>
                  <a:srgbClr val="FF0000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	action2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    value3</a:t>
            </a:r>
            <a:r>
              <a:rPr lang="en-US" sz="2400">
                <a:solidFill>
                  <a:srgbClr val="FF0000"/>
                </a:solidFill>
              </a:rPr>
              <a:t>|</a:t>
            </a:r>
            <a:r>
              <a:rPr lang="en-US" sz="2400">
                <a:solidFill>
                  <a:schemeClr val="dk1"/>
                </a:solidFill>
              </a:rPr>
              <a:t>value4</a:t>
            </a:r>
            <a:r>
              <a:rPr lang="en-US" sz="2400">
                <a:solidFill>
                  <a:srgbClr val="FF0000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	action3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    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*)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	default-action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esac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80" name="Google Shape;280;p37"/>
          <p:cNvSpPr txBox="1"/>
          <p:nvPr>
            <p:ph idx="2" type="body"/>
          </p:nvPr>
        </p:nvSpPr>
        <p:spPr>
          <a:xfrm>
            <a:off x="6208450" y="1748475"/>
            <a:ext cx="5221500" cy="50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case</a:t>
            </a:r>
            <a:r>
              <a:rPr lang="en-US" sz="2400">
                <a:solidFill>
                  <a:schemeClr val="dk1"/>
                </a:solidFill>
              </a:rPr>
              <a:t> $sshd_enable </a:t>
            </a:r>
            <a:r>
              <a:rPr lang="en-US" sz="2400">
                <a:solidFill>
                  <a:srgbClr val="FF0000"/>
                </a:solidFill>
              </a:rPr>
              <a:t>in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[Yy][Ee][Ss]</a:t>
            </a:r>
            <a:r>
              <a:rPr lang="en-US" sz="2400">
                <a:solidFill>
                  <a:srgbClr val="FF0000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    action1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[Nn][Oo]</a:t>
            </a:r>
            <a:r>
              <a:rPr lang="en-US" sz="2400">
                <a:solidFill>
                  <a:srgbClr val="FF0000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    action2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*)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    ???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esac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3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loop</a:t>
            </a:r>
            <a:endParaRPr/>
          </a:p>
        </p:txBody>
      </p:sp>
      <p:sp>
        <p:nvSpPr>
          <p:cNvPr id="287" name="Google Shape;287;p3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8"/>
          <p:cNvSpPr txBox="1"/>
          <p:nvPr>
            <p:ph idx="2" type="body"/>
          </p:nvPr>
        </p:nvSpPr>
        <p:spPr>
          <a:xfrm>
            <a:off x="615250" y="1630650"/>
            <a:ext cx="4956600" cy="23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for</a:t>
            </a:r>
            <a:r>
              <a:rPr lang="en-US" sz="2400">
                <a:solidFill>
                  <a:schemeClr val="dk1"/>
                </a:solidFill>
              </a:rPr>
              <a:t> var </a:t>
            </a:r>
            <a:r>
              <a:rPr lang="en-US" sz="2400">
                <a:solidFill>
                  <a:srgbClr val="FF0000"/>
                </a:solidFill>
              </a:rPr>
              <a:t>in</a:t>
            </a:r>
            <a:r>
              <a:rPr lang="en-US" sz="2400">
                <a:solidFill>
                  <a:schemeClr val="dk1"/>
                </a:solidFill>
              </a:rPr>
              <a:t> var1 var2 …</a:t>
            </a:r>
            <a:r>
              <a:rPr lang="en-US" sz="2400">
                <a:solidFill>
                  <a:srgbClr val="FF0000"/>
                </a:solidFill>
              </a:rPr>
              <a:t>;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do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	action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done</a:t>
            </a:r>
            <a:endParaRPr sz="2400"/>
          </a:p>
        </p:txBody>
      </p:sp>
      <p:sp>
        <p:nvSpPr>
          <p:cNvPr id="289" name="Google Shape;289;p38"/>
          <p:cNvSpPr txBox="1"/>
          <p:nvPr>
            <p:ph idx="2" type="body"/>
          </p:nvPr>
        </p:nvSpPr>
        <p:spPr>
          <a:xfrm>
            <a:off x="615250" y="4412300"/>
            <a:ext cx="4956600" cy="23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for</a:t>
            </a:r>
            <a:r>
              <a:rPr lang="en-US" sz="2400">
                <a:solidFill>
                  <a:schemeClr val="dk1"/>
                </a:solidFill>
              </a:rPr>
              <a:t> i </a:t>
            </a:r>
            <a:r>
              <a:rPr lang="en-US" sz="2400">
                <a:solidFill>
                  <a:srgbClr val="FF0000"/>
                </a:solidFill>
              </a:rPr>
              <a:t>in</a:t>
            </a:r>
            <a:r>
              <a:rPr lang="en-US" sz="2400">
                <a:solidFill>
                  <a:schemeClr val="dk1"/>
                </a:solidFill>
              </a:rPr>
              <a:t> A B C D E F G</a:t>
            </a:r>
            <a:r>
              <a:rPr lang="en-US" sz="2400">
                <a:solidFill>
                  <a:srgbClr val="FF0000"/>
                </a:solidFill>
              </a:rPr>
              <a:t>;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do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</a:rPr>
              <a:t>	mkdir $i;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done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0" name="Google Shape;290;p38"/>
          <p:cNvSpPr txBox="1"/>
          <p:nvPr>
            <p:ph idx="2" type="body"/>
          </p:nvPr>
        </p:nvSpPr>
        <p:spPr>
          <a:xfrm>
            <a:off x="5998800" y="1630650"/>
            <a:ext cx="4956600" cy="23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a=""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for</a:t>
            </a:r>
            <a:r>
              <a:rPr lang="en-US" sz="2400">
                <a:solidFill>
                  <a:schemeClr val="dk1"/>
                </a:solidFill>
              </a:rPr>
              <a:t> var </a:t>
            </a:r>
            <a:r>
              <a:rPr lang="en-US" sz="2400">
                <a:solidFill>
                  <a:srgbClr val="FF0000"/>
                </a:solidFill>
              </a:rPr>
              <a:t>in</a:t>
            </a:r>
            <a:r>
              <a:rPr lang="en-US" sz="2400">
                <a:solidFill>
                  <a:schemeClr val="dk1"/>
                </a:solidFill>
              </a:rPr>
              <a:t> `ls`</a:t>
            </a:r>
            <a:r>
              <a:rPr lang="en-US" sz="2400">
                <a:solidFill>
                  <a:srgbClr val="FF0000"/>
                </a:solidFill>
              </a:rPr>
              <a:t>;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do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a="$a $var"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done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echo $a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While loop</a:t>
            </a:r>
            <a:endParaRPr/>
          </a:p>
        </p:txBody>
      </p:sp>
      <p:sp>
        <p:nvSpPr>
          <p:cNvPr id="297" name="Google Shape;297;p39"/>
          <p:cNvSpPr txBox="1"/>
          <p:nvPr>
            <p:ph idx="2" type="body"/>
          </p:nvPr>
        </p:nvSpPr>
        <p:spPr>
          <a:xfrm>
            <a:off x="1363174" y="1869950"/>
            <a:ext cx="5911500" cy="47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500">
                <a:solidFill>
                  <a:srgbClr val="FF0000"/>
                </a:solidFill>
              </a:rPr>
              <a:t>while</a:t>
            </a:r>
            <a:r>
              <a:rPr lang="en-US" sz="2500">
                <a:solidFill>
                  <a:schemeClr val="dk1"/>
                </a:solidFill>
              </a:rPr>
              <a:t> [ expression ] </a:t>
            </a:r>
            <a:r>
              <a:rPr lang="en-US" sz="2500">
                <a:solidFill>
                  <a:srgbClr val="FF0000"/>
                </a:solidFill>
              </a:rPr>
              <a:t>; do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500">
                <a:solidFill>
                  <a:schemeClr val="dk1"/>
                </a:solidFill>
              </a:rPr>
              <a:t>	action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500">
                <a:solidFill>
                  <a:srgbClr val="FF0000"/>
                </a:solidFill>
              </a:rPr>
              <a:t>done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500">
                <a:solidFill>
                  <a:srgbClr val="FF0000"/>
                </a:solidFill>
              </a:rPr>
              <a:t>break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500">
                <a:solidFill>
                  <a:srgbClr val="FF0000"/>
                </a:solidFill>
              </a:rPr>
              <a:t>continue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500">
                <a:solidFill>
                  <a:srgbClr val="FF0000"/>
                </a:solidFill>
              </a:rPr>
              <a:t>while </a:t>
            </a:r>
            <a:r>
              <a:rPr lang="en-US" sz="2500">
                <a:solidFill>
                  <a:schemeClr val="dk1"/>
                </a:solidFill>
              </a:rPr>
              <a:t>read name </a:t>
            </a:r>
            <a:r>
              <a:rPr lang="en-US" sz="2500">
                <a:solidFill>
                  <a:srgbClr val="FF0000"/>
                </a:solidFill>
              </a:rPr>
              <a:t>; do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500">
                <a:solidFill>
                  <a:srgbClr val="FF0000"/>
                </a:solidFill>
              </a:rPr>
              <a:t>	</a:t>
            </a:r>
            <a:r>
              <a:rPr lang="en-US" sz="2500">
                <a:solidFill>
                  <a:schemeClr val="dk1"/>
                </a:solidFill>
              </a:rPr>
              <a:t>echo "Hi $name"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500">
                <a:solidFill>
                  <a:srgbClr val="FF0000"/>
                </a:solidFill>
              </a:rPr>
              <a:t>done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4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 from </a:t>
            </a:r>
            <a:r>
              <a:rPr lang="en-US">
                <a:solidFill>
                  <a:srgbClr val="FF0000"/>
                </a:solidFill>
              </a:rPr>
              <a:t>stdin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4" name="Google Shape;304;p40"/>
          <p:cNvSpPr txBox="1"/>
          <p:nvPr>
            <p:ph idx="2" type="body"/>
          </p:nvPr>
        </p:nvSpPr>
        <p:spPr>
          <a:xfrm>
            <a:off x="615250" y="1715825"/>
            <a:ext cx="10798500" cy="53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008000"/>
                </a:solidFill>
              </a:rPr>
              <a:t>#!/bin/sh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795E26"/>
                </a:solidFill>
              </a:rPr>
              <a:t>echo</a:t>
            </a:r>
            <a:r>
              <a:rPr lang="en-US" sz="2400">
                <a:solidFill>
                  <a:schemeClr val="dk1"/>
                </a:solidFill>
              </a:rPr>
              <a:t> -n </a:t>
            </a:r>
            <a:r>
              <a:rPr lang="en-US" sz="2400">
                <a:solidFill>
                  <a:srgbClr val="A31515"/>
                </a:solidFill>
              </a:rPr>
              <a:t>"Do you want to 'rm -rf /' (yes/no)? 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795E26"/>
                </a:solidFill>
              </a:rPr>
              <a:t>read</a:t>
            </a:r>
            <a:r>
              <a:rPr lang="en-US" sz="2400">
                <a:solidFill>
                  <a:schemeClr val="dk1"/>
                </a:solidFill>
              </a:rPr>
              <a:t> answer </a:t>
            </a:r>
            <a:r>
              <a:rPr lang="en-US" sz="2400">
                <a:solidFill>
                  <a:srgbClr val="008000"/>
                </a:solidFill>
              </a:rPr>
              <a:t># read from stdin and assign to variable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AF00DB"/>
                </a:solidFill>
              </a:rPr>
              <a:t>case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001080"/>
                </a:solidFill>
              </a:rPr>
              <a:t>$answer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F00DB"/>
                </a:solidFill>
              </a:rPr>
              <a:t>in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[Yy][Ee][Ss])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795E26"/>
                </a:solidFill>
              </a:rPr>
              <a:t>		echo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31515"/>
                </a:solidFill>
              </a:rPr>
              <a:t>"Hahaha"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[Nn][Oo])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795E26"/>
                </a:solidFill>
              </a:rPr>
              <a:t>		echo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31515"/>
                </a:solidFill>
              </a:rPr>
              <a:t>"No~~~"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*)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795E26"/>
                </a:solidFill>
              </a:rPr>
              <a:t>		echo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A31515"/>
                </a:solidFill>
              </a:rPr>
              <a:t>"removing..."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	;;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F00DB"/>
                </a:solidFill>
              </a:rPr>
              <a:t>esac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4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tmp file/dir</a:t>
            </a:r>
            <a:endParaRPr/>
          </a:p>
        </p:txBody>
      </p:sp>
      <p:sp>
        <p:nvSpPr>
          <p:cNvPr id="311" name="Google Shape;311;p4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TMPDIR=`</a:t>
            </a:r>
            <a:r>
              <a:rPr lang="en-US">
                <a:solidFill>
                  <a:srgbClr val="FF0000"/>
                </a:solidFill>
              </a:rPr>
              <a:t>mktemp</a:t>
            </a:r>
            <a:r>
              <a:rPr lang="en-US"/>
              <a:t> –d tmp.</a:t>
            </a:r>
            <a:r>
              <a:rPr lang="en-US">
                <a:solidFill>
                  <a:srgbClr val="FF0000"/>
                </a:solidFill>
              </a:rPr>
              <a:t>XXXXXX</a:t>
            </a:r>
            <a:r>
              <a:rPr lang="en-US"/>
              <a:t>`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TMPFILE=`</a:t>
            </a:r>
            <a:r>
              <a:rPr lang="en-US">
                <a:solidFill>
                  <a:srgbClr val="FF0000"/>
                </a:solidFill>
              </a:rPr>
              <a:t>mktemp</a:t>
            </a:r>
            <a:r>
              <a:rPr lang="en-US"/>
              <a:t> ${TMPDIR}/tmp.</a:t>
            </a:r>
            <a:r>
              <a:rPr lang="en-US">
                <a:solidFill>
                  <a:srgbClr val="FF0000"/>
                </a:solidFill>
              </a:rPr>
              <a:t>XXXXXX</a:t>
            </a:r>
            <a:r>
              <a:rPr lang="en-US"/>
              <a:t>`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echo "program output" &gt;&gt; ${TMPFILE}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4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 (1)</a:t>
            </a:r>
            <a:endParaRPr/>
          </a:p>
        </p:txBody>
      </p:sp>
      <p:sp>
        <p:nvSpPr>
          <p:cNvPr id="318" name="Google Shape;318;p4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Define function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function_name ( ) {</a:t>
            </a:r>
            <a:endParaRPr>
              <a:solidFill>
                <a:srgbClr val="FF0000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command_list</a:t>
            </a:r>
            <a:endParaRPr>
              <a:solidFill>
                <a:srgbClr val="FF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}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Removing function definition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unset function_name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Function execution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function_name</a:t>
            </a:r>
            <a:endParaRPr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Function definition is </a:t>
            </a:r>
            <a:r>
              <a:rPr lang="en-US" u="sng"/>
              <a:t>local to the current shell</a:t>
            </a:r>
            <a:endParaRPr u="sng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>
                <a:solidFill>
                  <a:schemeClr val="dk1"/>
                </a:solidFill>
              </a:rPr>
              <a:t>Define the function before first use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4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 (2) - scoping</a:t>
            </a:r>
            <a:endParaRPr/>
          </a:p>
        </p:txBody>
      </p:sp>
      <p:sp>
        <p:nvSpPr>
          <p:cNvPr id="325" name="Google Shape;325;p43"/>
          <p:cNvSpPr txBox="1"/>
          <p:nvPr>
            <p:ph idx="2" type="body"/>
          </p:nvPr>
        </p:nvSpPr>
        <p:spPr>
          <a:xfrm>
            <a:off x="599050" y="1715825"/>
            <a:ext cx="5227500" cy="3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func() {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# global variable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echo </a:t>
            </a:r>
            <a:r>
              <a:rPr lang="en-US" sz="2400">
                <a:solidFill>
                  <a:srgbClr val="FF0000"/>
                </a:solidFill>
              </a:rPr>
              <a:t>$a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>
                <a:solidFill>
                  <a:schemeClr val="dk1"/>
                </a:solidFill>
              </a:rPr>
              <a:t>="bar"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}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>
                <a:solidFill>
                  <a:schemeClr val="dk1"/>
                </a:solidFill>
              </a:rPr>
              <a:t>="foo"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func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echo $a</a:t>
            </a:r>
            <a:endParaRPr sz="2400"/>
          </a:p>
        </p:txBody>
      </p:sp>
      <p:sp>
        <p:nvSpPr>
          <p:cNvPr id="326" name="Google Shape;326;p43"/>
          <p:cNvSpPr txBox="1"/>
          <p:nvPr>
            <p:ph idx="2" type="body"/>
          </p:nvPr>
        </p:nvSpPr>
        <p:spPr>
          <a:xfrm>
            <a:off x="599044" y="5464575"/>
            <a:ext cx="52275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</a:t>
            </a:r>
            <a:endParaRPr/>
          </a:p>
        </p:txBody>
      </p:sp>
      <p:sp>
        <p:nvSpPr>
          <p:cNvPr id="327" name="Google Shape;327;p43"/>
          <p:cNvSpPr txBox="1"/>
          <p:nvPr>
            <p:ph idx="2" type="body"/>
          </p:nvPr>
        </p:nvSpPr>
        <p:spPr>
          <a:xfrm>
            <a:off x="6202450" y="1715825"/>
            <a:ext cx="5227500" cy="3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func() {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     # local variable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     local </a:t>
            </a: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>
                <a:solidFill>
                  <a:schemeClr val="dk1"/>
                </a:solidFill>
              </a:rPr>
              <a:t>="bar"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     echo </a:t>
            </a:r>
            <a:r>
              <a:rPr lang="en-US" sz="2400">
                <a:solidFill>
                  <a:srgbClr val="FF0000"/>
                </a:solidFill>
              </a:rPr>
              <a:t>$a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}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>
                <a:solidFill>
                  <a:schemeClr val="dk1"/>
                </a:solidFill>
              </a:rPr>
              <a:t>="foo"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func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echo $a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28" name="Google Shape;328;p43"/>
          <p:cNvSpPr txBox="1"/>
          <p:nvPr>
            <p:ph idx="2" type="body"/>
          </p:nvPr>
        </p:nvSpPr>
        <p:spPr>
          <a:xfrm>
            <a:off x="6202444" y="5464575"/>
            <a:ext cx="52275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foo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4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 (3) - arguments check</a:t>
            </a:r>
            <a:endParaRPr/>
          </a:p>
        </p:txBody>
      </p:sp>
      <p:sp>
        <p:nvSpPr>
          <p:cNvPr id="335" name="Google Shape;335;p44"/>
          <p:cNvSpPr txBox="1"/>
          <p:nvPr>
            <p:ph idx="2" type="body"/>
          </p:nvPr>
        </p:nvSpPr>
        <p:spPr>
          <a:xfrm>
            <a:off x="1781050" y="1582350"/>
            <a:ext cx="8434500" cy="43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func() {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if [ </a:t>
            </a:r>
            <a:r>
              <a:rPr lang="en-US" sz="2400">
                <a:solidFill>
                  <a:srgbClr val="FF0000"/>
                </a:solidFill>
              </a:rPr>
              <a:t>$#</a:t>
            </a:r>
            <a:r>
              <a:rPr lang="en-US" sz="2400">
                <a:solidFill>
                  <a:schemeClr val="dk1"/>
                </a:solidFill>
              </a:rPr>
              <a:t> -eq 2 ] ; then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    echo </a:t>
            </a:r>
            <a:r>
              <a:rPr lang="en-US" sz="2400">
                <a:solidFill>
                  <a:srgbClr val="FF0000"/>
                </a:solidFill>
              </a:rPr>
              <a:t>$1 $2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else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    echo "Wrong"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fi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}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func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func</a:t>
            </a:r>
            <a:r>
              <a:rPr lang="en-US" sz="2400">
                <a:solidFill>
                  <a:schemeClr val="dk1"/>
                </a:solidFill>
              </a:rPr>
              <a:t> hi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func</a:t>
            </a:r>
            <a:r>
              <a:rPr lang="en-US" sz="2400">
                <a:solidFill>
                  <a:schemeClr val="dk1"/>
                </a:solidFill>
              </a:rPr>
              <a:t> hello world</a:t>
            </a:r>
            <a:endParaRPr sz="2400"/>
          </a:p>
        </p:txBody>
      </p:sp>
      <p:sp>
        <p:nvSpPr>
          <p:cNvPr id="336" name="Google Shape;336;p44"/>
          <p:cNvSpPr txBox="1"/>
          <p:nvPr>
            <p:ph idx="2" type="body"/>
          </p:nvPr>
        </p:nvSpPr>
        <p:spPr>
          <a:xfrm>
            <a:off x="1781050" y="6042400"/>
            <a:ext cx="84345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hello 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 (4) - return value</a:t>
            </a:r>
            <a:endParaRPr/>
          </a:p>
        </p:txBody>
      </p:sp>
      <p:sp>
        <p:nvSpPr>
          <p:cNvPr id="343" name="Google Shape;343;p45"/>
          <p:cNvSpPr txBox="1"/>
          <p:nvPr>
            <p:ph idx="2" type="body"/>
          </p:nvPr>
        </p:nvSpPr>
        <p:spPr>
          <a:xfrm>
            <a:off x="1781050" y="1582350"/>
            <a:ext cx="8434500" cy="46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func() {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if [ $# -eq 2 ] ; then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    </a:t>
            </a:r>
            <a:r>
              <a:rPr lang="en-US" sz="2400">
                <a:solidFill>
                  <a:srgbClr val="FF0000"/>
                </a:solidFill>
              </a:rPr>
              <a:t>return 0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else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    </a:t>
            </a:r>
            <a:r>
              <a:rPr lang="en-US" sz="2400">
                <a:solidFill>
                  <a:srgbClr val="FF0000"/>
                </a:solidFill>
              </a:rPr>
              <a:t>return 2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fi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}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func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echo $?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func</a:t>
            </a:r>
            <a:r>
              <a:rPr lang="en-US" sz="2400">
                <a:solidFill>
                  <a:schemeClr val="dk1"/>
                </a:solidFill>
              </a:rPr>
              <a:t> hello world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echo $?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44" name="Google Shape;344;p45"/>
          <p:cNvSpPr txBox="1"/>
          <p:nvPr>
            <p:ph idx="2" type="body"/>
          </p:nvPr>
        </p:nvSpPr>
        <p:spPr>
          <a:xfrm>
            <a:off x="1781050" y="6439775"/>
            <a:ext cx="84345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615240" y="30117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Bourne Shell</a:t>
            </a:r>
            <a:endParaRPr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99050" y="1563425"/>
            <a:ext cx="10830900" cy="106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 use Bourne Shell in this slide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Check your </a:t>
            </a:r>
            <a:r>
              <a:rPr lang="en-US"/>
              <a:t>login</a:t>
            </a:r>
            <a:r>
              <a:rPr lang="en-US"/>
              <a:t> shell</a:t>
            </a:r>
            <a:endParaRPr/>
          </a:p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1034075" y="2629475"/>
            <a:ext cx="10379700" cy="10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/>
              <a:t>$ echo $SHELL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/bin/tcsh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99050" y="3869075"/>
            <a:ext cx="10830900" cy="54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Print the current shell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1034050" y="4415000"/>
            <a:ext cx="10379700" cy="23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/>
              <a:t>$</a:t>
            </a:r>
            <a:r>
              <a:rPr b="1" lang="en-US" sz="2600"/>
              <a:t> </a:t>
            </a:r>
            <a:r>
              <a:rPr b="1" lang="en-US" sz="2600"/>
              <a:t>ps -p $$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3463  0  S    0:00.01 tcsh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$ sh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</a:rPr>
              <a:t>$ ps -p $$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3474  0  S    0:00.00 sh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4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Scope</a:t>
            </a:r>
            <a:endParaRPr/>
          </a:p>
        </p:txBody>
      </p:sp>
      <p:sp>
        <p:nvSpPr>
          <p:cNvPr id="351" name="Google Shape;351;p4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Local var can only be read and written inside the function.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Subprocess can</a:t>
            </a:r>
            <a:r>
              <a:rPr lang="en-US">
                <a:solidFill>
                  <a:srgbClr val="FF0000"/>
                </a:solidFill>
              </a:rPr>
              <a:t> only read</a:t>
            </a:r>
            <a:r>
              <a:rPr lang="en-US"/>
              <a:t> the environment variable, the modification of the variable will </a:t>
            </a:r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be effective to the current process. (Subprocess may include some PIPE execution)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something wrong, try to print every variable.</a:t>
            </a:r>
            <a:endParaRPr/>
          </a:p>
        </p:txBody>
      </p:sp>
      <p:sp>
        <p:nvSpPr>
          <p:cNvPr id="352" name="Google Shape;352;p46"/>
          <p:cNvSpPr txBox="1"/>
          <p:nvPr>
            <p:ph idx="2" type="body"/>
          </p:nvPr>
        </p:nvSpPr>
        <p:spPr>
          <a:xfrm>
            <a:off x="852200" y="4221250"/>
            <a:ext cx="4665300" cy="30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008000"/>
                </a:solidFill>
              </a:rPr>
              <a:t>#!/bin/sh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a=10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chemeClr val="hlink"/>
                </a:solidFill>
              </a:rPr>
              <a:t>export</a:t>
            </a:r>
            <a:r>
              <a:rPr lang="en-US" sz="2100">
                <a:solidFill>
                  <a:schemeClr val="dk1"/>
                </a:solidFill>
              </a:rPr>
              <a:t> b=20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cat test.sh | </a:t>
            </a:r>
            <a:r>
              <a:rPr lang="en-US" sz="2100">
                <a:solidFill>
                  <a:srgbClr val="AF00DB"/>
                </a:solidFill>
              </a:rPr>
              <a:t>while</a:t>
            </a:r>
            <a:r>
              <a:rPr lang="en-US" sz="2100">
                <a:solidFill>
                  <a:schemeClr val="dk1"/>
                </a:solidFill>
              </a:rPr>
              <a:t> </a:t>
            </a:r>
            <a:r>
              <a:rPr lang="en-US" sz="2100">
                <a:solidFill>
                  <a:srgbClr val="795E26"/>
                </a:solidFill>
              </a:rPr>
              <a:t>read</a:t>
            </a:r>
            <a:r>
              <a:rPr lang="en-US" sz="2100">
                <a:solidFill>
                  <a:schemeClr val="dk1"/>
                </a:solidFill>
              </a:rPr>
              <a:t> line; </a:t>
            </a:r>
            <a:r>
              <a:rPr lang="en-US" sz="2100">
                <a:solidFill>
                  <a:srgbClr val="AF00DB"/>
                </a:solidFill>
              </a:rPr>
              <a:t>do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100">
                <a:solidFill>
                  <a:srgbClr val="795E26"/>
                </a:solidFill>
              </a:rPr>
              <a:t>echo</a:t>
            </a:r>
            <a:r>
              <a:rPr lang="en-US" sz="2100">
                <a:solidFill>
                  <a:schemeClr val="dk1"/>
                </a:solidFill>
              </a:rPr>
              <a:t> </a:t>
            </a:r>
            <a:r>
              <a:rPr lang="en-US" sz="2100">
                <a:solidFill>
                  <a:srgbClr val="A31515"/>
                </a:solidFill>
              </a:rPr>
              <a:t>"</a:t>
            </a:r>
            <a:r>
              <a:rPr lang="en-US" sz="2100">
                <a:solidFill>
                  <a:srgbClr val="001080"/>
                </a:solidFill>
              </a:rPr>
              <a:t>$a</a:t>
            </a:r>
            <a:r>
              <a:rPr lang="en-US" sz="2100">
                <a:solidFill>
                  <a:srgbClr val="A31515"/>
                </a:solidFill>
              </a:rPr>
              <a:t> </a:t>
            </a:r>
            <a:r>
              <a:rPr lang="en-US" sz="2100">
                <a:solidFill>
                  <a:srgbClr val="001080"/>
                </a:solidFill>
              </a:rPr>
              <a:t>$b</a:t>
            </a:r>
            <a:r>
              <a:rPr lang="en-US" sz="2100">
                <a:solidFill>
                  <a:srgbClr val="A31515"/>
                </a:solidFill>
              </a:rPr>
              <a:t> </a:t>
            </a:r>
            <a:r>
              <a:rPr lang="en-US" sz="2100">
                <a:solidFill>
                  <a:srgbClr val="001080"/>
                </a:solidFill>
              </a:rPr>
              <a:t>$line</a:t>
            </a:r>
            <a:r>
              <a:rPr lang="en-US" sz="2100">
                <a:solidFill>
                  <a:srgbClr val="A31515"/>
                </a:solidFill>
              </a:rPr>
              <a:t>"</a:t>
            </a:r>
            <a:r>
              <a:rPr lang="en-US" sz="2100">
                <a:solidFill>
                  <a:schemeClr val="dk1"/>
                </a:solidFill>
              </a:rPr>
              <a:t> 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    b=</a:t>
            </a:r>
            <a:r>
              <a:rPr lang="en-US" sz="2100">
                <a:solidFill>
                  <a:srgbClr val="A31515"/>
                </a:solidFill>
              </a:rPr>
              <a:t>$((b</a:t>
            </a:r>
            <a:r>
              <a:rPr lang="en-US" sz="2100">
                <a:solidFill>
                  <a:schemeClr val="dk1"/>
                </a:solidFill>
              </a:rPr>
              <a:t>+</a:t>
            </a:r>
            <a:r>
              <a:rPr lang="en-US" sz="2100">
                <a:solidFill>
                  <a:srgbClr val="09885A"/>
                </a:solidFill>
              </a:rPr>
              <a:t>1</a:t>
            </a:r>
            <a:r>
              <a:rPr lang="en-US" sz="2100">
                <a:solidFill>
                  <a:srgbClr val="A31515"/>
                </a:solidFill>
              </a:rPr>
              <a:t>))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AF00DB"/>
                </a:solidFill>
              </a:rPr>
              <a:t>done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795E26"/>
                </a:solidFill>
              </a:rPr>
              <a:t>echo</a:t>
            </a:r>
            <a:r>
              <a:rPr lang="en-US" sz="2100">
                <a:solidFill>
                  <a:schemeClr val="dk1"/>
                </a:solidFill>
              </a:rPr>
              <a:t> b is </a:t>
            </a:r>
            <a:r>
              <a:rPr lang="en-US" sz="2100">
                <a:solidFill>
                  <a:srgbClr val="001080"/>
                </a:solidFill>
              </a:rPr>
              <a:t>$b</a:t>
            </a:r>
            <a:r>
              <a:rPr lang="en-US" sz="2100">
                <a:solidFill>
                  <a:schemeClr val="dk1"/>
                </a:solidFill>
              </a:rPr>
              <a:t> </a:t>
            </a:r>
            <a:r>
              <a:rPr lang="en-US" sz="2100">
                <a:solidFill>
                  <a:srgbClr val="008000"/>
                </a:solidFill>
              </a:rPr>
              <a:t># b is 20</a:t>
            </a:r>
            <a:endParaRPr sz="2100"/>
          </a:p>
        </p:txBody>
      </p:sp>
      <p:sp>
        <p:nvSpPr>
          <p:cNvPr id="353" name="Google Shape;353;p46"/>
          <p:cNvSpPr txBox="1"/>
          <p:nvPr>
            <p:ph idx="2" type="body"/>
          </p:nvPr>
        </p:nvSpPr>
        <p:spPr>
          <a:xfrm>
            <a:off x="5629000" y="4221250"/>
            <a:ext cx="5487300" cy="30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20 #!/bin/sh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21 a=10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22 export b=20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23 cat test.sh | while read line; do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24 echo "$a $b $line"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25 b=$((b+1))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26 done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10 27 echo b is $b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b is 20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354" name="Google Shape;354;p46"/>
          <p:cNvSpPr txBox="1"/>
          <p:nvPr>
            <p:ph idx="2" type="body"/>
          </p:nvPr>
        </p:nvSpPr>
        <p:spPr>
          <a:xfrm>
            <a:off x="4193100" y="6981100"/>
            <a:ext cx="1132800" cy="5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8000"/>
                </a:solidFill>
              </a:rPr>
              <a:t>test.sh</a:t>
            </a:r>
            <a:endParaRPr sz="21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4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Parsing arguments</a:t>
            </a:r>
            <a:endParaRPr/>
          </a:p>
        </p:txBody>
      </p:sp>
      <p:sp>
        <p:nvSpPr>
          <p:cNvPr id="361" name="Google Shape;361;p4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 getopts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7"/>
          <p:cNvSpPr txBox="1"/>
          <p:nvPr>
            <p:ph idx="2" type="body"/>
          </p:nvPr>
        </p:nvSpPr>
        <p:spPr>
          <a:xfrm>
            <a:off x="615250" y="2310050"/>
            <a:ext cx="5098500" cy="4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#!/bin/sh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echo "</a:t>
            </a:r>
            <a:r>
              <a:rPr lang="en-US" sz="2000">
                <a:solidFill>
                  <a:schemeClr val="dk1"/>
                </a:solidFill>
              </a:rPr>
              <a:t>Initial</a:t>
            </a:r>
            <a:r>
              <a:rPr lang="en-US" sz="2000">
                <a:solidFill>
                  <a:schemeClr val="dk1"/>
                </a:solidFill>
              </a:rPr>
              <a:t> OPTIND: $OPTIND"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while </a:t>
            </a:r>
            <a:r>
              <a:rPr lang="en-US" sz="2000">
                <a:solidFill>
                  <a:srgbClr val="FF0000"/>
                </a:solidFill>
              </a:rPr>
              <a:t>getopts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abcf: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op</a:t>
            </a:r>
            <a:r>
              <a:rPr lang="en-US" sz="2000">
                <a:solidFill>
                  <a:schemeClr val="dk1"/>
                </a:solidFill>
              </a:rPr>
              <a:t> ; do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echo "</a:t>
            </a:r>
            <a:r>
              <a:rPr lang="en-US" sz="2000">
                <a:solidFill>
                  <a:srgbClr val="FF0000"/>
                </a:solidFill>
              </a:rPr>
              <a:t>${OPTIND}</a:t>
            </a:r>
            <a:r>
              <a:rPr lang="en-US" sz="2000">
                <a:solidFill>
                  <a:schemeClr val="dk1"/>
                </a:solidFill>
              </a:rPr>
              <a:t>-th arg"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case $op in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    a|b|c)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        echo "one of ABC" ;;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    f)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        echo </a:t>
            </a:r>
            <a:r>
              <a:rPr lang="en-US" sz="2000">
                <a:solidFill>
                  <a:srgbClr val="FF0000"/>
                </a:solidFill>
              </a:rPr>
              <a:t>$OPTARG</a:t>
            </a:r>
            <a:r>
              <a:rPr lang="en-US" sz="2000">
                <a:solidFill>
                  <a:schemeClr val="dk1"/>
                </a:solidFill>
              </a:rPr>
              <a:t> ;;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    *)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        echo "Default" ;;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       esac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done</a:t>
            </a:r>
            <a:endParaRPr sz="2000"/>
          </a:p>
        </p:txBody>
      </p:sp>
      <p:sp>
        <p:nvSpPr>
          <p:cNvPr id="363" name="Google Shape;363;p47"/>
          <p:cNvSpPr txBox="1"/>
          <p:nvPr>
            <p:ph idx="2" type="body"/>
          </p:nvPr>
        </p:nvSpPr>
        <p:spPr>
          <a:xfrm>
            <a:off x="5987600" y="2310050"/>
            <a:ext cx="5098500" cy="32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$ ./test.sh -a -b -c -f hi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Initial</a:t>
            </a:r>
            <a:r>
              <a:rPr lang="en-US" sz="2000">
                <a:solidFill>
                  <a:srgbClr val="FF0000"/>
                </a:solidFill>
              </a:rPr>
              <a:t> OPTIND: 1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2-th</a:t>
            </a:r>
            <a:r>
              <a:rPr lang="en-US" sz="2000">
                <a:solidFill>
                  <a:schemeClr val="dk1"/>
                </a:solidFill>
              </a:rPr>
              <a:t> arg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one of ABC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3-th arg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one of ABC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4-th arg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one of ABC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6-th arg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hi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64" name="Google Shape;364;p47"/>
          <p:cNvSpPr txBox="1"/>
          <p:nvPr>
            <p:ph idx="2" type="body"/>
          </p:nvPr>
        </p:nvSpPr>
        <p:spPr>
          <a:xfrm>
            <a:off x="5848275" y="5678225"/>
            <a:ext cx="6099600" cy="16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":" means additional arg.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$OPTARG: content of additional argument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$OPTIND: index of the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argument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manually reset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for the second call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4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Handling Error Conditions</a:t>
            </a:r>
            <a:endParaRPr/>
          </a:p>
        </p:txBody>
      </p:sp>
      <p:sp>
        <p:nvSpPr>
          <p:cNvPr id="371" name="Google Shape;371;p4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Internal error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Program crash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Failing to perform sub commands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Invalid input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Syntax error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External error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Signal from OS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system telling you that some system-level event has occurred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Ctrl+C 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SIGINT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8"/>
          <p:cNvSpPr/>
          <p:nvPr/>
        </p:nvSpPr>
        <p:spPr>
          <a:xfrm>
            <a:off x="3415800" y="1639625"/>
            <a:ext cx="185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4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Handling Error Conditions –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Internal Error</a:t>
            </a:r>
            <a:endParaRPr sz="4600"/>
          </a:p>
        </p:txBody>
      </p:sp>
      <p:sp>
        <p:nvSpPr>
          <p:cNvPr id="379" name="Google Shape;379;p49"/>
          <p:cNvSpPr txBox="1"/>
          <p:nvPr>
            <p:ph idx="1" type="body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Handling the errors by yourself</a:t>
            </a:r>
            <a:endParaRPr/>
          </a:p>
        </p:txBody>
      </p:sp>
      <p:sp>
        <p:nvSpPr>
          <p:cNvPr id="380" name="Google Shape;380;p49"/>
          <p:cNvSpPr txBox="1"/>
          <p:nvPr>
            <p:ph idx="2" type="body"/>
          </p:nvPr>
        </p:nvSpPr>
        <p:spPr>
          <a:xfrm>
            <a:off x="1909000" y="2903525"/>
            <a:ext cx="8211000" cy="4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08000"/>
                </a:solidFill>
              </a:rPr>
              <a:t>#!/bin/sh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UsageString=</a:t>
            </a:r>
            <a:r>
              <a:rPr lang="en-US">
                <a:solidFill>
                  <a:srgbClr val="A31515"/>
                </a:solidFill>
              </a:rPr>
              <a:t>"Usage: </a:t>
            </a:r>
            <a:r>
              <a:rPr lang="en-US">
                <a:solidFill>
                  <a:srgbClr val="001080"/>
                </a:solidFill>
              </a:rPr>
              <a:t>$0</a:t>
            </a:r>
            <a:r>
              <a:rPr lang="en-US">
                <a:solidFill>
                  <a:srgbClr val="A31515"/>
                </a:solidFill>
              </a:rPr>
              <a:t> -</a:t>
            </a:r>
            <a:r>
              <a:rPr lang="en-US" u="sng">
                <a:solidFill>
                  <a:srgbClr val="A31515"/>
                </a:solidFill>
              </a:rPr>
              <a:t>man</a:t>
            </a:r>
            <a:r>
              <a:rPr lang="en-US">
                <a:solidFill>
                  <a:srgbClr val="A31515"/>
                </a:solidFill>
              </a:rPr>
              <a:t>=val1 -woman=val2"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rgbClr val="AF00DB"/>
                </a:solidFill>
              </a:rPr>
              <a:t>if</a:t>
            </a:r>
            <a:r>
              <a:rPr lang="en-US">
                <a:solidFill>
                  <a:schemeClr val="dk1"/>
                </a:solidFill>
              </a:rPr>
              <a:t> [ </a:t>
            </a:r>
            <a:r>
              <a:rPr lang="en-US">
                <a:solidFill>
                  <a:srgbClr val="001080"/>
                </a:solidFill>
              </a:rPr>
              <a:t>$#</a:t>
            </a:r>
            <a:r>
              <a:rPr lang="en-US">
                <a:solidFill>
                  <a:schemeClr val="dk1"/>
                </a:solidFill>
              </a:rPr>
              <a:t> != 2 ] ; </a:t>
            </a:r>
            <a:r>
              <a:rPr lang="en-US">
                <a:solidFill>
                  <a:srgbClr val="AF00DB"/>
                </a:solidFill>
              </a:rPr>
              <a:t>then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95E26"/>
                </a:solidFill>
              </a:rPr>
              <a:t>	echo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A31515"/>
                </a:solidFill>
              </a:rPr>
              <a:t>"</a:t>
            </a:r>
            <a:r>
              <a:rPr lang="en-US">
                <a:solidFill>
                  <a:srgbClr val="001080"/>
                </a:solidFill>
              </a:rPr>
              <a:t>$UsageString</a:t>
            </a:r>
            <a:r>
              <a:rPr lang="en-US">
                <a:solidFill>
                  <a:srgbClr val="A31515"/>
                </a:solidFill>
              </a:rPr>
              <a:t>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AF00DB"/>
                </a:solidFill>
              </a:rPr>
              <a:t>else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95E26"/>
                </a:solidFill>
              </a:rPr>
              <a:t>echo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A31515"/>
                </a:solidFill>
              </a:rPr>
              <a:t>"ok!"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man=</a:t>
            </a:r>
            <a:r>
              <a:rPr lang="en-US">
                <a:solidFill>
                  <a:srgbClr val="A31515"/>
                </a:solidFill>
              </a:rPr>
              <a:t>`echo </a:t>
            </a:r>
            <a:r>
              <a:rPr lang="en-US">
                <a:solidFill>
                  <a:srgbClr val="001080"/>
                </a:solidFill>
              </a:rPr>
              <a:t>$1</a:t>
            </a:r>
            <a:r>
              <a:rPr lang="en-US">
                <a:solidFill>
                  <a:srgbClr val="A31515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|</a:t>
            </a:r>
            <a:r>
              <a:rPr lang="en-US">
                <a:solidFill>
                  <a:srgbClr val="A31515"/>
                </a:solidFill>
              </a:rPr>
              <a:t> cut -c 6-`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woman=</a:t>
            </a:r>
            <a:r>
              <a:rPr lang="en-US">
                <a:solidFill>
                  <a:srgbClr val="A31515"/>
                </a:solidFill>
              </a:rPr>
              <a:t>`echo </a:t>
            </a:r>
            <a:r>
              <a:rPr lang="en-US">
                <a:solidFill>
                  <a:srgbClr val="001080"/>
                </a:solidFill>
              </a:rPr>
              <a:t>$2</a:t>
            </a:r>
            <a:r>
              <a:rPr lang="en-US">
                <a:solidFill>
                  <a:srgbClr val="A31515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|</a:t>
            </a:r>
            <a:r>
              <a:rPr lang="en-US">
                <a:solidFill>
                  <a:srgbClr val="A31515"/>
                </a:solidFill>
              </a:rPr>
              <a:t> cut -c 8-`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95E26"/>
                </a:solidFill>
              </a:rPr>
              <a:t>echo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A31515"/>
                </a:solidFill>
              </a:rPr>
              <a:t>"Man is </a:t>
            </a:r>
            <a:r>
              <a:rPr lang="en-US">
                <a:solidFill>
                  <a:srgbClr val="001080"/>
                </a:solidFill>
              </a:rPr>
              <a:t>${man}</a:t>
            </a:r>
            <a:r>
              <a:rPr lang="en-US">
                <a:solidFill>
                  <a:srgbClr val="A31515"/>
                </a:solidFill>
              </a:rPr>
              <a:t>"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795E26"/>
                </a:solidFill>
              </a:rPr>
              <a:t>echo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A31515"/>
                </a:solidFill>
              </a:rPr>
              <a:t>"Woman is </a:t>
            </a:r>
            <a:r>
              <a:rPr lang="en-US">
                <a:solidFill>
                  <a:srgbClr val="001080"/>
                </a:solidFill>
              </a:rPr>
              <a:t>${woman}</a:t>
            </a:r>
            <a:r>
              <a:rPr lang="en-US">
                <a:solidFill>
                  <a:srgbClr val="A31515"/>
                </a:solidFill>
              </a:rPr>
              <a:t>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AF00DB"/>
                </a:solidFill>
              </a:rPr>
              <a:t>fi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9"/>
          <p:cNvSpPr txBox="1"/>
          <p:nvPr>
            <p:ph idx="2" type="body"/>
          </p:nvPr>
        </p:nvSpPr>
        <p:spPr>
          <a:xfrm>
            <a:off x="5389825" y="2733675"/>
            <a:ext cx="1596900" cy="457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program name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2" name="Google Shape;382;p49"/>
          <p:cNvCxnSpPr>
            <a:stCxn id="381" idx="1"/>
          </p:cNvCxnSpPr>
          <p:nvPr/>
        </p:nvCxnSpPr>
        <p:spPr>
          <a:xfrm flipH="1">
            <a:off x="4899925" y="2962275"/>
            <a:ext cx="489900" cy="38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49"/>
          <p:cNvSpPr txBox="1"/>
          <p:nvPr>
            <p:ph idx="2" type="body"/>
          </p:nvPr>
        </p:nvSpPr>
        <p:spPr>
          <a:xfrm>
            <a:off x="6543100" y="4635275"/>
            <a:ext cx="2463900" cy="457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How about c but not -c?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4" name="Google Shape;384;p49"/>
          <p:cNvCxnSpPr>
            <a:stCxn id="383" idx="1"/>
          </p:cNvCxnSpPr>
          <p:nvPr/>
        </p:nvCxnSpPr>
        <p:spPr>
          <a:xfrm flipH="1">
            <a:off x="6026200" y="4863875"/>
            <a:ext cx="516900" cy="32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5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Handling Error Conditions –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External Error (1)</a:t>
            </a:r>
            <a:endParaRPr sz="4600"/>
          </a:p>
        </p:txBody>
      </p:sp>
      <p:sp>
        <p:nvSpPr>
          <p:cNvPr id="391" name="Google Shape;391;p50"/>
          <p:cNvSpPr txBox="1"/>
          <p:nvPr>
            <p:ph idx="1" type="body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Using trap in Bourne shell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To handle events like Ctrl+C (SIGINT, signal number is 2)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trap [command-list] [signal-list]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Perform command-list when receiving any signal in signal-list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0"/>
          <p:cNvSpPr txBox="1"/>
          <p:nvPr>
            <p:ph idx="2" type="body"/>
          </p:nvPr>
        </p:nvSpPr>
        <p:spPr>
          <a:xfrm>
            <a:off x="1589500" y="3958175"/>
            <a:ext cx="7560000" cy="1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>
                <a:solidFill>
                  <a:srgbClr val="795E26"/>
                </a:solidFill>
              </a:rPr>
              <a:t>trap</a:t>
            </a:r>
            <a:r>
              <a:rPr lang="en-US" sz="2500">
                <a:solidFill>
                  <a:schemeClr val="dk1"/>
                </a:solidFill>
              </a:rPr>
              <a:t> </a:t>
            </a:r>
            <a:r>
              <a:rPr lang="en-US" sz="2500">
                <a:solidFill>
                  <a:srgbClr val="A31515"/>
                </a:solidFill>
              </a:rPr>
              <a:t>"rm tmp*; exit 0"</a:t>
            </a:r>
            <a:r>
              <a:rPr lang="en-US" sz="2500">
                <a:solidFill>
                  <a:schemeClr val="dk1"/>
                </a:solidFill>
              </a:rPr>
              <a:t> 1 2 3 14 15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795E26"/>
                </a:solidFill>
              </a:rPr>
              <a:t>trap</a:t>
            </a:r>
            <a:r>
              <a:rPr lang="en-US" sz="2500">
                <a:solidFill>
                  <a:schemeClr val="dk1"/>
                </a:solidFill>
              </a:rPr>
              <a:t> </a:t>
            </a:r>
            <a:r>
              <a:rPr lang="en-US" sz="2500">
                <a:solidFill>
                  <a:srgbClr val="A31515"/>
                </a:solidFill>
              </a:rPr>
              <a:t>""</a:t>
            </a:r>
            <a:r>
              <a:rPr lang="en-US" sz="2500">
                <a:solidFill>
                  <a:schemeClr val="dk1"/>
                </a:solidFill>
              </a:rPr>
              <a:t> 1 2 3 # Ignore signal 1 2 3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5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Handling Error Conditions –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External Error (2)</a:t>
            </a:r>
            <a:endParaRPr sz="4600"/>
          </a:p>
        </p:txBody>
      </p:sp>
      <p:graphicFrame>
        <p:nvGraphicFramePr>
          <p:cNvPr id="399" name="Google Shape;399;p51"/>
          <p:cNvGraphicFramePr/>
          <p:nvPr/>
        </p:nvGraphicFramePr>
        <p:xfrm>
          <a:off x="952513" y="1684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{6E2F3056-8AF3-435D-B001-F41CEFACA052}</a:tableStyleId>
              </a:tblPr>
              <a:tblGrid>
                <a:gridCol w="479250"/>
                <a:gridCol w="1507950"/>
                <a:gridCol w="2442325"/>
                <a:gridCol w="1338075"/>
                <a:gridCol w="1366400"/>
                <a:gridCol w="1366400"/>
                <a:gridCol w="1592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Catch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Dump Core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SIGHUP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Hangup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SIGINT</a:t>
                      </a:r>
                      <a:endParaRPr b="1"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Interrupt (^C)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SIGQUIT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Quit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SIGKILL</a:t>
                      </a:r>
                      <a:endParaRPr b="1"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Kill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SIGBUS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 error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SIGSEGV</a:t>
                      </a:r>
                      <a:endParaRPr b="1"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Segmentation fault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SIGTERM</a:t>
                      </a:r>
                      <a:endParaRPr b="1"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Soft. termination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Terminate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SIGSTOP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SIGTSTP</a:t>
                      </a:r>
                      <a:endParaRPr b="1"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 from tty (^Z)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Stop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SIGCONT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Continue after stop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Ignore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✔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33333"/>
                          </a:solidFill>
                          <a:highlight>
                            <a:srgbClr val="FFFAFA"/>
                          </a:highlight>
                        </a:rPr>
                        <a:t>❌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0" name="Google Shape;400;p51"/>
          <p:cNvSpPr txBox="1"/>
          <p:nvPr/>
        </p:nvSpPr>
        <p:spPr>
          <a:xfrm>
            <a:off x="7132025" y="883075"/>
            <a:ext cx="4866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Catch: perform something when trapped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Block: prevent system actions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5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Debugging Shell Script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－Debug tools in sh</a:t>
            </a:r>
            <a:endParaRPr sz="4500"/>
          </a:p>
        </p:txBody>
      </p:sp>
      <p:sp>
        <p:nvSpPr>
          <p:cNvPr id="407" name="Google Shape;407;p52"/>
          <p:cNvSpPr txBox="1"/>
          <p:nvPr>
            <p:ph idx="1" type="body"/>
          </p:nvPr>
        </p:nvSpPr>
        <p:spPr>
          <a:xfrm>
            <a:off x="599050" y="1563425"/>
            <a:ext cx="54225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Example:</a:t>
            </a:r>
            <a:endParaRPr sz="2600"/>
          </a:p>
        </p:txBody>
      </p:sp>
      <p:sp>
        <p:nvSpPr>
          <p:cNvPr id="408" name="Google Shape;408;p52"/>
          <p:cNvSpPr txBox="1"/>
          <p:nvPr>
            <p:ph idx="2" type="body"/>
          </p:nvPr>
        </p:nvSpPr>
        <p:spPr>
          <a:xfrm>
            <a:off x="1035075" y="2119175"/>
            <a:ext cx="5137200" cy="51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#!/bin/sh </a:t>
            </a:r>
            <a:r>
              <a:rPr lang="en-US" sz="1700">
                <a:solidFill>
                  <a:srgbClr val="FF0000"/>
                </a:solidFill>
              </a:rPr>
              <a:t>-x</a:t>
            </a:r>
            <a:endParaRPr sz="1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var1="haha"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"01" ${var1:+"hehe"}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"02" ${var1}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"03" ${var2:+"hehe"}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"04" ${var2}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"05" ${var1:="hehehe"}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"06" ${var1}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"07" ${var2:="hehehe"}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"08" ${var2}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"09" ${var1:-"he"}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"10" ${var1}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"11" ${var3:-"he"}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"12" ${var3}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"13" ${var1:?"hoho"}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"14" ${var1}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"15" ${var3:?"hoho"}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echo "16" ${var3}</a:t>
            </a:r>
            <a:endParaRPr sz="1700"/>
          </a:p>
        </p:txBody>
      </p:sp>
      <p:sp>
        <p:nvSpPr>
          <p:cNvPr id="409" name="Google Shape;409;p52"/>
          <p:cNvSpPr txBox="1"/>
          <p:nvPr>
            <p:ph idx="1" type="body"/>
          </p:nvPr>
        </p:nvSpPr>
        <p:spPr>
          <a:xfrm>
            <a:off x="6172350" y="1706375"/>
            <a:ext cx="54225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Result</a:t>
            </a:r>
            <a:r>
              <a:rPr lang="en-US" sz="2600"/>
              <a:t>:</a:t>
            </a:r>
            <a:endParaRPr sz="2600"/>
          </a:p>
        </p:txBody>
      </p:sp>
      <p:sp>
        <p:nvSpPr>
          <p:cNvPr id="410" name="Google Shape;410;p52"/>
          <p:cNvSpPr txBox="1"/>
          <p:nvPr>
            <p:ph idx="2" type="body"/>
          </p:nvPr>
        </p:nvSpPr>
        <p:spPr>
          <a:xfrm>
            <a:off x="6659300" y="2119175"/>
            <a:ext cx="3693000" cy="52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var1=haha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01 hehe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01 hehe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02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02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03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03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04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04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05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05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06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06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07 hehehe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07 hehehe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08 hehehe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08 hehehe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09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09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10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10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11 he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11 he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12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12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13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13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rgbClr val="FF0000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rgbClr val="FF0000"/>
                </a:solidFill>
              </a:rPr>
              <a:t>+ echo 14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14 haha</a:t>
            </a:r>
            <a:endParaRPr sz="1400">
              <a:solidFill>
                <a:schemeClr val="dk1"/>
              </a:solidFill>
            </a:endParaRPr>
          </a:p>
          <a:p>
            <a:pPr indent="-285750" lvl="1" marL="285750" rtl="0" algn="l">
              <a:lnSpc>
                <a:spcPct val="6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240"/>
              <a:buFont typeface="Times New Roman"/>
              <a:buNone/>
            </a:pPr>
            <a:r>
              <a:rPr lang="en-US" sz="1400">
                <a:solidFill>
                  <a:schemeClr val="dk1"/>
                </a:solidFill>
              </a:rPr>
              <a:t>hoho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11" name="Google Shape;411;p52"/>
          <p:cNvSpPr txBox="1"/>
          <p:nvPr/>
        </p:nvSpPr>
        <p:spPr>
          <a:xfrm>
            <a:off x="6659300" y="1237825"/>
            <a:ext cx="3251400" cy="41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Print out the </a:t>
            </a:r>
            <a:r>
              <a:rPr b="1"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substitution results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2596825" y="1921250"/>
            <a:ext cx="1300200" cy="41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 Mode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5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ShellCheck</a:t>
            </a:r>
            <a:endParaRPr/>
          </a:p>
        </p:txBody>
      </p:sp>
      <p:sp>
        <p:nvSpPr>
          <p:cNvPr id="419" name="Google Shape;419;p5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Find potential bugs in your shell scripts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https://www.shellcheck.net/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/>
              <a:t>In FreeBSD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devel/hs-ShellCheck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pkg install hs-ShellCheck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4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/>
              <a:t>Regular Expression</a:t>
            </a:r>
            <a:endParaRPr sz="6400"/>
          </a:p>
        </p:txBody>
      </p:sp>
      <p:sp>
        <p:nvSpPr>
          <p:cNvPr id="425" name="Google Shape;425;p5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6" name="Google Shape;426;p54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</a:t>
            </a:r>
            <a:r>
              <a:rPr lang="en-US"/>
              <a:t>attern Matching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2" name="Google Shape;432;p5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Regular Expression (1)</a:t>
            </a:r>
            <a:endParaRPr/>
          </a:p>
        </p:txBody>
      </p:sp>
      <p:sp>
        <p:nvSpPr>
          <p:cNvPr id="433" name="Google Shape;433;p5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Informal definition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Basis: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 single character "a" is a R.E.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Hypothesis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If r and s are R.E.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Inductive 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Union: r + s is R.E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Ex: a + b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Concatenation: rs is R.E.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Ex: ab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Kleene closure: r* is R.E.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Ex: a*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script</a:t>
            </a:r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599050" y="1563425"/>
            <a:ext cx="10830900" cy="5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Print "Hello World" 3 times</a:t>
            </a:r>
            <a:endParaRPr/>
          </a:p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1034075" y="2096075"/>
            <a:ext cx="9953700" cy="24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8000"/>
                </a:solidFill>
              </a:rPr>
              <a:t>#!/bin/sh</a:t>
            </a:r>
            <a:endParaRPr>
              <a:solidFill>
                <a:srgbClr val="008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8000"/>
                </a:solidFill>
              </a:rPr>
              <a:t># ^ shebang: tell the system which interpreter to use</a:t>
            </a:r>
            <a:endParaRPr>
              <a:solidFill>
                <a:srgbClr val="008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AF00DB"/>
                </a:solidFill>
              </a:rPr>
              <a:t>for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001080"/>
                </a:solidFill>
              </a:rPr>
              <a:t>i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AF00DB"/>
                </a:solidFill>
              </a:rPr>
              <a:t>in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A31515"/>
                </a:solidFill>
              </a:rPr>
              <a:t>`seq 1 3`</a:t>
            </a:r>
            <a:r>
              <a:rPr lang="en-US">
                <a:solidFill>
                  <a:schemeClr val="dk1"/>
                </a:solidFill>
              </a:rPr>
              <a:t> ;  </a:t>
            </a:r>
            <a:r>
              <a:rPr lang="en-US">
                <a:solidFill>
                  <a:srgbClr val="AF00DB"/>
                </a:solidFill>
              </a:rPr>
              <a:t>do</a:t>
            </a:r>
            <a:r>
              <a:rPr lang="en-US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</a:t>
            </a:r>
            <a:r>
              <a:rPr lang="en-US">
                <a:solidFill>
                  <a:srgbClr val="795E26"/>
                </a:solidFill>
              </a:rPr>
              <a:t>echo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A31515"/>
                </a:solidFill>
              </a:rPr>
              <a:t>"Hello world </a:t>
            </a:r>
            <a:r>
              <a:rPr lang="en-US">
                <a:solidFill>
                  <a:srgbClr val="001080"/>
                </a:solidFill>
              </a:rPr>
              <a:t>$i</a:t>
            </a:r>
            <a:r>
              <a:rPr lang="en-US">
                <a:solidFill>
                  <a:srgbClr val="A31515"/>
                </a:solidFill>
              </a:rPr>
              <a:t>"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rgbClr val="008000"/>
                </a:solidFill>
              </a:rPr>
              <a:t># the body of the script</a:t>
            </a:r>
            <a:endParaRPr>
              <a:solidFill>
                <a:srgbClr val="008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AF00DB"/>
                </a:solidFill>
              </a:rPr>
              <a:t>done</a:t>
            </a:r>
            <a:endParaRPr>
              <a:solidFill>
                <a:srgbClr val="AF00D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599050" y="4763825"/>
            <a:ext cx="10830900" cy="5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Output</a:t>
            </a:r>
            <a:endParaRPr/>
          </a:p>
        </p:txBody>
      </p:sp>
      <p:sp>
        <p:nvSpPr>
          <p:cNvPr id="73" name="Google Shape;73;p11"/>
          <p:cNvSpPr txBox="1"/>
          <p:nvPr>
            <p:ph idx="2" type="body"/>
          </p:nvPr>
        </p:nvSpPr>
        <p:spPr>
          <a:xfrm>
            <a:off x="1034050" y="5296475"/>
            <a:ext cx="9953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chmod +x test.sh </a:t>
            </a:r>
            <a:r>
              <a:rPr lang="en-US">
                <a:solidFill>
                  <a:srgbClr val="008000"/>
                </a:solidFill>
              </a:rPr>
              <a:t># grant execution permission</a:t>
            </a:r>
            <a:endParaRPr>
              <a:solidFill>
                <a:srgbClr val="008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./test.sh	  	 </a:t>
            </a:r>
            <a:r>
              <a:rPr lang="en-US">
                <a:solidFill>
                  <a:srgbClr val="008000"/>
                </a:solidFill>
              </a:rPr>
              <a:t># execute the script. Must specify the directory(./)</a:t>
            </a:r>
            <a:endParaRPr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5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Regular Expression (2)</a:t>
            </a:r>
            <a:endParaRPr/>
          </a:p>
        </p:txBody>
      </p:sp>
      <p:sp>
        <p:nvSpPr>
          <p:cNvPr id="440" name="Google Shape;440;p5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Pattern-matching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Special operators</a:t>
            </a:r>
            <a:endParaRPr/>
          </a:p>
        </p:txBody>
      </p:sp>
      <p:graphicFrame>
        <p:nvGraphicFramePr>
          <p:cNvPr id="441" name="Google Shape;441;p56"/>
          <p:cNvGraphicFramePr/>
          <p:nvPr/>
        </p:nvGraphicFramePr>
        <p:xfrm>
          <a:off x="4722713" y="163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{6E2F3056-8AF3-435D-B001-F41CEFACA052}</a:tableStyleId>
              </a:tblPr>
              <a:tblGrid>
                <a:gridCol w="1422575"/>
                <a:gridCol w="4549100"/>
              </a:tblGrid>
              <a:tr h="25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operator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.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Any</a:t>
                      </a: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single character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[]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Any </a:t>
                      </a: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character in []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[^]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Any character </a:t>
                      </a: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</a:t>
                      </a: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 []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^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sng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</a:t>
                      </a:r>
                      <a:r>
                        <a:rPr i="0" lang="en-US" sz="2200" u="sng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of a line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end</a:t>
                      </a: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of a line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*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zero or more</a:t>
                      </a:r>
                      <a:endParaRPr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?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zero or </a:t>
                      </a: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</a:t>
                      </a:r>
                      <a:endParaRPr i="0" sz="2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+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</a:t>
                      </a: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or more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{m,n}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least </a:t>
                      </a: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times and at most </a:t>
                      </a: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times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{m,}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least </a:t>
                      </a: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times.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{m}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Exactly</a:t>
                      </a: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 times.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\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Escape character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5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Regular Expression (</a:t>
            </a:r>
            <a:r>
              <a:rPr lang="en-US"/>
              <a:t>3</a:t>
            </a:r>
            <a:r>
              <a:rPr lang="en-US"/>
              <a:t>)</a:t>
            </a:r>
            <a:endParaRPr/>
          </a:p>
        </p:txBody>
      </p:sp>
      <p:sp>
        <p:nvSpPr>
          <p:cNvPr id="448" name="Google Shape;448;p5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Examples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r.n</a:t>
            </a:r>
            <a:endParaRPr sz="25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Any 3-character string that start with r and end with n</a:t>
            </a:r>
            <a:endParaRPr sz="2300"/>
          </a:p>
          <a:p>
            <a:pPr indent="-361950" lvl="3" marL="18288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r1n, rxn, r&amp;n will match</a:t>
            </a:r>
            <a:endParaRPr sz="2100"/>
          </a:p>
          <a:p>
            <a:pPr indent="-361950" lvl="3" marL="18288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r1xn, axn will not match</a:t>
            </a:r>
            <a:endParaRPr sz="21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..Z..</a:t>
            </a:r>
            <a:endParaRPr sz="25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Any 5-character strings that have Z as 3rd character</a:t>
            </a:r>
            <a:endParaRPr sz="2300"/>
          </a:p>
          <a:p>
            <a:pPr indent="-361950" lvl="3" marL="18288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aeZoo, 12Zos will match</a:t>
            </a:r>
            <a:endParaRPr sz="2100"/>
          </a:p>
          <a:p>
            <a:pPr indent="-361950" lvl="3" marL="18288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aeooZ, aeZoom will not match</a:t>
            </a:r>
            <a:endParaRPr sz="21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r[a-z]n</a:t>
            </a:r>
            <a:endParaRPr sz="25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Any 3-character string that start with r and end with n and the 2nd character is an alphabet</a:t>
            </a:r>
            <a:endParaRPr sz="2300"/>
          </a:p>
          <a:p>
            <a:pPr indent="-374650" lvl="2" marL="18288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rxn will match</a:t>
            </a:r>
            <a:endParaRPr sz="2300"/>
          </a:p>
          <a:p>
            <a:pPr indent="-374650" lvl="2" marL="18288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r1n, r&amp;n will not match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p5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Regular Expression (4)</a:t>
            </a:r>
            <a:endParaRPr/>
          </a:p>
        </p:txBody>
      </p:sp>
      <p:sp>
        <p:nvSpPr>
          <p:cNvPr id="455" name="Google Shape;455;p5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Examples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^John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Any string starts with John</a:t>
            </a:r>
            <a:endParaRPr sz="3000"/>
          </a:p>
          <a:p>
            <a:pPr indent="-419100" lvl="3" marL="18288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John Snow -&gt; will match</a:t>
            </a:r>
            <a:endParaRPr sz="3000"/>
          </a:p>
          <a:p>
            <a:pPr indent="-419100" lvl="3" marL="18288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Hi John -&gt; will not match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[Ee][Nn][Dd]$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Any string ends with any combination of "end"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[A-Za-z0-9]+</a:t>
            </a:r>
            <a:endParaRPr sz="3000"/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-US" sz="3000"/>
              <a:t>String of characters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5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Regular Expression (5)</a:t>
            </a:r>
            <a:endParaRPr/>
          </a:p>
        </p:txBody>
      </p:sp>
      <p:sp>
        <p:nvSpPr>
          <p:cNvPr id="462" name="Google Shape;462;p5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Utilities using RE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grep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awk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find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Different tools, different RE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BRE (Basic)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ERE (Extended)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PCRE (Perl Compatible)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https://en.wikipedia.org/wiki/Regular_expression#Standards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0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Advanced scripting</a:t>
            </a:r>
            <a:br>
              <a:rPr lang="en-US"/>
            </a:br>
            <a:r>
              <a:rPr lang="en-US"/>
              <a:t> - sed and awk</a:t>
            </a:r>
            <a:endParaRPr/>
          </a:p>
        </p:txBody>
      </p:sp>
      <p:sp>
        <p:nvSpPr>
          <p:cNvPr id="468" name="Google Shape;468;p6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p60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Details on using sed and awk…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" name="Google Shape;475;p6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sed – Stream EDitor (1)</a:t>
            </a:r>
            <a:endParaRPr/>
          </a:p>
        </p:txBody>
      </p:sp>
      <p:sp>
        <p:nvSpPr>
          <p:cNvPr id="476" name="Google Shape;476;p6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sed(1)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sed -e "command" -e "command"… file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sed -f script-file file</a:t>
            </a:r>
            <a:endParaRPr sz="25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Sed will (1) </a:t>
            </a:r>
            <a:r>
              <a:rPr lang="en-US" sz="2300" u="sng"/>
              <a:t>read the file line by line</a:t>
            </a:r>
            <a:r>
              <a:rPr lang="en-US" sz="2300"/>
              <a:t> and (2) </a:t>
            </a:r>
            <a:r>
              <a:rPr lang="en-US" sz="2300" u="sng"/>
              <a:t>do the commands</a:t>
            </a:r>
            <a:r>
              <a:rPr lang="en-US" sz="2300"/>
              <a:t>,  </a:t>
            </a:r>
            <a:br>
              <a:rPr lang="en-US" sz="2300"/>
            </a:br>
            <a:r>
              <a:rPr lang="en-US" sz="2300"/>
              <a:t>then (3) </a:t>
            </a:r>
            <a:r>
              <a:rPr lang="en-US" sz="2300" u="sng"/>
              <a:t>output to stdout</a:t>
            </a:r>
            <a:endParaRPr sz="2300" u="sng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e.g. </a:t>
            </a:r>
            <a:r>
              <a:rPr lang="en-US" sz="2300">
                <a:latin typeface="Ubuntu Mono"/>
                <a:ea typeface="Ubuntu Mono"/>
                <a:cs typeface="Ubuntu Mono"/>
                <a:sym typeface="Ubuntu Mono"/>
              </a:rPr>
              <a:t>sed -e </a:t>
            </a:r>
            <a:r>
              <a:rPr lang="en-US" sz="23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'1,10d'</a:t>
            </a:r>
            <a:r>
              <a:rPr lang="en-US" sz="2300">
                <a:latin typeface="Ubuntu Mono"/>
                <a:ea typeface="Ubuntu Mono"/>
                <a:cs typeface="Ubuntu Mono"/>
                <a:sym typeface="Ubuntu Mono"/>
              </a:rPr>
              <a:t> -e </a:t>
            </a:r>
            <a:r>
              <a:rPr lang="en-US" sz="23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's/yellow/black/g'</a:t>
            </a:r>
            <a:r>
              <a:rPr lang="en-US" sz="2300">
                <a:latin typeface="Ubuntu Mono"/>
                <a:ea typeface="Ubuntu Mono"/>
                <a:cs typeface="Ubuntu Mono"/>
                <a:sym typeface="Ubuntu Mono"/>
              </a:rPr>
              <a:t> yel.dat </a:t>
            </a:r>
            <a:endParaRPr sz="2300">
              <a:latin typeface="Ubuntu Mono"/>
              <a:ea typeface="Ubuntu Mono"/>
              <a:cs typeface="Ubuntu Mono"/>
              <a:sym typeface="Ubuntu Mon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Command format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Char char="○"/>
            </a:pPr>
            <a:r>
              <a:rPr lang="en-US" sz="2500">
                <a:solidFill>
                  <a:srgbClr val="0000FF"/>
                </a:solidFill>
              </a:rPr>
              <a:t>[address1[,address2]]function[argument]</a:t>
            </a:r>
            <a:endParaRPr sz="2500">
              <a:solidFill>
                <a:srgbClr val="0000FF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From address 1 to address 2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Do what action</a:t>
            </a:r>
            <a:endParaRPr sz="23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format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 	        </a:t>
            </a:r>
            <a:r>
              <a:rPr lang="en-US" sz="2500">
                <a:solidFill>
                  <a:schemeClr val="dk1"/>
                </a:solidFill>
              </a:rPr>
              <a:t>→</a:t>
            </a:r>
            <a:r>
              <a:rPr lang="en-US" sz="2500"/>
              <a:t> line number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/R.E./	  → the line that matches R.E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2" name="Google Shape;482;p6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sed – Stream EDitor (2)</a:t>
            </a:r>
            <a:endParaRPr/>
          </a:p>
        </p:txBody>
      </p:sp>
      <p:sp>
        <p:nvSpPr>
          <p:cNvPr id="483" name="Google Shape;483;p6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format</a:t>
            </a:r>
            <a:endParaRPr sz="27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Example of </a:t>
            </a:r>
            <a:r>
              <a:rPr lang="en-US" sz="2500" u="sng"/>
              <a:t>address format</a:t>
            </a:r>
            <a:endParaRPr sz="2500" u="sng"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sed -e 10d</a:t>
            </a:r>
            <a:endParaRPr sz="2500"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sed -e /man/d</a:t>
            </a:r>
            <a:endParaRPr sz="2500"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sed -e 10,100d</a:t>
            </a:r>
            <a:endParaRPr sz="2500"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sed -e 10,/man/d</a:t>
            </a:r>
            <a:endParaRPr sz="2500"/>
          </a:p>
          <a:p>
            <a:pPr indent="-387350" lvl="3" marL="18288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u="sng"/>
              <a:t>Delete line from line 10 to the line contain "man"</a:t>
            </a:r>
            <a:endParaRPr sz="25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9" name="Google Shape;489;p6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sed – Stream Editor</a:t>
            </a:r>
            <a:endParaRPr sz="4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Function: </a:t>
            </a:r>
            <a:r>
              <a:rPr lang="en-US" sz="4300">
                <a:solidFill>
                  <a:srgbClr val="FF0000"/>
                </a:solidFill>
              </a:rPr>
              <a:t>print</a:t>
            </a:r>
            <a:r>
              <a:rPr lang="en-US" sz="4300"/>
              <a:t> (1)</a:t>
            </a:r>
            <a:endParaRPr sz="4300"/>
          </a:p>
        </p:txBody>
      </p:sp>
      <p:sp>
        <p:nvSpPr>
          <p:cNvPr id="490" name="Google Shape;490;p6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print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Syntax: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[addr1, addr2]p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sed -n -e '/^lctseng/p'  </a:t>
            </a:r>
            <a:r>
              <a:rPr lang="en-US">
                <a:solidFill>
                  <a:srgbClr val="FF0000"/>
                </a:solidFill>
              </a:rPr>
              <a:t># Print out the lines that begins with lctseng</a:t>
            </a:r>
            <a:endParaRPr>
              <a:solidFill>
                <a:srgbClr val="FF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63"/>
          <p:cNvSpPr txBox="1"/>
          <p:nvPr/>
        </p:nvSpPr>
        <p:spPr>
          <a:xfrm>
            <a:off x="991888" y="4331950"/>
            <a:ext cx="10012800" cy="1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-n: By default, each line of input is echoed to the standard output after all of the commands have been applied to it.  The -n option suppresses this behavior.</a:t>
            </a:r>
            <a:endParaRPr sz="27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 txBox="1"/>
          <p:nvPr>
            <p:ph idx="1" type="body"/>
          </p:nvPr>
        </p:nvSpPr>
        <p:spPr>
          <a:xfrm>
            <a:off x="583700" y="3560025"/>
            <a:ext cx="54375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sed -e '/^lctseng/p' input.txt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6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8" name="Google Shape;498;p6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sed – Stream Editor</a:t>
            </a:r>
            <a:endParaRPr sz="4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Function: </a:t>
            </a:r>
            <a:r>
              <a:rPr lang="en-US" sz="4300">
                <a:solidFill>
                  <a:srgbClr val="FF0000"/>
                </a:solidFill>
              </a:rPr>
              <a:t>print</a:t>
            </a:r>
            <a:r>
              <a:rPr lang="en-US" sz="4300"/>
              <a:t> (2)</a:t>
            </a:r>
            <a:endParaRPr sz="4300"/>
          </a:p>
        </p:txBody>
      </p:sp>
      <p:sp>
        <p:nvSpPr>
          <p:cNvPr id="499" name="Google Shape;499;p64"/>
          <p:cNvSpPr txBox="1"/>
          <p:nvPr>
            <p:ph idx="1" type="body"/>
          </p:nvPr>
        </p:nvSpPr>
        <p:spPr>
          <a:xfrm>
            <a:off x="6017025" y="3605425"/>
            <a:ext cx="5437500" cy="5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sed </a:t>
            </a:r>
            <a:r>
              <a:rPr lang="en-US">
                <a:solidFill>
                  <a:srgbClr val="FF0000"/>
                </a:solidFill>
              </a:rPr>
              <a:t>-n</a:t>
            </a:r>
            <a:r>
              <a:rPr lang="en-US"/>
              <a:t> -e '/^lctseng/p' input.txt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4"/>
          <p:cNvSpPr txBox="1"/>
          <p:nvPr>
            <p:ph idx="2" type="body"/>
          </p:nvPr>
        </p:nvSpPr>
        <p:spPr>
          <a:xfrm>
            <a:off x="1050075" y="4125175"/>
            <a:ext cx="3687600" cy="16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lctseng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lctseng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world</a:t>
            </a:r>
            <a:endParaRPr/>
          </a:p>
        </p:txBody>
      </p:sp>
      <p:sp>
        <p:nvSpPr>
          <p:cNvPr id="501" name="Google Shape;501;p64"/>
          <p:cNvSpPr txBox="1"/>
          <p:nvPr>
            <p:ph idx="2" type="body"/>
          </p:nvPr>
        </p:nvSpPr>
        <p:spPr>
          <a:xfrm>
            <a:off x="4154500" y="1639625"/>
            <a:ext cx="3687600" cy="14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lctseng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64"/>
          <p:cNvSpPr txBox="1"/>
          <p:nvPr>
            <p:ph idx="2" type="body"/>
          </p:nvPr>
        </p:nvSpPr>
        <p:spPr>
          <a:xfrm>
            <a:off x="3476275" y="5390750"/>
            <a:ext cx="1089300" cy="578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Output</a:t>
            </a:r>
            <a:endParaRPr/>
          </a:p>
        </p:txBody>
      </p:sp>
      <p:sp>
        <p:nvSpPr>
          <p:cNvPr id="503" name="Google Shape;503;p64"/>
          <p:cNvSpPr txBox="1"/>
          <p:nvPr>
            <p:ph idx="2" type="body"/>
          </p:nvPr>
        </p:nvSpPr>
        <p:spPr>
          <a:xfrm>
            <a:off x="6090650" y="2801875"/>
            <a:ext cx="1543800" cy="578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input.txt</a:t>
            </a:r>
            <a:endParaRPr/>
          </a:p>
        </p:txBody>
      </p:sp>
      <p:sp>
        <p:nvSpPr>
          <p:cNvPr id="504" name="Google Shape;504;p64"/>
          <p:cNvSpPr txBox="1"/>
          <p:nvPr>
            <p:ph idx="2" type="body"/>
          </p:nvPr>
        </p:nvSpPr>
        <p:spPr>
          <a:xfrm>
            <a:off x="6515950" y="4125175"/>
            <a:ext cx="3687600" cy="16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lctseng</a:t>
            </a:r>
            <a:endParaRPr/>
          </a:p>
        </p:txBody>
      </p:sp>
      <p:sp>
        <p:nvSpPr>
          <p:cNvPr id="505" name="Google Shape;505;p64"/>
          <p:cNvSpPr txBox="1"/>
          <p:nvPr>
            <p:ph idx="2" type="body"/>
          </p:nvPr>
        </p:nvSpPr>
        <p:spPr>
          <a:xfrm>
            <a:off x="8969800" y="5390750"/>
            <a:ext cx="1089300" cy="578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Output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1" name="Google Shape;511;p6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sed – Stream Editor </a:t>
            </a:r>
            <a:endParaRPr sz="4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Function: </a:t>
            </a:r>
            <a:r>
              <a:rPr lang="en-US" sz="4300">
                <a:solidFill>
                  <a:srgbClr val="FF0000"/>
                </a:solidFill>
              </a:rPr>
              <a:t>substitution</a:t>
            </a:r>
            <a:r>
              <a:rPr lang="en-US" sz="4300"/>
              <a:t> (1)</a:t>
            </a:r>
            <a:endParaRPr sz="4300"/>
          </a:p>
        </p:txBody>
      </p:sp>
      <p:sp>
        <p:nvSpPr>
          <p:cNvPr id="512" name="Google Shape;512;p6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substitution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Syntax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s/pattern/replace/flags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Flags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/>
              <a:t>: Make the substitution only for the N'th occurrence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g: replace all matches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p: print the matched and replaced line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w: write the matched and replaced line to a file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Executable script</a:t>
            </a:r>
            <a:endParaRPr/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Shebang (#!), or called Shabang</a:t>
            </a:r>
            <a:endParaRPr sz="29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Sharp (#) + Bang (!)</a:t>
            </a:r>
            <a:endParaRPr sz="2700"/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or Ha</a:t>
            </a:r>
            <a:r>
              <a:rPr lang="en-US" sz="2700">
                <a:solidFill>
                  <a:srgbClr val="FF0000"/>
                </a:solidFill>
              </a:rPr>
              <a:t>sh Bang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Specify which interpreter is going to execute this script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Many interpreted </a:t>
            </a:r>
            <a:r>
              <a:rPr lang="en-US" sz="2700"/>
              <a:t>language uses # as comment indicators</a:t>
            </a:r>
            <a:r>
              <a:rPr lang="en-US" sz="2700"/>
              <a:t> 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 first widely known appearance of this feature was on BSD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8" name="Google Shape;518;p6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sed – Stream Editor</a:t>
            </a:r>
            <a:endParaRPr sz="4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Function: </a:t>
            </a:r>
            <a:r>
              <a:rPr lang="en-US" sz="4300">
                <a:solidFill>
                  <a:srgbClr val="FF0000"/>
                </a:solidFill>
              </a:rPr>
              <a:t>substitution</a:t>
            </a:r>
            <a:r>
              <a:rPr lang="en-US" sz="4300"/>
              <a:t> (2)</a:t>
            </a:r>
            <a:endParaRPr sz="4300"/>
          </a:p>
        </p:txBody>
      </p:sp>
      <p:sp>
        <p:nvSpPr>
          <p:cNvPr id="519" name="Google Shape;519;p6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sed -e 's/lctseng/LCTSENG/2' file.txt</a:t>
            </a:r>
            <a:endParaRPr sz="2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sed -e 's/lctseng/LCTSENG/g' file.txt</a:t>
            </a:r>
            <a:endParaRPr sz="2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sed -e 's/lctseng/LCTSENG/p' file.txt</a:t>
            </a:r>
            <a:endParaRPr sz="2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sed -n -e 's/lctseng/LCTSENG/p' file.txt</a:t>
            </a:r>
            <a:endParaRPr sz="2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sed -e 's/lctseng/LCTSENG/w wfile' file.txt</a:t>
            </a:r>
            <a:endParaRPr sz="2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20" name="Google Shape;520;p66"/>
          <p:cNvSpPr txBox="1"/>
          <p:nvPr>
            <p:ph idx="2" type="body"/>
          </p:nvPr>
        </p:nvSpPr>
        <p:spPr>
          <a:xfrm>
            <a:off x="7917000" y="2134600"/>
            <a:ext cx="2941500" cy="18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am jon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am john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am lctseng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am lctseng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am nothing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66"/>
          <p:cNvSpPr txBox="1"/>
          <p:nvPr>
            <p:ph idx="2" type="body"/>
          </p:nvPr>
        </p:nvSpPr>
        <p:spPr>
          <a:xfrm>
            <a:off x="9373200" y="1854475"/>
            <a:ext cx="1334100" cy="533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file.txt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7" name="Google Shape;527;p6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sed – Stream Editor</a:t>
            </a:r>
            <a:endParaRPr sz="4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Function: </a:t>
            </a:r>
            <a:r>
              <a:rPr lang="en-US" sz="4300">
                <a:solidFill>
                  <a:srgbClr val="FF0000"/>
                </a:solidFill>
              </a:rPr>
              <a:t>delete</a:t>
            </a:r>
            <a:endParaRPr sz="4300">
              <a:solidFill>
                <a:srgbClr val="FF0000"/>
              </a:solidFill>
            </a:endParaRPr>
          </a:p>
        </p:txBody>
      </p:sp>
      <p:sp>
        <p:nvSpPr>
          <p:cNvPr id="528" name="Google Shape;528;p6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delete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Syntax: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[address]d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Ex: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sed -e 10d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sed -e /man/d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sed -e 10,100d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sed -e 10,/man/d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4" name="Google Shape;534;p6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sed – Stream EDitor 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	Function: </a:t>
            </a:r>
            <a:r>
              <a:rPr lang="en-US" sz="4300">
                <a:solidFill>
                  <a:srgbClr val="FF0000"/>
                </a:solidFill>
              </a:rPr>
              <a:t>append</a:t>
            </a:r>
            <a:r>
              <a:rPr lang="en-US" sz="4300"/>
              <a:t>, </a:t>
            </a:r>
            <a:r>
              <a:rPr lang="en-US" sz="4300">
                <a:solidFill>
                  <a:srgbClr val="FF0000"/>
                </a:solidFill>
              </a:rPr>
              <a:t>insert</a:t>
            </a:r>
            <a:r>
              <a:rPr lang="en-US" sz="4300"/>
              <a:t>, </a:t>
            </a:r>
            <a:r>
              <a:rPr lang="en-US" sz="4300">
                <a:solidFill>
                  <a:srgbClr val="FF0000"/>
                </a:solidFill>
              </a:rPr>
              <a:t>change</a:t>
            </a:r>
            <a:endParaRPr sz="4300">
              <a:solidFill>
                <a:srgbClr val="FF0000"/>
              </a:solidFill>
            </a:endParaRPr>
          </a:p>
        </p:txBody>
      </p:sp>
      <p:sp>
        <p:nvSpPr>
          <p:cNvPr id="535" name="Google Shape;535;p6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Function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append</a:t>
            </a:r>
            <a:endParaRPr sz="2300"/>
          </a:p>
          <a:p>
            <a:pPr indent="-4064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100">
                <a:solidFill>
                  <a:schemeClr val="dk1"/>
                </a:solidFill>
              </a:rPr>
              <a:t>append</a:t>
            </a:r>
            <a:r>
              <a:rPr lang="en-US" sz="2300">
                <a:solidFill>
                  <a:schemeClr val="dk1"/>
                </a:solidFill>
              </a:rPr>
              <a:t> after the line</a:t>
            </a:r>
            <a:endParaRPr sz="21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insert</a:t>
            </a:r>
            <a:endParaRPr sz="2300"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insert before the line</a:t>
            </a:r>
            <a:endParaRPr sz="21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change</a:t>
            </a:r>
            <a:endParaRPr sz="2300"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replace whole line</a:t>
            </a:r>
            <a:endParaRPr sz="2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Example:</a:t>
            </a:r>
            <a:endParaRPr sz="25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sed -f sed.src file.txt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536" name="Google Shape;536;p68"/>
          <p:cNvSpPr txBox="1"/>
          <p:nvPr/>
        </p:nvSpPr>
        <p:spPr>
          <a:xfrm>
            <a:off x="4527800" y="4104575"/>
            <a:ext cx="3352800" cy="831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/lctseng/i \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Meet lctseng, Hello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37" name="Google Shape;537;p68"/>
          <p:cNvSpPr txBox="1"/>
          <p:nvPr/>
        </p:nvSpPr>
        <p:spPr>
          <a:xfrm>
            <a:off x="4527800" y="5101900"/>
            <a:ext cx="3352800" cy="1879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I am jon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I am john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I am lctseng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I am lctseng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I am nothing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38" name="Google Shape;538;p68"/>
          <p:cNvSpPr txBox="1"/>
          <p:nvPr/>
        </p:nvSpPr>
        <p:spPr>
          <a:xfrm>
            <a:off x="6485625" y="3972325"/>
            <a:ext cx="1270500" cy="42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sed.src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39" name="Google Shape;539;p68"/>
          <p:cNvSpPr txBox="1"/>
          <p:nvPr/>
        </p:nvSpPr>
        <p:spPr>
          <a:xfrm>
            <a:off x="6352200" y="6746025"/>
            <a:ext cx="1402800" cy="47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file.txt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40" name="Google Shape;540;p68"/>
          <p:cNvSpPr txBox="1"/>
          <p:nvPr/>
        </p:nvSpPr>
        <p:spPr>
          <a:xfrm>
            <a:off x="8000950" y="4512575"/>
            <a:ext cx="3352800" cy="2487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I am jon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I am john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Meet lctseng, Hello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I am lctseng</a:t>
            </a:r>
            <a:endParaRPr sz="22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Meet lctseng, Hello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I am lctseng</a:t>
            </a:r>
            <a:endParaRPr sz="22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I am nothing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41" name="Google Shape;541;p68"/>
          <p:cNvSpPr txBox="1"/>
          <p:nvPr/>
        </p:nvSpPr>
        <p:spPr>
          <a:xfrm>
            <a:off x="10204125" y="6795850"/>
            <a:ext cx="1032900" cy="42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Result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9"/>
          <p:cNvSpPr txBox="1"/>
          <p:nvPr>
            <p:ph idx="1" type="body"/>
          </p:nvPr>
        </p:nvSpPr>
        <p:spPr>
          <a:xfrm>
            <a:off x="585225" y="1782550"/>
            <a:ext cx="111483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nsolas"/>
              <a:buChar char="●"/>
            </a:pP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cat host.txt | sed -e '/cs/w cs_host.txt' -e '/google/w google_host.txt'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7" name="Google Shape;547;p69"/>
          <p:cNvSpPr txBox="1"/>
          <p:nvPr>
            <p:ph idx="12" type="sldNum"/>
          </p:nvPr>
        </p:nvSpPr>
        <p:spPr>
          <a:xfrm>
            <a:off x="11278333" y="6980983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8" name="Google Shape;548;p69"/>
          <p:cNvSpPr txBox="1"/>
          <p:nvPr>
            <p:ph type="title"/>
          </p:nvPr>
        </p:nvSpPr>
        <p:spPr>
          <a:xfrm>
            <a:off x="649565" y="301195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sed – Stream EDitor 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	Example: split lines into multiple files</a:t>
            </a:r>
            <a:endParaRPr sz="4300">
              <a:solidFill>
                <a:srgbClr val="FF0000"/>
              </a:solidFill>
            </a:endParaRPr>
          </a:p>
        </p:txBody>
      </p:sp>
      <p:sp>
        <p:nvSpPr>
          <p:cNvPr id="549" name="Google Shape;549;p69"/>
          <p:cNvSpPr txBox="1"/>
          <p:nvPr/>
        </p:nvSpPr>
        <p:spPr>
          <a:xfrm>
            <a:off x="1678413" y="3161225"/>
            <a:ext cx="3256800" cy="2017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www.google.com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bsd1.cs.nctu.edu.tw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linux3.cs.nctu.edu.tw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store.google.com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cs.nctu.edu.tw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50" name="Google Shape;550;p69"/>
          <p:cNvSpPr txBox="1"/>
          <p:nvPr/>
        </p:nvSpPr>
        <p:spPr>
          <a:xfrm>
            <a:off x="3902613" y="5023100"/>
            <a:ext cx="1521000" cy="42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host.txt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51" name="Google Shape;551;p69"/>
          <p:cNvSpPr txBox="1"/>
          <p:nvPr/>
        </p:nvSpPr>
        <p:spPr>
          <a:xfrm>
            <a:off x="5767113" y="2929995"/>
            <a:ext cx="3256800" cy="1262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bsd1.cs.nctu.edu.tw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linux3.cs.nctu.edu.tw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cs.nctu.edu.tw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52" name="Google Shape;552;p69"/>
          <p:cNvSpPr txBox="1"/>
          <p:nvPr/>
        </p:nvSpPr>
        <p:spPr>
          <a:xfrm>
            <a:off x="7954412" y="3957275"/>
            <a:ext cx="1850400" cy="42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cs_</a:t>
            </a: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host.txt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53" name="Google Shape;553;p69"/>
          <p:cNvSpPr txBox="1"/>
          <p:nvPr/>
        </p:nvSpPr>
        <p:spPr>
          <a:xfrm>
            <a:off x="5767113" y="5303344"/>
            <a:ext cx="3256800" cy="1030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www.google.com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store.google.com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54" name="Google Shape;554;p69"/>
          <p:cNvSpPr txBox="1"/>
          <p:nvPr/>
        </p:nvSpPr>
        <p:spPr>
          <a:xfrm>
            <a:off x="7954419" y="6265050"/>
            <a:ext cx="2365500" cy="42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google_</a:t>
            </a:r>
            <a:r>
              <a:rPr lang="en-US" sz="2200">
                <a:latin typeface="Ubuntu Mono"/>
                <a:ea typeface="Ubuntu Mono"/>
                <a:cs typeface="Ubuntu Mono"/>
                <a:sym typeface="Ubuntu Mono"/>
              </a:rPr>
              <a:t>host.txt</a:t>
            </a:r>
            <a:endParaRPr sz="22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7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awk</a:t>
            </a:r>
            <a:endParaRPr/>
          </a:p>
        </p:txBody>
      </p:sp>
      <p:sp>
        <p:nvSpPr>
          <p:cNvPr id="561" name="Google Shape;561;p7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awk(1) 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awk [-F fs] [ 'awk_program' | -f program_file] [data_file ……]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awk will read the file line by line and evaluate the pattern, then do the action if the test is true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Ex: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awk '{print "Hello World"}' file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awk '{print $1}' file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Program structure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pattern { action }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missing pattern means always matches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missing { action } means print the line</a:t>
            </a:r>
            <a:endParaRPr/>
          </a:p>
        </p:txBody>
      </p:sp>
      <p:grpSp>
        <p:nvGrpSpPr>
          <p:cNvPr id="562" name="Google Shape;562;p70"/>
          <p:cNvGrpSpPr/>
          <p:nvPr/>
        </p:nvGrpSpPr>
        <p:grpSpPr>
          <a:xfrm>
            <a:off x="6750501" y="4832950"/>
            <a:ext cx="4634150" cy="898525"/>
            <a:chOff x="2256" y="3360"/>
            <a:chExt cx="2700" cy="566"/>
          </a:xfrm>
        </p:grpSpPr>
        <p:sp>
          <p:nvSpPr>
            <p:cNvPr id="563" name="Google Shape;563;p70"/>
            <p:cNvSpPr txBox="1"/>
            <p:nvPr/>
          </p:nvSpPr>
          <p:spPr>
            <a:xfrm>
              <a:off x="2256" y="3360"/>
              <a:ext cx="2700" cy="3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Amy  32  0800995995  nctu.csie</a:t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70"/>
            <p:cNvSpPr txBox="1"/>
            <p:nvPr/>
          </p:nvSpPr>
          <p:spPr>
            <a:xfrm>
              <a:off x="2338" y="3626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$1</a:t>
              </a:r>
              <a:endParaRPr/>
            </a:p>
          </p:txBody>
        </p:sp>
        <p:sp>
          <p:nvSpPr>
            <p:cNvPr id="565" name="Google Shape;565;p70"/>
            <p:cNvSpPr txBox="1"/>
            <p:nvPr/>
          </p:nvSpPr>
          <p:spPr>
            <a:xfrm>
              <a:off x="2730" y="3626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$2</a:t>
              </a:r>
              <a:endParaRPr/>
            </a:p>
          </p:txBody>
        </p:sp>
        <p:sp>
          <p:nvSpPr>
            <p:cNvPr id="566" name="Google Shape;566;p70"/>
            <p:cNvSpPr txBox="1"/>
            <p:nvPr/>
          </p:nvSpPr>
          <p:spPr>
            <a:xfrm>
              <a:off x="3360" y="3620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$3</a:t>
              </a:r>
              <a:endParaRPr/>
            </a:p>
          </p:txBody>
        </p:sp>
        <p:sp>
          <p:nvSpPr>
            <p:cNvPr id="567" name="Google Shape;567;p70"/>
            <p:cNvSpPr txBox="1"/>
            <p:nvPr/>
          </p:nvSpPr>
          <p:spPr>
            <a:xfrm>
              <a:off x="4368" y="3613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$4</a:t>
              </a:r>
              <a:endParaRPr/>
            </a:p>
          </p:txBody>
        </p:sp>
      </p:grpSp>
      <p:cxnSp>
        <p:nvCxnSpPr>
          <p:cNvPr id="568" name="Google Shape;568;p70"/>
          <p:cNvCxnSpPr/>
          <p:nvPr/>
        </p:nvCxnSpPr>
        <p:spPr>
          <a:xfrm>
            <a:off x="7563371" y="4493225"/>
            <a:ext cx="0" cy="137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69" name="Google Shape;569;p70"/>
          <p:cNvCxnSpPr/>
          <p:nvPr/>
        </p:nvCxnSpPr>
        <p:spPr>
          <a:xfrm>
            <a:off x="8012594" y="4493225"/>
            <a:ext cx="0" cy="137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70"/>
          <p:cNvCxnSpPr/>
          <p:nvPr/>
        </p:nvCxnSpPr>
        <p:spPr>
          <a:xfrm>
            <a:off x="9649902" y="4493225"/>
            <a:ext cx="0" cy="137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6" name="Google Shape;576;p7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awk – Pattern formats</a:t>
            </a:r>
            <a:endParaRPr/>
          </a:p>
        </p:txBody>
      </p:sp>
      <p:sp>
        <p:nvSpPr>
          <p:cNvPr id="577" name="Google Shape;577;p7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pattern formats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Regular expression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awk '/[0-9]+/ {print "This is an integer" }'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awk '/[A-Za-z]+/ {print "This is a string" }'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awk '/^$/ {print "this is a blank line."}'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BEGIN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before reading any data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awk ' BEGIN {print "Nice to meet you"}'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END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after the last line is read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awk ' END {print "Bye Bye"}'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3" name="Google Shape;583;p7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awk – action format</a:t>
            </a:r>
            <a:endParaRPr/>
          </a:p>
        </p:txBody>
      </p:sp>
      <p:sp>
        <p:nvSpPr>
          <p:cNvPr id="584" name="Google Shape;584;p7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Actions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Print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Assignment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if( expression ) statement [; else statement2]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awk ' { if( $2 ~ /am/ ) print $1}' file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while( expression ) statement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awk 'BEGIN {count=0} /lctseng/ {while (count &lt; 3) {print count;count++}}' file 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awk 'BEGIN {count=0} /lctseng/ {while (count &lt; 3) {print count;count++};count=0}' file</a:t>
            </a:r>
            <a:endParaRPr/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 ( init ; test ; incr ) action</a:t>
            </a:r>
            <a:endParaRPr/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awk '{for (i=0;i&lt;3;i++) print i}' file</a:t>
            </a:r>
            <a:endParaRPr/>
          </a:p>
        </p:txBody>
      </p:sp>
      <p:sp>
        <p:nvSpPr>
          <p:cNvPr id="585" name="Google Shape;585;p72"/>
          <p:cNvSpPr txBox="1"/>
          <p:nvPr/>
        </p:nvSpPr>
        <p:spPr>
          <a:xfrm>
            <a:off x="8196550" y="3833200"/>
            <a:ext cx="3201000" cy="46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variable usage: no need for "$"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586" name="Google Shape;586;p72"/>
          <p:cNvCxnSpPr>
            <a:stCxn id="585" idx="1"/>
          </p:cNvCxnSpPr>
          <p:nvPr/>
        </p:nvCxnSpPr>
        <p:spPr>
          <a:xfrm flipH="1">
            <a:off x="7994650" y="4066750"/>
            <a:ext cx="201900" cy="34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7" name="Google Shape;587;p72"/>
          <p:cNvSpPr txBox="1"/>
          <p:nvPr/>
        </p:nvSpPr>
        <p:spPr>
          <a:xfrm>
            <a:off x="6260375" y="5826575"/>
            <a:ext cx="2454600" cy="46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reset count after printing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88" name="Google Shape;588;p72"/>
          <p:cNvCxnSpPr>
            <a:stCxn id="587" idx="1"/>
          </p:cNvCxnSpPr>
          <p:nvPr/>
        </p:nvCxnSpPr>
        <p:spPr>
          <a:xfrm rot="10800000">
            <a:off x="5282075" y="5963225"/>
            <a:ext cx="978300" cy="9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4" name="Google Shape;594;p7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awk – built-in variables (1)</a:t>
            </a:r>
            <a:endParaRPr/>
          </a:p>
        </p:txBody>
      </p:sp>
      <p:sp>
        <p:nvSpPr>
          <p:cNvPr id="595" name="Google Shape;595;p7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$0, $1, $2, ...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Column variables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NF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Number of fields in current line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NR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Number of line processed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FILENAME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name of the file being processed</a:t>
            </a:r>
            <a:endParaRPr sz="26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FS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Field separator, set by </a:t>
            </a:r>
            <a:r>
              <a:rPr lang="en-US" sz="2600">
                <a:solidFill>
                  <a:srgbClr val="FF0000"/>
                </a:solidFill>
              </a:rPr>
              <a:t>-F</a:t>
            </a:r>
            <a:endParaRPr sz="2600">
              <a:solidFill>
                <a:srgbClr val="FF0000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OFS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Output field separator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1" name="Google Shape;601;p7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awk – built-in variables (2)</a:t>
            </a:r>
            <a:endParaRPr/>
          </a:p>
        </p:txBody>
      </p:sp>
      <p:sp>
        <p:nvSpPr>
          <p:cNvPr id="602" name="Google Shape;602;p7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Ex: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awk 'BEGIN {FS=":"} /lctseng/ {print $3}' /etc/passwd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1002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awk 'BEGIN {FS=":"} /^lctseng/{print $3 $6}' /etc/passwd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1002/home/lctseng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awk 'BEGIN {FS=":"} /^lctseng/{print $3 "  " $6}' /etc/passwd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1002 /home/lctseng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awk 'BEGIN {FS=":" ;OFS="=="} /^lctseng/{print $3 ,$6}' /etc/passwd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1002==/home/lctseng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03" name="Google Shape;603;p74"/>
          <p:cNvSpPr txBox="1"/>
          <p:nvPr>
            <p:ph idx="2" type="body"/>
          </p:nvPr>
        </p:nvSpPr>
        <p:spPr>
          <a:xfrm>
            <a:off x="1903900" y="5496425"/>
            <a:ext cx="81888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lctseng:*:1002:20:Liang-Chi Tseng:/home/lctseng:/bin/tcsh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5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Script Examples</a:t>
            </a:r>
            <a:endParaRPr/>
          </a:p>
        </p:txBody>
      </p:sp>
      <p:sp>
        <p:nvSpPr>
          <p:cNvPr id="609" name="Google Shape;609;p7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0" name="Google Shape;610;p75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Executable script</a:t>
            </a:r>
            <a:endParaRPr/>
          </a:p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Shebang examples</a:t>
            </a:r>
            <a:endParaRPr sz="29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#!/bin/sh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#!/bin/sh -x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#!/bin/bash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#!/usr/local/bin/bash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#!/usr/bin/env bash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#!/usr/bin/env python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Execution</a:t>
            </a:r>
            <a:endParaRPr sz="29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$ sh test.sh</a:t>
            </a:r>
            <a:endParaRPr sz="2700"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>
                <a:solidFill>
                  <a:srgbClr val="FF0000"/>
                </a:solidFill>
              </a:rPr>
              <a:t>Can execute without shebang</a:t>
            </a:r>
            <a:endParaRPr sz="2500">
              <a:solidFill>
                <a:srgbClr val="FF0000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$ chmod a+x test.sh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$ ./test.sh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6" name="Google Shape;616;p7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alive(1)</a:t>
            </a:r>
            <a:endParaRPr/>
          </a:p>
        </p:txBody>
      </p:sp>
      <p:sp>
        <p:nvSpPr>
          <p:cNvPr id="617" name="Google Shape;617;p7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76"/>
          <p:cNvSpPr txBox="1"/>
          <p:nvPr>
            <p:ph idx="2" type="body"/>
          </p:nvPr>
        </p:nvSpPr>
        <p:spPr>
          <a:xfrm>
            <a:off x="1075100" y="2232175"/>
            <a:ext cx="9060300" cy="3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/sbin/ping -c 3 bsd1.cs.nctu.edu.tw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PING bsd1.cs.nctu.edu.tw (140.113.235.131): 56 data bytes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64 bytes from 140.113.235.131: icmp_seq=0 ttl=64 time=0.044 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64 bytes from 140.113.235.131: icmp_seq=1 ttl=64 time=0.068 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64 bytes from 140.113.235.131: icmp_seq=2 ttl=64 time=0.056 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--- bsd1.cs.nctu.edu.tw ping statistics 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 packets transmitted, 3 packets received, 0.0% packet loss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round-trip min/avg/max/stddev = 0.044/0.056/0.068/0.010 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4" name="Google Shape;624;p7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alive(2)</a:t>
            </a:r>
            <a:endParaRPr/>
          </a:p>
        </p:txBody>
      </p:sp>
      <p:sp>
        <p:nvSpPr>
          <p:cNvPr id="625" name="Google Shape;625;p77"/>
          <p:cNvSpPr txBox="1"/>
          <p:nvPr>
            <p:ph idx="2" type="body"/>
          </p:nvPr>
        </p:nvSpPr>
        <p:spPr>
          <a:xfrm>
            <a:off x="599050" y="1487225"/>
            <a:ext cx="9060300" cy="58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008000"/>
                </a:solidFill>
              </a:rPr>
              <a:t>#!/bin/sh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008000"/>
                </a:solidFill>
              </a:rPr>
              <a:t># [Usage] isAlive.sh bsd1.cs.nctu.edu.tw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Usage=</a:t>
            </a:r>
            <a:r>
              <a:rPr lang="en-US" sz="2000">
                <a:solidFill>
                  <a:srgbClr val="A31515"/>
                </a:solidFill>
              </a:rPr>
              <a:t>"[Usage] </a:t>
            </a:r>
            <a:r>
              <a:rPr lang="en-US" sz="2000">
                <a:solidFill>
                  <a:srgbClr val="001080"/>
                </a:solidFill>
              </a:rPr>
              <a:t>$0</a:t>
            </a:r>
            <a:r>
              <a:rPr lang="en-US" sz="2000">
                <a:solidFill>
                  <a:srgbClr val="A31515"/>
                </a:solidFill>
              </a:rPr>
              <a:t> host"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temp=</a:t>
            </a:r>
            <a:r>
              <a:rPr lang="en-US" sz="2000">
                <a:solidFill>
                  <a:srgbClr val="A31515"/>
                </a:solidFill>
              </a:rPr>
              <a:t>"</a:t>
            </a:r>
            <a:r>
              <a:rPr lang="en-US" sz="2000">
                <a:solidFill>
                  <a:srgbClr val="001080"/>
                </a:solidFill>
              </a:rPr>
              <a:t>$1</a:t>
            </a:r>
            <a:r>
              <a:rPr lang="en-US" sz="2000">
                <a:solidFill>
                  <a:srgbClr val="A31515"/>
                </a:solidFill>
              </a:rPr>
              <a:t>.ping"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Admin=</a:t>
            </a:r>
            <a:r>
              <a:rPr lang="en-US" sz="2000">
                <a:solidFill>
                  <a:srgbClr val="A31515"/>
                </a:solidFill>
              </a:rPr>
              <a:t>"lctseng"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count=</a:t>
            </a:r>
            <a:r>
              <a:rPr lang="en-US" sz="2000">
                <a:solidFill>
                  <a:srgbClr val="A31515"/>
                </a:solidFill>
              </a:rPr>
              <a:t>"3"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AF00DB"/>
                </a:solidFill>
              </a:rPr>
              <a:t>if</a:t>
            </a:r>
            <a:r>
              <a:rPr lang="en-US" sz="2000">
                <a:solidFill>
                  <a:schemeClr val="dk1"/>
                </a:solidFill>
              </a:rPr>
              <a:t> [ </a:t>
            </a:r>
            <a:r>
              <a:rPr lang="en-US" sz="2000">
                <a:solidFill>
                  <a:srgbClr val="001080"/>
                </a:solidFill>
              </a:rPr>
              <a:t>$#</a:t>
            </a:r>
            <a:r>
              <a:rPr lang="en-US" sz="2000">
                <a:solidFill>
                  <a:schemeClr val="dk1"/>
                </a:solidFill>
              </a:rPr>
              <a:t> != 1 ] ; </a:t>
            </a:r>
            <a:r>
              <a:rPr lang="en-US" sz="2000">
                <a:solidFill>
                  <a:srgbClr val="AF00DB"/>
                </a:solidFill>
              </a:rPr>
              <a:t>then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  </a:t>
            </a:r>
            <a:r>
              <a:rPr lang="en-US" sz="2000">
                <a:solidFill>
                  <a:srgbClr val="795E26"/>
                </a:solidFill>
              </a:rPr>
              <a:t>echo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rgbClr val="001080"/>
                </a:solidFill>
              </a:rPr>
              <a:t>$Usage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AF00DB"/>
                </a:solidFill>
              </a:rPr>
              <a:t>else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  /sbin/ping -c </a:t>
            </a:r>
            <a:r>
              <a:rPr lang="en-US" sz="2000">
                <a:solidFill>
                  <a:srgbClr val="001080"/>
                </a:solidFill>
              </a:rPr>
              <a:t>${count</a:t>
            </a:r>
            <a:r>
              <a:rPr lang="en-US" sz="2000">
                <a:solidFill>
                  <a:schemeClr val="dk1"/>
                </a:solidFill>
              </a:rPr>
              <a:t>:=</a:t>
            </a:r>
            <a:r>
              <a:rPr lang="en-US" sz="2000">
                <a:solidFill>
                  <a:srgbClr val="001080"/>
                </a:solidFill>
              </a:rPr>
              <a:t>10}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rgbClr val="001080"/>
                </a:solidFill>
              </a:rPr>
              <a:t>$1</a:t>
            </a:r>
            <a:r>
              <a:rPr lang="en-US" sz="2000">
                <a:solidFill>
                  <a:schemeClr val="dk1"/>
                </a:solidFill>
              </a:rPr>
              <a:t> | /usr/bin/grep </a:t>
            </a:r>
            <a:r>
              <a:rPr lang="en-US" sz="2000">
                <a:solidFill>
                  <a:srgbClr val="A31515"/>
                </a:solidFill>
              </a:rPr>
              <a:t>'transmitted'</a:t>
            </a:r>
            <a:r>
              <a:rPr lang="en-US" sz="2000">
                <a:solidFill>
                  <a:schemeClr val="dk1"/>
                </a:solidFill>
              </a:rPr>
              <a:t> &gt; </a:t>
            </a:r>
            <a:r>
              <a:rPr lang="en-US" sz="2000">
                <a:solidFill>
                  <a:srgbClr val="001080"/>
                </a:solidFill>
              </a:rPr>
              <a:t>$temp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  Lost=</a:t>
            </a:r>
            <a:r>
              <a:rPr lang="en-US" sz="2000">
                <a:solidFill>
                  <a:srgbClr val="A31515"/>
                </a:solidFill>
              </a:rPr>
              <a:t>`awk -F" " '{print $7}' </a:t>
            </a:r>
            <a:r>
              <a:rPr lang="en-US" sz="2000">
                <a:solidFill>
                  <a:srgbClr val="001080"/>
                </a:solidFill>
              </a:rPr>
              <a:t>$temp</a:t>
            </a:r>
            <a:r>
              <a:rPr lang="en-US" sz="2000">
                <a:solidFill>
                  <a:srgbClr val="A31515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|</a:t>
            </a:r>
            <a:r>
              <a:rPr lang="en-US" sz="2000">
                <a:solidFill>
                  <a:srgbClr val="A31515"/>
                </a:solidFill>
              </a:rPr>
              <a:t> awk -F"." '{print $1}' `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  </a:t>
            </a:r>
            <a:r>
              <a:rPr lang="en-US" sz="2000">
                <a:solidFill>
                  <a:srgbClr val="AF00DB"/>
                </a:solidFill>
              </a:rPr>
              <a:t>if</a:t>
            </a:r>
            <a:r>
              <a:rPr lang="en-US" sz="2000">
                <a:solidFill>
                  <a:schemeClr val="dk1"/>
                </a:solidFill>
              </a:rPr>
              <a:t> [ </a:t>
            </a:r>
            <a:r>
              <a:rPr lang="en-US" sz="2000">
                <a:solidFill>
                  <a:srgbClr val="001080"/>
                </a:solidFill>
              </a:rPr>
              <a:t>${Lost</a:t>
            </a:r>
            <a:r>
              <a:rPr lang="en-US" sz="2000">
                <a:solidFill>
                  <a:schemeClr val="dk1"/>
                </a:solidFill>
              </a:rPr>
              <a:t>:=</a:t>
            </a:r>
            <a:r>
              <a:rPr lang="en-US" sz="2000">
                <a:solidFill>
                  <a:srgbClr val="001080"/>
                </a:solidFill>
              </a:rPr>
              <a:t>0}</a:t>
            </a:r>
            <a:r>
              <a:rPr lang="en-US" sz="2000">
                <a:solidFill>
                  <a:schemeClr val="dk1"/>
                </a:solidFill>
              </a:rPr>
              <a:t> -ge 50 ] ; </a:t>
            </a:r>
            <a:r>
              <a:rPr lang="en-US" sz="2000">
                <a:solidFill>
                  <a:srgbClr val="AF00DB"/>
                </a:solidFill>
              </a:rPr>
              <a:t>then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    mail -s  </a:t>
            </a:r>
            <a:r>
              <a:rPr lang="en-US" sz="2000">
                <a:solidFill>
                  <a:srgbClr val="A31515"/>
                </a:solidFill>
              </a:rPr>
              <a:t>"</a:t>
            </a:r>
            <a:r>
              <a:rPr lang="en-US" sz="2000">
                <a:solidFill>
                  <a:srgbClr val="001080"/>
                </a:solidFill>
              </a:rPr>
              <a:t>$1</a:t>
            </a:r>
            <a:r>
              <a:rPr lang="en-US" sz="2000">
                <a:solidFill>
                  <a:srgbClr val="A31515"/>
                </a:solidFill>
              </a:rPr>
              <a:t> failed"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rgbClr val="001080"/>
                </a:solidFill>
              </a:rPr>
              <a:t>$Admin</a:t>
            </a:r>
            <a:r>
              <a:rPr lang="en-US" sz="2000">
                <a:solidFill>
                  <a:schemeClr val="dk1"/>
                </a:solidFill>
              </a:rPr>
              <a:t> &lt; </a:t>
            </a:r>
            <a:r>
              <a:rPr lang="en-US" sz="2000">
                <a:solidFill>
                  <a:srgbClr val="001080"/>
                </a:solidFill>
              </a:rPr>
              <a:t>$temp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  </a:t>
            </a:r>
            <a:r>
              <a:rPr lang="en-US" sz="2000">
                <a:solidFill>
                  <a:srgbClr val="AF00DB"/>
                </a:solidFill>
              </a:rPr>
              <a:t>fi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  /bin/rm </a:t>
            </a:r>
            <a:r>
              <a:rPr lang="en-US" sz="2000">
                <a:solidFill>
                  <a:srgbClr val="001080"/>
                </a:solidFill>
              </a:rPr>
              <a:t>$temp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AF00DB"/>
                </a:solidFill>
              </a:rPr>
              <a:t>fi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26" name="Google Shape;626;p77"/>
          <p:cNvSpPr txBox="1"/>
          <p:nvPr/>
        </p:nvSpPr>
        <p:spPr>
          <a:xfrm>
            <a:off x="6597050" y="3756275"/>
            <a:ext cx="1679100" cy="44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10 times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7" name="Google Shape;627;p77"/>
          <p:cNvCxnSpPr>
            <a:stCxn id="626" idx="1"/>
          </p:cNvCxnSpPr>
          <p:nvPr/>
        </p:nvCxnSpPr>
        <p:spPr>
          <a:xfrm flipH="1">
            <a:off x="6048950" y="3980525"/>
            <a:ext cx="548100" cy="85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8" name="Google Shape;628;p77"/>
          <p:cNvSpPr txBox="1"/>
          <p:nvPr/>
        </p:nvSpPr>
        <p:spPr>
          <a:xfrm>
            <a:off x="9562200" y="3908675"/>
            <a:ext cx="2385600" cy="79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Grep "tran…"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to the temp file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9" name="Google Shape;629;p77"/>
          <p:cNvCxnSpPr>
            <a:stCxn id="628" idx="1"/>
          </p:cNvCxnSpPr>
          <p:nvPr/>
        </p:nvCxnSpPr>
        <p:spPr>
          <a:xfrm flipH="1">
            <a:off x="9317100" y="4306775"/>
            <a:ext cx="245100" cy="55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0" name="Google Shape;630;p77"/>
          <p:cNvSpPr/>
          <p:nvPr/>
        </p:nvSpPr>
        <p:spPr>
          <a:xfrm>
            <a:off x="791950" y="5818525"/>
            <a:ext cx="4983000" cy="1262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77"/>
          <p:cNvSpPr txBox="1"/>
          <p:nvPr/>
        </p:nvSpPr>
        <p:spPr>
          <a:xfrm>
            <a:off x="3087575" y="6815525"/>
            <a:ext cx="2064600" cy="44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and del. $temp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77"/>
          <p:cNvSpPr/>
          <p:nvPr/>
        </p:nvSpPr>
        <p:spPr>
          <a:xfrm>
            <a:off x="6211625" y="5976325"/>
            <a:ext cx="3180900" cy="94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awk on $temp using space as  delimeter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% packet loss?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8" name="Google Shape;638;p7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639" name="Google Shape;639;p7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awk(1)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sed(1)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http://www.grymoire.com/Unix/Awk.html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http://www.grymoire.com/Unix/Sed.html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https://en.wikipedia.org/wiki/Regular_expression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variables (1)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Assignment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5" name="Google Shape;95;p14"/>
          <p:cNvGraphicFramePr/>
          <p:nvPr/>
        </p:nvGraphicFramePr>
        <p:xfrm>
          <a:off x="1032813" y="2179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{6E2F3056-8AF3-435D-B001-F41CEFACA052}</a:tableStyleId>
              </a:tblPr>
              <a:tblGrid>
                <a:gridCol w="3317500"/>
                <a:gridCol w="3317500"/>
                <a:gridCol w="3317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Scope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my=test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Local 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local my=test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Environment 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export my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 and sub-process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599050" y="4916225"/>
            <a:ext cx="10830900" cy="6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 txBox="1"/>
          <p:nvPr>
            <p:ph idx="2" type="body"/>
          </p:nvPr>
        </p:nvSpPr>
        <p:spPr>
          <a:xfrm>
            <a:off x="1032825" y="5448875"/>
            <a:ext cx="99525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export PAGER=/usr/bin/less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current_month=`date +%m`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 myFun() { local arg1="$1"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variables (2)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There are two ways to call variable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echo "$PAGER"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echo "${PAGER}"  </a:t>
            </a:r>
            <a:r>
              <a:rPr lang="en-US">
                <a:solidFill>
                  <a:srgbClr val="FF0000"/>
                </a:solidFill>
              </a:rPr>
              <a:t>&lt;= Why?</a:t>
            </a:r>
            <a:endParaRPr>
              <a:solidFill>
                <a:srgbClr val="FF0000"/>
              </a:solidFill>
            </a:endParaRPr>
          </a:p>
          <a:p>
            <a:pPr indent="-393700" lvl="2" marL="13716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 {} to avoid ambiguity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1021200" y="4076425"/>
            <a:ext cx="9830700" cy="330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$</a:t>
            </a:r>
            <a:r>
              <a:rPr lang="en-US" sz="2300"/>
              <a:t> temp_name="haha" &amp;&amp; </a:t>
            </a:r>
            <a:r>
              <a:rPr lang="en-US" sz="2300">
                <a:solidFill>
                  <a:schemeClr val="dk1"/>
                </a:solidFill>
              </a:rPr>
              <a:t>temp="hehe" # </a:t>
            </a:r>
            <a:r>
              <a:rPr lang="en-US" sz="2300">
                <a:solidFill>
                  <a:srgbClr val="FF0000"/>
                </a:solidFill>
              </a:rPr>
              <a:t>No Space Beside "="</a:t>
            </a:r>
            <a:endParaRPr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$ echo $temp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hehe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$ echo $temp_name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haha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$ echo ${temp}_name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hehe_name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$ echo ${temp_name}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haha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