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7559675" cx="11998325"/>
  <p:notesSz cx="7559675" cy="10691800"/>
  <p:embeddedFontLst>
    <p:embeddedFont>
      <p:font typeface="Source Sans Pro Light"/>
      <p:regular r:id="rId56"/>
      <p:bold r:id="rId57"/>
      <p:italic r:id="rId58"/>
      <p:boldItalic r:id="rId59"/>
    </p:embeddedFont>
    <p:embeddedFont>
      <p:font typeface="Ubuntu Mono"/>
      <p:regular r:id="rId60"/>
      <p:bold r:id="rId61"/>
      <p:italic r:id="rId62"/>
      <p:boldItalic r:id="rId63"/>
    </p:embeddedFont>
    <p:embeddedFont>
      <p:font typeface="Source Sans Pro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0C53DB-1B9C-4018-AA12-DDFDFFAB2258}">
  <a:tblStyle styleId="{D70C53DB-1B9C-4018-AA12-DDFDFFAB22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UbuntuMono-italic.fntdata"/><Relationship Id="rId61" Type="http://schemas.openxmlformats.org/officeDocument/2006/relationships/font" Target="fonts/UbuntuMono-bold.fntdata"/><Relationship Id="rId20" Type="http://schemas.openxmlformats.org/officeDocument/2006/relationships/slide" Target="slides/slide15.xml"/><Relationship Id="rId64" Type="http://schemas.openxmlformats.org/officeDocument/2006/relationships/font" Target="fonts/SourceSansPro-regular.fntdata"/><Relationship Id="rId63" Type="http://schemas.openxmlformats.org/officeDocument/2006/relationships/font" Target="fonts/UbuntuMono-boldItalic.fntdata"/><Relationship Id="rId22" Type="http://schemas.openxmlformats.org/officeDocument/2006/relationships/slide" Target="slides/slide17.xml"/><Relationship Id="rId66" Type="http://schemas.openxmlformats.org/officeDocument/2006/relationships/font" Target="fonts/SourceSansPro-italic.fntdata"/><Relationship Id="rId21" Type="http://schemas.openxmlformats.org/officeDocument/2006/relationships/slide" Target="slides/slide16.xml"/><Relationship Id="rId65" Type="http://schemas.openxmlformats.org/officeDocument/2006/relationships/font" Target="fonts/SourceSans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font" Target="fonts/SourceSansPro-boldItalic.fntdata"/><Relationship Id="rId60" Type="http://schemas.openxmlformats.org/officeDocument/2006/relationships/font" Target="fonts/UbuntuMono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SourceSansProLight-bold.fntdata"/><Relationship Id="rId12" Type="http://schemas.openxmlformats.org/officeDocument/2006/relationships/slide" Target="slides/slide7.xml"/><Relationship Id="rId56" Type="http://schemas.openxmlformats.org/officeDocument/2006/relationships/font" Target="fonts/SourceSansProLight-regular.fntdata"/><Relationship Id="rId15" Type="http://schemas.openxmlformats.org/officeDocument/2006/relationships/slide" Target="slides/slide10.xml"/><Relationship Id="rId59" Type="http://schemas.openxmlformats.org/officeDocument/2006/relationships/font" Target="fonts/SourceSansPro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SourceSansPro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講課時間：65分鐘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5a40ea778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5a40ea778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5a40ea778_0_7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5a40ea778_0_7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5a40ea778_0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5a40ea778_0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5a40ea778_0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5a40ea778_0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5a40ea778_0_10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5a40ea778_0_10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5a40ea778_0_10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5a40ea778_0_10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a40ea778_0_1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5a40ea778_0_1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5a40ea778_0_1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5a40ea778_0_1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5a40ea778_0_1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5a40ea778_0_1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5a40ea778_0_1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5a40ea778_0_1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9b97769ca7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9b97769ca7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5a40ea778_0_1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5a40ea778_0_1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75fc7977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75fc7977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75fc7977a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75fc7977a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75fc7977a_0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75fc7977a_0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75fc7977a_0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75fc7977a_0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75fc7977a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75fc7977a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75fc7977a_0_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75fc7977a_0_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b97769ca7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9b97769ca7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b97769ca7_0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b97769ca7_0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02abb9ca4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02abb9ca4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95936f433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95936f433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b97769ca7_0_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b97769ca7_0_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b97769ca7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b97769ca7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b97769ca7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b97769ca7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b97769ca7_0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b97769ca7_0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b97769ca7_0_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b97769ca7_0_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b97769ca7_0_7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b97769ca7_0_7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b97769ca7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b97769ca7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b97769ca7_0_9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9b97769ca7_0_9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b97769ca7_0_1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b97769ca7_0_1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b97769ca7_0_1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b97769ca7_0_1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5a40ea778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5a40ea778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02abb9ca4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a02abb9ca4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02abb9ca4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02abb9ca4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02abb9ca4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02abb9ca4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02abb9ca4_0_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02abb9ca4_0_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02abb9ca4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02abb9ca4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02abb9ca4_0_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02abb9ca4_0_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02abb9ca4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a02abb9ca4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02abb9ca4_0_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02abb9ca4_0_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2abb9ca4_0_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2abb9ca4_0_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2abb9ca4_0_9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2abb9ca4_0_9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5a40ea778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5a40ea778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c0f242f42_0_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9c0f242f42_0_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a40ea778_0_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a40ea778_0_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a40ea778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a40ea778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a40ea778_0_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a40ea778_0_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5a40ea778_0_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5a40ea778_0_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reebsd.org/cgi/man.cgi?tmux" TargetMode="External"/><Relationship Id="rId4" Type="http://schemas.openxmlformats.org/officeDocument/2006/relationships/hyperlink" Target="https://gist.github.com/MohamedAlaa/2961058" TargetMode="External"/><Relationship Id="rId5" Type="http://schemas.openxmlformats.org/officeDocument/2006/relationships/hyperlink" Target="https://5xruby.tw/posts/tmux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-scm.com/book/en/v2/Getting-Started-Installing-Git" TargetMode="External"/><Relationship Id="rId4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-scm.com/docs/git-diff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gits-scm.com/docs/pretty-formats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git.cs.nctu.edu.tw/lctseng/sa-demo.g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github.com/lctseng/Unix-User-Config/blob/master/.tmux.con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Utilities - tmux &amp; git</a:t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/>
              <a:t>lctseng (2019-2021, CC BY-SA)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wnlee and others (1996-2018) </a:t>
            </a:r>
            <a:endParaRPr sz="3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 101</a:t>
            </a:r>
            <a:endParaRPr/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6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operations and configurations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	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new session (open a new browser)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Execute outside of any tmux sessions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tmux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Detach current session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attached in a session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tmux detach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Or close the terminal directly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Attach to previous session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tmux attach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Attach only if previous sessions exist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sessions (1)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 multiple browsers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775" y="2264303"/>
            <a:ext cx="8529050" cy="4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sessions (2)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599050" y="1563425"/>
            <a:ext cx="10830900" cy="13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 multiple browsers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List opened sessions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tmux list-sessions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7" name="Google Shape;147;p19"/>
          <p:cNvSpPr txBox="1"/>
          <p:nvPr>
            <p:ph idx="2" type="body"/>
          </p:nvPr>
        </p:nvSpPr>
        <p:spPr>
          <a:xfrm>
            <a:off x="1566475" y="3142750"/>
            <a:ext cx="8043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: 1 windows (created Sun Jun 16 18:49:57 2019) [128x38]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: 3 windows (created Sun Jun 16 18:50:03 2019) [128x38]</a:t>
            </a:r>
            <a:endParaRPr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599050" y="41542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Attach to previous session by id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tmux attach -t </a:t>
            </a:r>
            <a:r>
              <a:rPr lang="en-US">
                <a:solidFill>
                  <a:srgbClr val="FF0000"/>
                </a:solidFill>
              </a:rPr>
              <a:t>session-id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 - bindkey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Operations start with a special key combination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Default is C-b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Where C is Ctrl (control)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 - command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Bindkey + 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 command prompt and execute tmux commands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140" y="2916925"/>
            <a:ext cx="7624725" cy="40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Bindkey - Window</a:t>
            </a:r>
            <a:endParaRPr/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577213" y="1679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{D70C53DB-1B9C-4018-AA12-DDFDFFAB2258}</a:tableStyleId>
              </a:tblPr>
              <a:tblGrid>
                <a:gridCol w="2146175"/>
                <a:gridCol w="1352200"/>
                <a:gridCol w="7345500"/>
              </a:tblGrid>
              <a:tr h="381000">
                <a:tc row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bindkey 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(default is C-b)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//C == control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previous-window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&lt;NUM&gt;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select-window -t := &lt;NUM&gt;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&amp;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confirm-before -p "kill-window #W? (y/n)" kill-window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,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command-prompt -I "#W"</a:t>
                      </a: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"rename-window '%%'"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.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command-prompt "move-window -t '%%'"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Bindkey - Pane</a:t>
            </a:r>
            <a:endParaRPr/>
          </a:p>
        </p:txBody>
      </p:sp>
      <p:graphicFrame>
        <p:nvGraphicFramePr>
          <p:cNvPr id="178" name="Google Shape;178;p23"/>
          <p:cNvGraphicFramePr/>
          <p:nvPr/>
        </p:nvGraphicFramePr>
        <p:xfrm>
          <a:off x="969613" y="19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{D70C53DB-1B9C-4018-AA12-DDFDFFAB2258}</a:tableStyleId>
              </a:tblPr>
              <a:tblGrid>
                <a:gridCol w="2312400"/>
                <a:gridCol w="2736575"/>
                <a:gridCol w="5008400"/>
              </a:tblGrid>
              <a:tr h="381000">
                <a:tc row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bindkey </a:t>
                      </a:r>
                      <a:endParaRPr sz="2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(default is C-b)</a:t>
                      </a:r>
                      <a:endParaRPr sz="2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//C == control</a:t>
                      </a:r>
                      <a:endParaRPr sz="2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%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split-window -h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“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split-window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arrow-key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select-pane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alt + arrow-kwy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resize-pane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x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confirm-before -p "kill-pane #P? (y/n)" kill-pane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{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swap-pane -U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}</a:t>
                      </a:r>
                      <a:endParaRPr sz="25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swap-pane -</a:t>
                      </a: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 - bindkey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bindkey + ?</a:t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38" y="2181297"/>
            <a:ext cx="8842925" cy="4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 - tmux.conf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~/.tmux.conf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design yourself style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colorful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</a:t>
            </a:r>
            <a:endParaRPr/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Terminal Multiplexer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 - tmux.conf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~/.tmux.conf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188" y="1990550"/>
            <a:ext cx="8026625" cy="50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9580" y="6286939"/>
            <a:ext cx="7256067" cy="76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 - bindkey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~/.tmux.conf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bind-key ( alias: bind 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 ( alias: &lt;Ctrl&gt; 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 ( alias: &lt;Alt&gt; 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bind-key  &lt;key&gt;  &lt;command&gt;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key-table ( default table is prefix )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-n : alias for -T root    =&gt; </a:t>
            </a:r>
            <a:r>
              <a:rPr lang="en-US">
                <a:solidFill>
                  <a:srgbClr val="FF0000"/>
                </a:solidFill>
              </a:rPr>
              <a:t>Don’t need to press C-b first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-r : repeat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b="18653" l="46" r="66703" t="63374"/>
          <a:stretch/>
        </p:blipFill>
        <p:spPr>
          <a:xfrm>
            <a:off x="3279300" y="5475775"/>
            <a:ext cx="5470399" cy="18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 - set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~/.tmux.conf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set-window-option ( alias: setw 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37134" l="0" r="19374" t="-246"/>
          <a:stretch/>
        </p:blipFill>
        <p:spPr>
          <a:xfrm>
            <a:off x="1129338" y="2542375"/>
            <a:ext cx="9737924" cy="4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 - set</a:t>
            </a: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299" y="1370325"/>
            <a:ext cx="6687725" cy="60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tmux - share session</a:t>
            </a:r>
            <a:endParaRPr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Both side can edit and execute commands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613" y="2429950"/>
            <a:ext cx="7023774" cy="44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	</a:t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tmux (1)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tmux shortcuts &amp; cheatsheet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https://gist.github.com/MohamedAlaa/2961058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tmux brief introduction (chinese)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https://5xruby.tw/posts/tmux/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Appendix: tmux v.s. screen</a:t>
            </a:r>
            <a:endParaRPr/>
          </a:p>
        </p:txBody>
      </p:sp>
      <p:graphicFrame>
        <p:nvGraphicFramePr>
          <p:cNvPr id="249" name="Google Shape;249;p32"/>
          <p:cNvGraphicFramePr/>
          <p:nvPr/>
        </p:nvGraphicFramePr>
        <p:xfrm>
          <a:off x="951613" y="163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{D70C53DB-1B9C-4018-AA12-DDFDFFAB2258}</a:tableStyleId>
              </a:tblPr>
              <a:tblGrid>
                <a:gridCol w="1943925"/>
                <a:gridCol w="4074700"/>
                <a:gridCol w="4074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tmux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screen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Window Split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top-down &amp; left-right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top-down only (default)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different sessions can have different schemes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scheme must shared by all sessions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Session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 between sessions without detach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detach first then re-attach another session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multiple clients can attach to same session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session for one client only (force detach)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Profile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.tmux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.screenrc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highly customizable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tmux</a:t>
                      </a:r>
                      <a:endParaRPr sz="2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33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</a:t>
            </a:r>
            <a:endParaRPr/>
          </a:p>
        </p:txBody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33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of the most popular Version Control Systems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Version Control Systems (VCS)</a:t>
            </a:r>
            <a:endParaRPr/>
          </a:p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Also known as Source Code Management (SCM)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</a:t>
            </a:r>
            <a:r>
              <a:rPr lang="en-US"/>
              <a:t>ecords changes to a set of files over time so that you can recall specific versions later.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Easy for developing, finding bug, blame someone else, ...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Popular tools	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Git, Subversion (svn), Mercurial (hg)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Version Control Systems (VCS)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 hosting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Backup projects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Collaborating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Commercial providers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Github, Gitlab, Bitbucket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Self-hosted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git.cs.nctu.edu.tw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271" y="1780696"/>
            <a:ext cx="4021575" cy="32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tmux?</a:t>
            </a:r>
            <a:endParaRPr/>
          </a:p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</a:t>
            </a:r>
            <a:r>
              <a:rPr lang="en-US"/>
              <a:t>erminal Multiplexer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Allow open multiple tabs (multiple terminals)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921" t="4251"/>
          <a:stretch/>
        </p:blipFill>
        <p:spPr>
          <a:xfrm>
            <a:off x="1086325" y="2668675"/>
            <a:ext cx="10029977" cy="46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Copy-paste </a:t>
            </a:r>
            <a:r>
              <a:rPr lang="en-US"/>
              <a:t>manually</a:t>
            </a:r>
            <a:endParaRPr/>
          </a:p>
        </p:txBody>
      </p:sp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VCS</a:t>
            </a:r>
            <a:endParaRPr/>
          </a:p>
        </p:txBody>
      </p:sp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450" y="2473275"/>
            <a:ext cx="6140001" cy="37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 txBox="1"/>
          <p:nvPr/>
        </p:nvSpPr>
        <p:spPr>
          <a:xfrm>
            <a:off x="599050" y="2619338"/>
            <a:ext cx="4797600" cy="3243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 2015-11-10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cp -r project project.bak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 2015-11-11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cp -r project project.bak1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 2015-11-12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cp -r project project.bak2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 2015-11-15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cp -r project project.bak3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VCS works</a:t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addition to your files, VCS stores extra information under your project folder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Hidden folders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.git for Git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.hg for </a:t>
            </a:r>
            <a:r>
              <a:rPr lang="en-US"/>
              <a:t>Mercurial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Previous versions of files (compressed)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Remote repository information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VCS (1)</a:t>
            </a:r>
            <a:endParaRPr/>
          </a:p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599050" y="1563425"/>
            <a:ext cx="50676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Local VCS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 versions are in local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Cannot share with others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 remote backup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Manually copy-paste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Git/Hg without setting remote upstream</a:t>
            </a:r>
            <a:endParaRPr/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808" y="1700725"/>
            <a:ext cx="6181918" cy="52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VCS (2)</a:t>
            </a:r>
            <a:endParaRPr/>
          </a:p>
        </p:txBody>
      </p:sp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599050" y="1442075"/>
            <a:ext cx="49386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Centralized</a:t>
            </a:r>
            <a:r>
              <a:rPr lang="en-US"/>
              <a:t> VCS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User can checkout one specific version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Remote server has all versions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Lost access to other </a:t>
            </a:r>
            <a:r>
              <a:rPr lang="en-US"/>
              <a:t>versions</a:t>
            </a:r>
            <a:r>
              <a:rPr lang="en-US"/>
              <a:t> if network is down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Lost all versions if server is down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Subversion</a:t>
            </a:r>
            <a:endParaRPr/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450" y="1798213"/>
            <a:ext cx="6311350" cy="49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VCS (3)</a:t>
            </a:r>
            <a:endParaRPr/>
          </a:p>
        </p:txBody>
      </p:sp>
      <p:sp>
        <p:nvSpPr>
          <p:cNvPr id="312" name="Google Shape;312;p40"/>
          <p:cNvSpPr txBox="1"/>
          <p:nvPr>
            <p:ph idx="1" type="body"/>
          </p:nvPr>
        </p:nvSpPr>
        <p:spPr>
          <a:xfrm>
            <a:off x="599050" y="1442075"/>
            <a:ext cx="49386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Distributed</a:t>
            </a:r>
            <a:r>
              <a:rPr lang="en-US"/>
              <a:t> VCS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Every node has complete copy of versions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Offline working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Synchronization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Usually using a server as the source of truth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Git, Mercurial</a:t>
            </a:r>
            <a:endParaRPr/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063" y="602901"/>
            <a:ext cx="5631865" cy="674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4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</a:t>
            </a:r>
            <a:endParaRPr/>
          </a:p>
        </p:txBody>
      </p:sp>
      <p:sp>
        <p:nvSpPr>
          <p:cNvPr id="320" name="Google Shape;320;p4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Distributed VCS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History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Linus Torvalds (the creator of Linux)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Source Control Management for Linux Kernel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~2005</a:t>
            </a:r>
            <a:endParaRPr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Using BitKeeper (commercial software)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2005~</a:t>
            </a:r>
            <a:endParaRPr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Developed Git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</a:t>
            </a:r>
            <a:endParaRPr/>
          </a:p>
        </p:txBody>
      </p:sp>
      <p:sp>
        <p:nvSpPr>
          <p:cNvPr id="327" name="Google Shape;327;p4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Snapshots, not differences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All versions of all files are stored independently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Easy for checking out to any version 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Nearly every operation is local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has i</a:t>
            </a:r>
            <a:r>
              <a:rPr lang="en-US">
                <a:solidFill>
                  <a:schemeClr val="dk1"/>
                </a:solidFill>
              </a:rPr>
              <a:t>ntegrity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SHA checking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generally only adds data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Delete	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Store the file in .git folder and hide from your workspace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Modify	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Backup the original file to .git folder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</a:t>
            </a:r>
            <a:endParaRPr/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is very powerful, with many features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In this class, we only talk about the very simple one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We will cover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How to install and create repos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How to add files/make changes 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How to </a:t>
            </a:r>
            <a:r>
              <a:rPr lang="en-US">
                <a:solidFill>
                  <a:schemeClr val="dk1"/>
                </a:solidFill>
              </a:rPr>
              <a:t>create commits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How to navigate between versions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How to push to remote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Will NOT cover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branching (git branch, git merge, ...)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Anything else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p43"/>
          <p:cNvSpPr/>
          <p:nvPr/>
        </p:nvSpPr>
        <p:spPr>
          <a:xfrm>
            <a:off x="6609875" y="3041050"/>
            <a:ext cx="461400" cy="2348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7179925" y="3937625"/>
            <a:ext cx="27195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 2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installation</a:t>
            </a:r>
            <a:endParaRPr/>
          </a:p>
        </p:txBody>
      </p:sp>
      <p:sp>
        <p:nvSpPr>
          <p:cNvPr id="343" name="Google Shape;343;p4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FreeBSD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pkg install git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Other OS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https://git-scm.com/book/en/v2/Getting-Started-Installing-Git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4" name="Google Shape;3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856" y="3730399"/>
            <a:ext cx="8926626" cy="339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4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getting started</a:t>
            </a:r>
            <a:endParaRPr/>
          </a:p>
        </p:txBody>
      </p:sp>
      <p:sp>
        <p:nvSpPr>
          <p:cNvPr id="351" name="Google Shape;351;p4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Developer information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In terminal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config --global user.email "you@example.com"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config --global user.name "Name"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Or edit manually in ~/.gitconfig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Create a new repository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mkdir hw2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cd hw2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init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Initialize an empty project with .git directory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tmux?</a:t>
            </a:r>
            <a:endParaRPr/>
          </a:p>
        </p:txBody>
      </p:sp>
      <p:sp>
        <p:nvSpPr>
          <p:cNvPr id="63" name="Google Shape;63;p10"/>
          <p:cNvSpPr/>
          <p:nvPr/>
        </p:nvSpPr>
        <p:spPr>
          <a:xfrm>
            <a:off x="4274775" y="4326125"/>
            <a:ext cx="2871600" cy="291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4503150" y="4543650"/>
            <a:ext cx="2436600" cy="115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Tmux Client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4503150" y="5892525"/>
            <a:ext cx="2436600" cy="115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Tmux Server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5416875" y="5369500"/>
            <a:ext cx="587400" cy="87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201" y="1237126"/>
            <a:ext cx="3084742" cy="29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5416875" y="3769300"/>
            <a:ext cx="587400" cy="87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5754050" y="3883625"/>
            <a:ext cx="7200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SSH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4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the three stages</a:t>
            </a:r>
            <a:endParaRPr/>
          </a:p>
        </p:txBody>
      </p:sp>
      <p:pic>
        <p:nvPicPr>
          <p:cNvPr id="358" name="Google Shape;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575" y="1599375"/>
            <a:ext cx="10140225" cy="55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4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file lifecycle</a:t>
            </a:r>
            <a:endParaRPr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lifecycle of the status of your files</a:t>
            </a:r>
            <a:endParaRPr/>
          </a:p>
        </p:txBody>
      </p:sp>
      <p:pic>
        <p:nvPicPr>
          <p:cNvPr id="366" name="Google Shape;3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25" y="2253813"/>
            <a:ext cx="11156548" cy="46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4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(1)</a:t>
            </a:r>
            <a:endParaRPr/>
          </a:p>
        </p:txBody>
      </p:sp>
      <p:sp>
        <p:nvSpPr>
          <p:cNvPr id="373" name="Google Shape;373;p4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add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 file contents to the index (staged)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git add file1 file2...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git add directory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git add .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9" name="Google Shape;379;p4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(2)</a:t>
            </a:r>
            <a:endParaRPr/>
          </a:p>
        </p:txBody>
      </p:sp>
      <p:sp>
        <p:nvSpPr>
          <p:cNvPr id="380" name="Google Shape;380;p4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commit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Confirm your staged change and create a commit (revision)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Will o</a:t>
            </a:r>
            <a:r>
              <a:rPr lang="en-US"/>
              <a:t>pen default text editor for commit message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Useful options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-a: stage all modified and deleted path (git add)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-m MSG: use MSG as commit message without opening editors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5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(3)</a:t>
            </a:r>
            <a:endParaRPr/>
          </a:p>
        </p:txBody>
      </p:sp>
      <p:sp>
        <p:nvSpPr>
          <p:cNvPr id="387" name="Google Shape;387;p5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status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View the working directory status of current project</a:t>
            </a:r>
            <a:endParaRPr/>
          </a:p>
        </p:txBody>
      </p:sp>
      <p:sp>
        <p:nvSpPr>
          <p:cNvPr id="388" name="Google Shape;388;p50"/>
          <p:cNvSpPr txBox="1"/>
          <p:nvPr/>
        </p:nvSpPr>
        <p:spPr>
          <a:xfrm>
            <a:off x="1766250" y="2877225"/>
            <a:ext cx="7422300" cy="3243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status -s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M README.md         # updated in index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D run.sh            # deleted from index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R src/main.js       # renamed in index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A src/index.html    # added to index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?? src/README.md    # untracked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5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(4)</a:t>
            </a:r>
            <a:endParaRPr/>
          </a:p>
        </p:txBody>
      </p:sp>
      <p:sp>
        <p:nvSpPr>
          <p:cNvPr id="395" name="Google Shape;395;p5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diff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Compare change with the previous version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https://git-scm.com/docs/git-diff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1"/>
          <p:cNvSpPr txBox="1"/>
          <p:nvPr/>
        </p:nvSpPr>
        <p:spPr>
          <a:xfrm>
            <a:off x="1834100" y="3121525"/>
            <a:ext cx="9051000" cy="3584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diff                      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diff --git a/README.md b/README.md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index 76f177f..f4986c2 100644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--- a/README.md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+++ b/README.md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155CC"/>
                </a:solidFill>
                <a:latin typeface="Ubuntu Mono"/>
                <a:ea typeface="Ubuntu Mono"/>
                <a:cs typeface="Ubuntu Mono"/>
                <a:sym typeface="Ubuntu Mono"/>
              </a:rPr>
              <a:t>@@ -1 +1 @@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CC0000"/>
                </a:solidFill>
                <a:latin typeface="Ubuntu Mono"/>
                <a:ea typeface="Ubuntu Mono"/>
                <a:cs typeface="Ubuntu Mono"/>
                <a:sym typeface="Ubuntu Mono"/>
              </a:rPr>
              <a:t>-# Hi</a:t>
            </a:r>
            <a:endParaRPr sz="2500">
              <a:solidFill>
                <a:srgbClr val="CC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AA84F"/>
                </a:solidFill>
                <a:latin typeface="Ubuntu Mono"/>
                <a:ea typeface="Ubuntu Mono"/>
                <a:cs typeface="Ubuntu Mono"/>
                <a:sym typeface="Ubuntu Mono"/>
              </a:rPr>
              <a:t>+# Hello</a:t>
            </a:r>
            <a:endParaRPr sz="2500">
              <a:solidFill>
                <a:srgbClr val="6AA84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5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(5)</a:t>
            </a:r>
            <a:endParaRPr/>
          </a:p>
        </p:txBody>
      </p:sp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log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View the commit log (history)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Change the log format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http://gits-scm.com/docs/pretty-formats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2"/>
          <p:cNvSpPr txBox="1"/>
          <p:nvPr/>
        </p:nvSpPr>
        <p:spPr>
          <a:xfrm>
            <a:off x="1847675" y="3813700"/>
            <a:ext cx="9051000" cy="2895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log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commit 2f2bd00051fbd4d4978b7e96508b97950d6e60b1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Author: lctseng lctseng@cs.nctu.edu.tw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Date:   Thu Oct 8 17:10:13 2020 +0800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    Initial commit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5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(6)</a:t>
            </a:r>
            <a:endParaRPr/>
          </a:p>
        </p:txBody>
      </p:sp>
      <p:sp>
        <p:nvSpPr>
          <p:cNvPr id="411" name="Google Shape;411;p5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git checkout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 to other revisions or branches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git checkout &lt;commit-id&gt;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</a:rPr>
              <a:t>Go back to latest change: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checkout master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3"/>
          <p:cNvSpPr txBox="1"/>
          <p:nvPr/>
        </p:nvSpPr>
        <p:spPr>
          <a:xfrm>
            <a:off x="6827300" y="2269875"/>
            <a:ext cx="5041500" cy="3318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status   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On branch master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git checkout 2f2bd00     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Note: checking out '2f2bd00'.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status    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HEAD detached at 2f2bd00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5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basic operations (7)</a:t>
            </a:r>
            <a:endParaRPr/>
          </a:p>
        </p:txBody>
      </p:sp>
      <p:sp>
        <p:nvSpPr>
          <p:cNvPr id="419" name="Google Shape;419;p5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git bisect</a:t>
            </a:r>
            <a:endParaRPr sz="29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Finding </a:t>
            </a:r>
            <a:r>
              <a:rPr lang="en-US" sz="2700">
                <a:solidFill>
                  <a:schemeClr val="dk1"/>
                </a:solidFill>
              </a:rPr>
              <a:t>problematic commit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Flow (similar to binary search)</a:t>
            </a:r>
            <a:endParaRPr sz="27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Font typeface="Ubuntu Mono"/>
              <a:buChar char="■"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 git bisect start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Define endpoints</a:t>
            </a:r>
            <a:endParaRPr sz="2500"/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SzPts val="2300"/>
              <a:buFont typeface="Ubuntu Mono"/>
              <a:buChar char="●"/>
            </a:pPr>
            <a:r>
              <a:rPr lang="en-US" sz="2300">
                <a:latin typeface="Ubuntu Mono"/>
                <a:ea typeface="Ubuntu Mono"/>
                <a:cs typeface="Ubuntu Mono"/>
                <a:sym typeface="Ubuntu Mono"/>
              </a:rPr>
              <a:t>$ git bisect good &lt;good-commit-id&gt;</a:t>
            </a:r>
            <a:endParaRPr sz="2300">
              <a:latin typeface="Ubuntu Mono"/>
              <a:ea typeface="Ubuntu Mono"/>
              <a:cs typeface="Ubuntu Mono"/>
              <a:sym typeface="Ubuntu Mono"/>
            </a:endParaRPr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SzPts val="2300"/>
              <a:buFont typeface="Ubuntu Mono"/>
              <a:buChar char="●"/>
            </a:pP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bisect bad &lt;bad-commit-id&gt;</a:t>
            </a:r>
            <a:endParaRPr sz="2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After that, git will checkout to some commit</a:t>
            </a:r>
            <a:endParaRPr sz="2500">
              <a:solidFill>
                <a:schemeClr val="dk1"/>
              </a:solidFill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If that commit is good</a:t>
            </a:r>
            <a:endParaRPr sz="2500">
              <a:solidFill>
                <a:schemeClr val="dk1"/>
              </a:solidFill>
            </a:endParaRPr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Ubuntu Mono"/>
              <a:buChar char="●"/>
            </a:pP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bisect good</a:t>
            </a:r>
            <a:endParaRPr sz="2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If that commit is bad</a:t>
            </a:r>
            <a:endParaRPr sz="2500">
              <a:solidFill>
                <a:schemeClr val="dk1"/>
              </a:solidFill>
            </a:endParaRPr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Ubuntu Mono"/>
              <a:buChar char="●"/>
            </a:pP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bisect bad</a:t>
            </a:r>
            <a:endParaRPr sz="2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After several rounds, git will checkout to first bad commit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5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push to remote</a:t>
            </a:r>
            <a:endParaRPr/>
          </a:p>
        </p:txBody>
      </p:sp>
      <p:sp>
        <p:nvSpPr>
          <p:cNvPr id="426" name="Google Shape;426;p5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remote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Manage the remote </a:t>
            </a:r>
            <a:r>
              <a:rPr lang="en-US">
                <a:solidFill>
                  <a:schemeClr val="dk1"/>
                </a:solidFill>
              </a:rPr>
              <a:t>repository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remote add origin </a:t>
            </a:r>
            <a:r>
              <a:rPr lang="en-US" u="sng">
                <a:solidFill>
                  <a:schemeClr val="hlink"/>
                </a:solidFill>
                <a:latin typeface="Ubuntu Mono"/>
                <a:ea typeface="Ubuntu Mono"/>
                <a:cs typeface="Ubuntu Mono"/>
                <a:sym typeface="Ubuntu Mono"/>
                <a:hlinkClick r:id="rId3"/>
              </a:rPr>
              <a:t>https://git.cs.nctu.edu.tw/lctseng/sa-demo.git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Set the remote server &amp; repo for push/pull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push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push -u origin master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Push to the remote and create the remote master branch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Later on, you can simply use "git push"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tmux?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425"/>
            <a:ext cx="11609176" cy="5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/>
        </p:nvSpPr>
        <p:spPr>
          <a:xfrm>
            <a:off x="2273325" y="3339288"/>
            <a:ext cx="17187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Pane</a:t>
            </a:r>
            <a:endParaRPr sz="4500">
              <a:solidFill>
                <a:srgbClr val="F3F3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8310325" y="3339275"/>
            <a:ext cx="17187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Pane</a:t>
            </a:r>
            <a:endParaRPr sz="4500">
              <a:solidFill>
                <a:srgbClr val="F3F3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5226838" y="5786888"/>
            <a:ext cx="17187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Pane</a:t>
            </a:r>
            <a:endParaRPr sz="4500">
              <a:solidFill>
                <a:srgbClr val="F3F3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52400" y="6601450"/>
            <a:ext cx="282900" cy="273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89500" y="6601450"/>
            <a:ext cx="1957800" cy="27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320875" y="4867025"/>
            <a:ext cx="2556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Session</a:t>
            </a:r>
            <a:endParaRPr sz="25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2241050" y="4870325"/>
            <a:ext cx="1588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Window</a:t>
            </a:r>
            <a:endParaRPr sz="250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5" name="Google Shape;85;p11"/>
          <p:cNvCxnSpPr/>
          <p:nvPr/>
        </p:nvCxnSpPr>
        <p:spPr>
          <a:xfrm flipH="1">
            <a:off x="293850" y="5297050"/>
            <a:ext cx="326100" cy="1228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1"/>
          <p:cNvCxnSpPr/>
          <p:nvPr/>
        </p:nvCxnSpPr>
        <p:spPr>
          <a:xfrm flipH="1">
            <a:off x="2275050" y="5373250"/>
            <a:ext cx="326100" cy="12282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p5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- pull from remote</a:t>
            </a:r>
            <a:endParaRPr/>
          </a:p>
        </p:txBody>
      </p:sp>
      <p:sp>
        <p:nvSpPr>
          <p:cNvPr id="433" name="Google Shape;433;p5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clone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Download the full repository from remote server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git clone https://github.com/curl/curl.git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git pull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Pull the latest revisions from remote in an existing repository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should I use tmux?</a:t>
            </a:r>
            <a:endParaRPr/>
          </a:p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your working session alive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By default, shell is </a:t>
            </a:r>
            <a:r>
              <a:rPr lang="en-US">
                <a:solidFill>
                  <a:srgbClr val="FF0000"/>
                </a:solidFill>
              </a:rPr>
              <a:t>terminated</a:t>
            </a:r>
            <a:r>
              <a:rPr lang="en-US"/>
              <a:t> when connection is lost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Including any programs/editors opened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Any unsaved changes are</a:t>
            </a:r>
            <a:r>
              <a:rPr lang="en-US">
                <a:solidFill>
                  <a:srgbClr val="FF0000"/>
                </a:solidFill>
              </a:rPr>
              <a:t> discarded without warning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tmux </a:t>
            </a:r>
            <a:r>
              <a:rPr lang="en-US">
                <a:solidFill>
                  <a:srgbClr val="FF0000"/>
                </a:solidFill>
              </a:rPr>
              <a:t>will not be terminated</a:t>
            </a:r>
            <a:r>
              <a:rPr lang="en-US"/>
              <a:t> when connection is lost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Attach to previous sessions!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screenshot of tmux</a:t>
            </a:r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962" y="1509025"/>
            <a:ext cx="8152674" cy="49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2029863" y="6591725"/>
            <a:ext cx="7938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https://github.com/lctseng/Unix-User-Config/blob/master/.tmux.conf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Advantages of tmux</a:t>
            </a:r>
            <a:endParaRPr/>
          </a:p>
        </p:txBody>
      </p:sp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Multiple sessions, windows, panes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Keep the sessions, attach/detach anytime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Powerful window division (panes)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Share screen by attaching to the same session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tmux</a:t>
            </a:r>
            <a:endParaRPr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tmux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tmux attach [ -t &lt;number&gt; ]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tmux detach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tmux ls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tmux kill-session [ &lt;number&gt; ]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