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7559675" cx="11998325"/>
  <p:notesSz cx="7559675" cy="10691800"/>
  <p:embeddedFontLst>
    <p:embeddedFont>
      <p:font typeface="Source Sans Pro Light"/>
      <p:regular r:id="rId38"/>
      <p:bold r:id="rId39"/>
      <p:italic r:id="rId40"/>
      <p:boldItalic r:id="rId41"/>
    </p:embeddedFont>
    <p:embeddedFont>
      <p:font typeface="Ubuntu Mono"/>
      <p:regular r:id="rId42"/>
      <p:bold r:id="rId43"/>
      <p:italic r:id="rId44"/>
      <p:boldItalic r:id="rId45"/>
    </p:embeddedFont>
    <p:embeddedFont>
      <p:font typeface="Source Sans Pro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D9A709-972F-4AA6-BABE-9B1666C491A7}">
  <a:tblStyle styleId="{C1D9A709-972F-4AA6-BABE-9B1666C491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D67E658-702E-4213-8E0E-B38EA45DFE55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Light-italic.fntdata"/><Relationship Id="rId42" Type="http://schemas.openxmlformats.org/officeDocument/2006/relationships/font" Target="fonts/UbuntuMono-regular.fntdata"/><Relationship Id="rId41" Type="http://schemas.openxmlformats.org/officeDocument/2006/relationships/font" Target="fonts/SourceSansProLight-boldItalic.fntdata"/><Relationship Id="rId44" Type="http://schemas.openxmlformats.org/officeDocument/2006/relationships/font" Target="fonts/UbuntuMono-italic.fntdata"/><Relationship Id="rId43" Type="http://schemas.openxmlformats.org/officeDocument/2006/relationships/font" Target="fonts/UbuntuMono-bold.fntdata"/><Relationship Id="rId46" Type="http://schemas.openxmlformats.org/officeDocument/2006/relationships/font" Target="fonts/SourceSansPro-regular.fntdata"/><Relationship Id="rId45" Type="http://schemas.openxmlformats.org/officeDocument/2006/relationships/font" Target="fonts/UbuntuMon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SourceSansPro-italic.fntdata"/><Relationship Id="rId47" Type="http://schemas.openxmlformats.org/officeDocument/2006/relationships/font" Target="fonts/SourceSansPro-bold.fntdata"/><Relationship Id="rId49" Type="http://schemas.openxmlformats.org/officeDocument/2006/relationships/font" Target="fonts/SourceSans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SourceSansProLight-bold.fntdata"/><Relationship Id="rId38" Type="http://schemas.openxmlformats.org/officeDocument/2006/relationships/font" Target="fonts/SourceSansProLight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50分鐘</a:t>
            </a:r>
            <a:endParaRPr/>
          </a:p>
        </p:txBody>
      </p:sp>
      <p:sp>
        <p:nvSpPr>
          <p:cNvPr id="33" name="Google Shape;33;p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901f3ba62_0_7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901f3ba62_0_7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0a411f71e_0_8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0a411f71e_0_8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901f3ba62_0_7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901f3ba62_0_7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901f3ba62_0_8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901f3ba62_0_8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0a411f71e_0_9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0a411f71e_0_9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901f3ba62_0_9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901f3ba62_0_9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901f3ba62_0_9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901f3ba62_0_9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901f3ba62_0_10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9901f3ba62_0_10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901f3ba62_0_11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901f3ba62_0_11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901f3ba62_0_12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9901f3ba62_0_12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a0a411f71e_0_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a0a411f71e_0_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901f3ba62_0_12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9901f3ba62_0_12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9901f3ba62_0_14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9901f3ba62_0_14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901f3ba62_0_14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9901f3ba62_0_14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9901f3ba62_0_18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9901f3ba62_0_18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9901f3ba62_0_18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9901f3ba62_0_18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9901f3ba62_0_19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9901f3ba62_0_19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901f3ba62_0_20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901f3ba62_0_20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901f3ba62_0_21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9901f3ba62_0_21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9901f3ba62_0_21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9901f3ba62_0_21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9901f3ba62_0_22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9901f3ba62_0_22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a0a411f71e_0_4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a0a411f71e_0_4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9901f3ba62_0_23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9901f3ba62_0_23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9901f3ba62_0_23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9901f3ba62_0_23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9901f3ba62_0_24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9901f3ba62_0_24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901f3ba62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901f3ba62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901f3ba62_0_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901f3ba62_0_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10/10 16:23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901f3ba62_0_3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901f3ba62_0_3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0a411f71e_0_5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0a411f71e_0_5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901f3ba62_0_5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901f3ba62_0_5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901f3ba62_0_6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901f3ba62_0_6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國立陽明交通大學資工系資訊中心</a:t>
            </a:r>
            <a:endParaRPr sz="30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Center, Department of Computer Science, NYCU</a:t>
            </a:r>
            <a:endParaRPr sz="11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45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freebsd.org/doc/en/books/handbook/boot.html" TargetMode="External"/><Relationship Id="rId4" Type="http://schemas.openxmlformats.org/officeDocument/2006/relationships/hyperlink" Target="https://www.freebsd.org/doc/zh_TW/books/handbook/boot.html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freebsd.org/cgi/man.cgi?rc(8)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freebsd.org/cgi/man.cgi?shutdown(8)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/>
        </p:nvSpPr>
        <p:spPr>
          <a:xfrm>
            <a:off x="548640" y="301320"/>
            <a:ext cx="107985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800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6" name="Google Shape;36;p7"/>
          <p:cNvSpPr txBox="1"/>
          <p:nvPr/>
        </p:nvSpPr>
        <p:spPr>
          <a:xfrm>
            <a:off x="552960" y="5216400"/>
            <a:ext cx="107898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Booting Up and Shutting Down</a:t>
            </a:r>
            <a:endParaRPr sz="6000"/>
          </a:p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7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lctseng (2019-2021, CC BY-SA)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? (1996-2018)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MBR</a:t>
            </a:r>
            <a:r>
              <a:rPr lang="en-US"/>
              <a:t> recover</a:t>
            </a:r>
            <a:endParaRPr/>
          </a:p>
        </p:txBody>
      </p:sp>
      <p:sp>
        <p:nvSpPr>
          <p:cNvPr id="133" name="Google Shape;133;p1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If MBR is overwritten by MS (or others), and you want to replace it with FreeBSD MBR: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Boot with CD or </a:t>
            </a:r>
            <a:r>
              <a:rPr lang="en-US"/>
              <a:t>Floppy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fdisk -B -b /boot/boot0 ad0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or</a:t>
            </a:r>
            <a:r>
              <a:rPr lang="en-US"/>
              <a:t>  </a:t>
            </a: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boot0cfg -B /dev/ad0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-3937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-B means reinitialize the boot code contained in sector 0 of the disk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-b is used to specify the boot code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If you want to replace it with MS MBR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Boot with DOS CD/floppy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C:\fdisk /mbr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4538550" y="5183800"/>
            <a:ext cx="56928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1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Single User Mode</a:t>
            </a:r>
            <a:endParaRPr/>
          </a:p>
        </p:txBody>
      </p:sp>
      <p:sp>
        <p:nvSpPr>
          <p:cNvPr id="141" name="Google Shape;141;p1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Similar to Windows "Safe Mode"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</a:t>
            </a:r>
            <a:r>
              <a:rPr lang="en-US"/>
              <a:t>epair system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Inconsistent file system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Error in a boot configuration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Reset lost root password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Entering single user mode </a:t>
            </a:r>
            <a:r>
              <a:rPr lang="en-US">
                <a:solidFill>
                  <a:srgbClr val="FF0000"/>
                </a:solidFill>
              </a:rPr>
              <a:t>requires no password</a:t>
            </a:r>
            <a:endParaRPr>
              <a:solidFill>
                <a:srgbClr val="FF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Full access to local file and configuration (root permission)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No network access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1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Boot in single user mode</a:t>
            </a:r>
            <a:endParaRPr/>
          </a:p>
        </p:txBody>
      </p:sp>
      <p:graphicFrame>
        <p:nvGraphicFramePr>
          <p:cNvPr id="148" name="Google Shape;148;p18"/>
          <p:cNvGraphicFramePr/>
          <p:nvPr/>
        </p:nvGraphicFramePr>
        <p:xfrm>
          <a:off x="952488" y="3017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{C1D9A709-972F-4AA6-BABE-9B1666C491A7}</a:tableStyleId>
              </a:tblPr>
              <a:tblGrid>
                <a:gridCol w="1399325"/>
                <a:gridCol w="8938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OS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Command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FreeBSD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Interrupt the boot loader and type "boot -s" Or type "2" in the menu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Linux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Lilo: linux single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Grub: append 'single' in the boot menu 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Solaris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Press "STOP" and "a" to enter the boot PROM and Press "boot -s"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1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Insecure single user mode</a:t>
            </a:r>
            <a:endParaRPr/>
          </a:p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Single user mode requires </a:t>
            </a:r>
            <a:r>
              <a:rPr lang="en-US">
                <a:solidFill>
                  <a:srgbClr val="FF0000"/>
                </a:solidFill>
              </a:rPr>
              <a:t>no password</a:t>
            </a:r>
            <a:r>
              <a:rPr lang="en-US"/>
              <a:t> by default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When the physical security to the console is considerable, </a:t>
            </a:r>
            <a:br>
              <a:rPr lang="en-US"/>
            </a:br>
            <a:r>
              <a:rPr lang="en-US"/>
              <a:t>set console to be insecure in /etc/ttys</a:t>
            </a:r>
            <a:endParaRPr/>
          </a:p>
        </p:txBody>
      </p:sp>
      <p:sp>
        <p:nvSpPr>
          <p:cNvPr id="156" name="Google Shape;156;p19"/>
          <p:cNvSpPr txBox="1"/>
          <p:nvPr>
            <p:ph idx="2" type="body"/>
          </p:nvPr>
        </p:nvSpPr>
        <p:spPr>
          <a:xfrm>
            <a:off x="1511050" y="3162625"/>
            <a:ext cx="8983200" cy="36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# name  getty               type    status      comments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#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# If console is marked "insecure", then init will ask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# for the root password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# when going to single-user mode.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# console none                unknown off secure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console none                unknown off insecure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2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Single User Mode</a:t>
            </a:r>
            <a:endParaRPr/>
          </a:p>
        </p:txBody>
      </p:sp>
      <p:sp>
        <p:nvSpPr>
          <p:cNvPr id="163" name="Google Shape;163;p20"/>
          <p:cNvSpPr txBox="1"/>
          <p:nvPr>
            <p:ph idx="1" type="body"/>
          </p:nvPr>
        </p:nvSpPr>
        <p:spPr>
          <a:xfrm>
            <a:off x="599050" y="17920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Only the root partition is mounted and mounted as read only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mount -u /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Indicates that the status of an already mounted file system should be changed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mount -a -t ufs (or other external types)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Mount all file systems with specific type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swapon -a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Enable all swap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p2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Multibooting (1) </a:t>
            </a:r>
            <a:endParaRPr/>
          </a:p>
        </p:txBody>
      </p:sp>
      <p:sp>
        <p:nvSpPr>
          <p:cNvPr id="170" name="Google Shape;170;p2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FreeBSD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FreeBSD  boot loader will try to detect bootable partitions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You can also declare the bootable partitions explicitly with boot0cfg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Font typeface="Ubuntu Mono"/>
              <a:buChar char="■"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boot0cfg -B -m 0x7 ad0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-m means mask, Specify slices to be enabled/disabled,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E.g.  0</a:t>
            </a:r>
            <a:r>
              <a:rPr lang="en-US"/>
              <a:t>x7</a:t>
            </a:r>
            <a:r>
              <a:rPr lang="en-US"/>
              <a:t> means 0111,boot menu will detect slice 1~3 to show the options (and slice 4 is disabled)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2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Multibooting (2)</a:t>
            </a:r>
            <a:endParaRPr/>
          </a:p>
        </p:txBody>
      </p:sp>
      <p:sp>
        <p:nvSpPr>
          <p:cNvPr id="177" name="Google Shape;177;p2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Linux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Using lilo or grub</a:t>
            </a:r>
            <a:endParaRPr/>
          </a:p>
        </p:txBody>
      </p:sp>
      <p:sp>
        <p:nvSpPr>
          <p:cNvPr id="178" name="Google Shape;178;p22"/>
          <p:cNvSpPr txBox="1"/>
          <p:nvPr>
            <p:ph idx="2" type="body"/>
          </p:nvPr>
        </p:nvSpPr>
        <p:spPr>
          <a:xfrm>
            <a:off x="5125950" y="1040213"/>
            <a:ext cx="5889000" cy="61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default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timeout 30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fallback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For booting GNU/Linux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title  GNU/Linux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kernel (hd1,0)/vmlinuz root=/dev/hdb1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For booting FreeBSD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title  FreeBSD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root   (hd0,2,a)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kernel /boot/loader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For booting Windows NT or Windows95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title Windows NT / Windows 95 boot menu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root        (hd0,0)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makeactive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chainloader +1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2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Steps in the boot process</a:t>
            </a:r>
            <a:endParaRPr/>
          </a:p>
        </p:txBody>
      </p:sp>
      <p:sp>
        <p:nvSpPr>
          <p:cNvPr id="185" name="Google Shape;185;p2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Loading and initialization of the kernel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Device detection and configuration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Creation of spontaneous system processes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Execution of system startup scripts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Multiuser operation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2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Steps in the boot process – </a:t>
            </a:r>
            <a:br>
              <a:rPr lang="en-US"/>
            </a:br>
            <a:r>
              <a:rPr lang="en-US"/>
              <a:t>		Kernel initialization</a:t>
            </a:r>
            <a:endParaRPr/>
          </a:p>
        </p:txBody>
      </p:sp>
      <p:sp>
        <p:nvSpPr>
          <p:cNvPr id="192" name="Google Shape;192;p24"/>
          <p:cNvSpPr txBox="1"/>
          <p:nvPr>
            <p:ph idx="1" type="body"/>
          </p:nvPr>
        </p:nvSpPr>
        <p:spPr>
          <a:xfrm>
            <a:off x="599050" y="1639675"/>
            <a:ext cx="10830900" cy="558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Get kernel image into memory to be executed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Perform memory test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Allocate internal data structures of kernel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3" name="Google Shape;193;p24"/>
          <p:cNvGraphicFramePr/>
          <p:nvPr/>
        </p:nvGraphicFramePr>
        <p:xfrm>
          <a:off x="3858438" y="3544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{C1D9A709-972F-4AA6-BABE-9B1666C491A7}</a:tableStyleId>
              </a:tblPr>
              <a:tblGrid>
                <a:gridCol w="1531175"/>
                <a:gridCol w="27485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OS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Kernel Image Path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FreeBSD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/boot/kernel/kernel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Linux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/boot/vmlinuz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Solaris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/kernel/genunix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SunOS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/vmunix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9" name="Google Shape;199;p2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Steps in the boot process 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Hardware configuration</a:t>
            </a:r>
            <a:endParaRPr/>
          </a:p>
        </p:txBody>
      </p:sp>
      <p:sp>
        <p:nvSpPr>
          <p:cNvPr id="200" name="Google Shape;200;p25"/>
          <p:cNvSpPr txBox="1"/>
          <p:nvPr>
            <p:ph idx="1" type="body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Devices specified in kernel configuration file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Kernel will try to locate and initialize it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Devices not specified in kernel configuration file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Kernel tries to determine other information by probing the bus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If the driver is missing or not responsible to the probe, device is disabled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We can load kernel module to support this device.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kldload, kldstat, kldunload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/boot/kernel/*.ko</a:t>
            </a:r>
            <a:endParaRPr/>
          </a:p>
        </p:txBody>
      </p:sp>
      <p:sp>
        <p:nvSpPr>
          <p:cNvPr id="201" name="Google Shape;201;p25"/>
          <p:cNvSpPr txBox="1"/>
          <p:nvPr>
            <p:ph idx="2" type="body"/>
          </p:nvPr>
        </p:nvSpPr>
        <p:spPr>
          <a:xfrm>
            <a:off x="6232450" y="5524475"/>
            <a:ext cx="4865700" cy="12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if_em_load="YES"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vboxdrv_load="YES"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vboxnet_enable="YES"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"/>
          <p:cNvSpPr txBox="1"/>
          <p:nvPr/>
        </p:nvSpPr>
        <p:spPr>
          <a:xfrm>
            <a:off x="8935025" y="6572225"/>
            <a:ext cx="2048700" cy="423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/boot/loader.conf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Handbook and Manual pages</a:t>
            </a:r>
            <a:endParaRPr/>
          </a:p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Complete guide and be found at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https://www.freebsd.org/doc/en/books/handbook/boot.html</a:t>
            </a:r>
            <a:r>
              <a:rPr lang="en-US"/>
              <a:t>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https://www.freebsd.org/doc/zh_TW/books/handbook/boot.html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2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Steps in the boot process 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System Processes</a:t>
            </a:r>
            <a:endParaRPr/>
          </a:p>
        </p:txBody>
      </p:sp>
      <p:sp>
        <p:nvSpPr>
          <p:cNvPr id="209" name="Google Shape;209;p26"/>
          <p:cNvSpPr txBox="1"/>
          <p:nvPr>
            <p:ph idx="1" type="body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Spontaneous process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Not created by the normal UNIX fork mechanism</a:t>
            </a:r>
            <a:endParaRPr/>
          </a:p>
        </p:txBody>
      </p:sp>
      <p:graphicFrame>
        <p:nvGraphicFramePr>
          <p:cNvPr id="210" name="Google Shape;210;p26"/>
          <p:cNvGraphicFramePr/>
          <p:nvPr/>
        </p:nvGraphicFramePr>
        <p:xfrm>
          <a:off x="2188300" y="326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{1D67E658-702E-4213-8E0E-B38EA45DFE55}</a:tableStyleId>
              </a:tblPr>
              <a:tblGrid>
                <a:gridCol w="1758950"/>
                <a:gridCol w="1517650"/>
                <a:gridCol w="990600"/>
                <a:gridCol w="3352800"/>
              </a:tblGrid>
              <a:tr h="473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18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18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Pid 0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18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Pid 1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18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Pid 2 and more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  <a:tr h="47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FreeBSD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kernel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init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g_event</a:t>
                      </a:r>
                      <a:endParaRPr i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3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Linux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init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kthreadd, kflushed,kupdate</a:t>
                      </a:r>
                      <a:endParaRPr i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</a:t>
                      </a: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piod,kswapd</a:t>
                      </a:r>
                      <a:endParaRPr i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SunOS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sched</a:t>
                      </a:r>
                      <a:endParaRPr i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init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pageout</a:t>
                      </a:r>
                      <a:endParaRPr i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2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Steps in the boot process 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Execution of startup scripts</a:t>
            </a:r>
            <a:endParaRPr/>
          </a:p>
        </p:txBody>
      </p:sp>
      <p:sp>
        <p:nvSpPr>
          <p:cNvPr id="217" name="Google Shape;217;p27"/>
          <p:cNvSpPr txBox="1"/>
          <p:nvPr>
            <p:ph idx="1" type="body"/>
          </p:nvPr>
        </p:nvSpPr>
        <p:spPr>
          <a:xfrm>
            <a:off x="599050" y="17920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startup scripts are selected and run by init 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Typical works are: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Setting the name of the computer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Setting the time zone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Checking the disk with fsck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Mounting the system's disks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Removing files from /tmp directory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Configuring network interface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Starting up daemons and network services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/>
          <p:nvPr>
            <p:ph idx="1" type="body"/>
          </p:nvPr>
        </p:nvSpPr>
        <p:spPr>
          <a:xfrm>
            <a:off x="599050" y="17920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From now on, the system is fully operational, but no one can login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init will spawn getty processes to listen for login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8"/>
          <p:cNvSpPr/>
          <p:nvPr/>
        </p:nvSpPr>
        <p:spPr>
          <a:xfrm>
            <a:off x="7201550" y="4666625"/>
            <a:ext cx="1240200" cy="1262100"/>
          </a:xfrm>
          <a:prstGeom prst="upArrow">
            <a:avLst>
              <a:gd fmla="val 50000" name="adj1"/>
              <a:gd fmla="val 3227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Fork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8"/>
          <p:cNvSpPr/>
          <p:nvPr/>
        </p:nvSpPr>
        <p:spPr>
          <a:xfrm>
            <a:off x="1772600" y="4235800"/>
            <a:ext cx="1240200" cy="1489200"/>
          </a:xfrm>
          <a:prstGeom prst="downArrow">
            <a:avLst>
              <a:gd fmla="val 50000" name="adj1"/>
              <a:gd fmla="val 3242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Fork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2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Steps in the boot process 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Multiuser operation</a:t>
            </a:r>
            <a:endParaRPr/>
          </a:p>
        </p:txBody>
      </p:sp>
      <p:sp>
        <p:nvSpPr>
          <p:cNvPr id="227" name="Google Shape;227;p28"/>
          <p:cNvSpPr/>
          <p:nvPr/>
        </p:nvSpPr>
        <p:spPr>
          <a:xfrm>
            <a:off x="3672350" y="5758500"/>
            <a:ext cx="1146300" cy="11463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getty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28"/>
          <p:cNvSpPr/>
          <p:nvPr/>
        </p:nvSpPr>
        <p:spPr>
          <a:xfrm>
            <a:off x="1819400" y="5758500"/>
            <a:ext cx="1146300" cy="11463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init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5453425" y="5758500"/>
            <a:ext cx="1146300" cy="11463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login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28"/>
          <p:cNvSpPr/>
          <p:nvPr/>
        </p:nvSpPr>
        <p:spPr>
          <a:xfrm>
            <a:off x="7234500" y="5758500"/>
            <a:ext cx="1146300" cy="11463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sh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28"/>
          <p:cNvSpPr/>
          <p:nvPr/>
        </p:nvSpPr>
        <p:spPr>
          <a:xfrm>
            <a:off x="1819400" y="3403075"/>
            <a:ext cx="1146300" cy="11463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init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28"/>
          <p:cNvSpPr/>
          <p:nvPr/>
        </p:nvSpPr>
        <p:spPr>
          <a:xfrm>
            <a:off x="7234500" y="3472500"/>
            <a:ext cx="1146300" cy="11463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sh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28"/>
          <p:cNvSpPr/>
          <p:nvPr/>
        </p:nvSpPr>
        <p:spPr>
          <a:xfrm>
            <a:off x="9063300" y="3472500"/>
            <a:ext cx="1146300" cy="11463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grep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1917500" y="2995625"/>
            <a:ext cx="9501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PID 1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5" name="Google Shape;235;p28"/>
          <p:cNvCxnSpPr>
            <a:stCxn id="228" idx="6"/>
            <a:endCxn id="227" idx="2"/>
          </p:cNvCxnSpPr>
          <p:nvPr/>
        </p:nvCxnSpPr>
        <p:spPr>
          <a:xfrm>
            <a:off x="2965700" y="6331650"/>
            <a:ext cx="706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6" name="Google Shape;236;p28"/>
          <p:cNvCxnSpPr>
            <a:stCxn id="227" idx="6"/>
            <a:endCxn id="229" idx="2"/>
          </p:cNvCxnSpPr>
          <p:nvPr/>
        </p:nvCxnSpPr>
        <p:spPr>
          <a:xfrm>
            <a:off x="4818650" y="6331650"/>
            <a:ext cx="634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7" name="Google Shape;237;p28"/>
          <p:cNvCxnSpPr>
            <a:stCxn id="229" idx="6"/>
            <a:endCxn id="230" idx="2"/>
          </p:cNvCxnSpPr>
          <p:nvPr/>
        </p:nvCxnSpPr>
        <p:spPr>
          <a:xfrm>
            <a:off x="6599725" y="6331650"/>
            <a:ext cx="634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8" name="Google Shape;238;p28"/>
          <p:cNvCxnSpPr>
            <a:stCxn id="232" idx="6"/>
            <a:endCxn id="233" idx="2"/>
          </p:cNvCxnSpPr>
          <p:nvPr/>
        </p:nvCxnSpPr>
        <p:spPr>
          <a:xfrm>
            <a:off x="8380800" y="4045650"/>
            <a:ext cx="682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9" name="Google Shape;239;p28"/>
          <p:cNvSpPr txBox="1"/>
          <p:nvPr/>
        </p:nvSpPr>
        <p:spPr>
          <a:xfrm>
            <a:off x="2755700" y="5662625"/>
            <a:ext cx="11463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PID 424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exec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28"/>
          <p:cNvSpPr txBox="1"/>
          <p:nvPr/>
        </p:nvSpPr>
        <p:spPr>
          <a:xfrm>
            <a:off x="4584500" y="5662625"/>
            <a:ext cx="11463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PID 424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exec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28"/>
          <p:cNvSpPr txBox="1"/>
          <p:nvPr/>
        </p:nvSpPr>
        <p:spPr>
          <a:xfrm>
            <a:off x="6337100" y="5662625"/>
            <a:ext cx="11463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PID 424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exec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28"/>
          <p:cNvSpPr txBox="1"/>
          <p:nvPr/>
        </p:nvSpPr>
        <p:spPr>
          <a:xfrm>
            <a:off x="8165900" y="3376625"/>
            <a:ext cx="11463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PID 563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exec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2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FreeBSD startup scripts</a:t>
            </a:r>
            <a:endParaRPr/>
          </a:p>
        </p:txBody>
      </p:sp>
      <p:sp>
        <p:nvSpPr>
          <p:cNvPr id="249" name="Google Shape;249;p2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BSD-style booting 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init will run /etc/rc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/etc/rc will reads the following configuration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/etc/defaults/rc.conf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/etc/rc.conf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/etc/rc.d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rc(8)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p3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Ways to </a:t>
            </a:r>
            <a:r>
              <a:rPr lang="en-US"/>
              <a:t>shutdown</a:t>
            </a:r>
            <a:r>
              <a:rPr lang="en-US"/>
              <a:t> or reboot</a:t>
            </a:r>
            <a:endParaRPr/>
          </a:p>
        </p:txBody>
      </p:sp>
      <p:sp>
        <p:nvSpPr>
          <p:cNvPr id="256" name="Google Shape;256;p3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Turn off the power</a:t>
            </a:r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← </a:t>
            </a:r>
            <a:r>
              <a:rPr lang="en-US">
                <a:solidFill>
                  <a:srgbClr val="FF0000"/>
                </a:solidFill>
              </a:rPr>
              <a:t>Please Don't</a:t>
            </a:r>
            <a:endParaRPr>
              <a:solidFill>
                <a:srgbClr val="FF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Use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shutdown(8)</a:t>
            </a:r>
            <a:r>
              <a:rPr lang="en-US"/>
              <a:t> command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Or using the halt and reboot command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halt = shutdown -h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reboot = shutdown -r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" name="Google Shape;262;p3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Ways to </a:t>
            </a:r>
            <a:r>
              <a:rPr lang="en-US"/>
              <a:t>shutdown</a:t>
            </a:r>
            <a:r>
              <a:rPr lang="en-US"/>
              <a:t> or reboot 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shutdown command</a:t>
            </a:r>
            <a:endParaRPr/>
          </a:p>
        </p:txBody>
      </p:sp>
      <p:sp>
        <p:nvSpPr>
          <p:cNvPr id="263" name="Google Shape;263;p31"/>
          <p:cNvSpPr txBox="1"/>
          <p:nvPr>
            <p:ph idx="1" type="body"/>
          </p:nvPr>
        </p:nvSpPr>
        <p:spPr>
          <a:xfrm>
            <a:off x="675250" y="4220200"/>
            <a:ext cx="10830900" cy="186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Time format can be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+m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hh:mm =&gt; Linux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yymmddhhmm =&gt; FreeBSD</a:t>
            </a:r>
            <a:endParaRPr/>
          </a:p>
        </p:txBody>
      </p:sp>
      <p:graphicFrame>
        <p:nvGraphicFramePr>
          <p:cNvPr id="264" name="Google Shape;264;p31"/>
          <p:cNvGraphicFramePr/>
          <p:nvPr/>
        </p:nvGraphicFramePr>
        <p:xfrm>
          <a:off x="702775" y="1776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{1D67E658-702E-4213-8E0E-B38EA45DFE55}</a:tableStyleId>
              </a:tblPr>
              <a:tblGrid>
                <a:gridCol w="1320225"/>
                <a:gridCol w="2429125"/>
                <a:gridCol w="993400"/>
                <a:gridCol w="1090550"/>
                <a:gridCol w="895525"/>
                <a:gridCol w="2414225"/>
                <a:gridCol w="1381900"/>
              </a:tblGrid>
              <a:tr h="3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OS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Pathname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Reboot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Halt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Single User Mode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Skip Fsck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  <a:tr h="42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FreeBSD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/sbin/shutdown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</a:t>
                      </a:r>
                      <a:endParaRPr b="0" i="1" sz="2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-r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-h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t/>
                      </a:r>
                      <a:endParaRPr b="0" i="0" sz="2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t/>
                      </a:r>
                      <a:endParaRPr b="0" i="0" sz="2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Linux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/sbin/shutdown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-r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-h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t/>
                      </a:r>
                      <a:endParaRPr b="0" i="0" sz="2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t/>
                      </a:r>
                      <a:endParaRPr b="0" i="0" sz="2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Solaris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/usr/sbin/shutdown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r>
                        <a:rPr b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b="0" lang="en-US" sz="2300" u="sng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secs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-i6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-i0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-is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t/>
                      </a:r>
                      <a:endParaRPr b="0" i="0" sz="2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SunOS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/usr/sbin/shutdown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+mins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-r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-h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t/>
                      </a:r>
                      <a:endParaRPr b="0" i="0" sz="2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-f</a:t>
                      </a:r>
                      <a:endParaRPr sz="23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0" name="Google Shape;270;p3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Halt ? Poweroff ?</a:t>
            </a:r>
            <a:endParaRPr/>
          </a:p>
        </p:txBody>
      </p:sp>
      <p:sp>
        <p:nvSpPr>
          <p:cNvPr id="271" name="Google Shape;271;p3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Halt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Terminate all processes, write data back to disks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When everything is ready, tell user to turn off the power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Or reboot by press any key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 older systems, you need to manually do so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32"/>
          <p:cNvPicPr preferRelativeResize="0"/>
          <p:nvPr/>
        </p:nvPicPr>
        <p:blipFill rotWithShape="1">
          <a:blip r:embed="rId3">
            <a:alphaModFix/>
          </a:blip>
          <a:srcRect b="0" l="1826" r="0" t="0"/>
          <a:stretch/>
        </p:blipFill>
        <p:spPr>
          <a:xfrm>
            <a:off x="3234063" y="4370025"/>
            <a:ext cx="5560875" cy="7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9300" y="5317600"/>
            <a:ext cx="3728450" cy="17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2"/>
          <p:cNvPicPr preferRelativeResize="0"/>
          <p:nvPr/>
        </p:nvPicPr>
        <p:blipFill rotWithShape="1">
          <a:blip r:embed="rId5">
            <a:alphaModFix/>
          </a:blip>
          <a:srcRect b="30060" l="0" r="0" t="19427"/>
          <a:stretch/>
        </p:blipFill>
        <p:spPr>
          <a:xfrm>
            <a:off x="6821000" y="5328150"/>
            <a:ext cx="3223550" cy="177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3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Poweroff</a:t>
            </a:r>
            <a:endParaRPr/>
          </a:p>
        </p:txBody>
      </p:sp>
      <p:sp>
        <p:nvSpPr>
          <p:cNvPr id="281" name="Google Shape;281;p33"/>
          <p:cNvSpPr txBox="1"/>
          <p:nvPr>
            <p:ph idx="1" type="body"/>
          </p:nvPr>
        </p:nvSpPr>
        <p:spPr>
          <a:xfrm>
            <a:off x="599050" y="13348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Halt + Turn off the power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ACPI / APM</a:t>
            </a:r>
            <a:endParaRPr sz="25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Advanced Configuration and Power Interface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Advanced Power Management</a:t>
            </a:r>
            <a:endParaRPr sz="23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In FreeBSD</a:t>
            </a:r>
            <a:endParaRPr sz="2500"/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/>
              <a:t>Try “shutdown -p now”</a:t>
            </a:r>
            <a:endParaRPr sz="2500"/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/>
              <a:t>Compile this into kernel</a:t>
            </a:r>
            <a:endParaRPr sz="2500"/>
          </a:p>
          <a:p>
            <a:pPr indent="-387350" lvl="1" marL="13716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device apm0 at nexus?flag 0x20</a:t>
            </a:r>
            <a:endParaRPr sz="2500"/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/>
              <a:t>Rebuild the kernel</a:t>
            </a:r>
            <a:endParaRPr sz="2500"/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/>
              <a:t>Edit /etc/rc.conf</a:t>
            </a:r>
            <a:endParaRPr sz="2500"/>
          </a:p>
          <a:p>
            <a:pPr indent="-374650" lvl="1" marL="13716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apm_enable="YES"</a:t>
            </a:r>
            <a:endParaRPr sz="2300"/>
          </a:p>
          <a:p>
            <a:pPr indent="-374650" lvl="1" marL="13716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apmd_enable="YES"</a:t>
            </a:r>
            <a:endParaRPr sz="2300"/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/>
              <a:t> Reboot</a:t>
            </a:r>
            <a:endParaRPr sz="2500"/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/>
              <a:t>Try “shtudown -p now” (or poweroff)</a:t>
            </a:r>
            <a:endParaRPr sz="2500"/>
          </a:p>
        </p:txBody>
      </p:sp>
      <p:sp>
        <p:nvSpPr>
          <p:cNvPr id="282" name="Google Shape;282;p33"/>
          <p:cNvSpPr txBox="1"/>
          <p:nvPr/>
        </p:nvSpPr>
        <p:spPr>
          <a:xfrm>
            <a:off x="5072525" y="3849975"/>
            <a:ext cx="3000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case it does not work…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8" name="Google Shape;288;p3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Booting Manager</a:t>
            </a:r>
            <a:endParaRPr/>
          </a:p>
        </p:txBody>
      </p:sp>
      <p:sp>
        <p:nvSpPr>
          <p:cNvPr id="289" name="Google Shape;289;p3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Besides BSD-style booting, another line is System-V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Used by many Linux distributions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Solaris, Debian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5" name="Google Shape;295;p3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System-V Startup Scripts</a:t>
            </a:r>
            <a:endParaRPr/>
          </a:p>
        </p:txBody>
      </p:sp>
      <p:sp>
        <p:nvSpPr>
          <p:cNvPr id="296" name="Google Shape;296;p3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Run-level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/etc/inittab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init follow the inittab from level 0 to level k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 inittab in sun1</a:t>
            </a:r>
            <a:endParaRPr/>
          </a:p>
        </p:txBody>
      </p:sp>
      <p:graphicFrame>
        <p:nvGraphicFramePr>
          <p:cNvPr id="297" name="Google Shape;297;p35"/>
          <p:cNvGraphicFramePr/>
          <p:nvPr/>
        </p:nvGraphicFramePr>
        <p:xfrm>
          <a:off x="1099125" y="364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{1D67E658-702E-4213-8E0E-B38EA45DFE55}</a:tableStyleId>
              </a:tblPr>
              <a:tblGrid>
                <a:gridCol w="1680600"/>
                <a:gridCol w="2299775"/>
                <a:gridCol w="5348575"/>
              </a:tblGrid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Run Level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Startup scripts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Meaning 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/etc/rc.d/rc0.d/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Halt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/etc/rc.d/rc1.d/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Single user mode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/etc/rc.d/rc2.d/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Multiuser without NFS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/etc/rc.d/rc3.d/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Full multiuser mode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/etc/rc.d/rc4.d/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 defined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/etc/rc.d/rc5.d/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Multiuser with graphical interface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/etc/rc.d/rc6.d/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Reboot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Booting Overview - After Powering On</a:t>
            </a:r>
            <a:endParaRPr/>
          </a:p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582850" y="1389100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BIOS </a:t>
            </a:r>
            <a:r>
              <a:rPr lang="en-US" sz="2700"/>
              <a:t>(</a:t>
            </a:r>
            <a:r>
              <a:rPr lang="en-US" sz="2700"/>
              <a:t>Basic Input/Output System) </a:t>
            </a:r>
            <a:r>
              <a:rPr lang="en-US" sz="2700">
                <a:solidFill>
                  <a:srgbClr val="0000FF"/>
                </a:solidFill>
              </a:rPr>
              <a:t>- stored on motherboard</a:t>
            </a:r>
            <a:endParaRPr sz="2500">
              <a:solidFill>
                <a:srgbClr val="0000FF"/>
              </a:solidFill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Find MBR in the bootable media (disk,cd,usb stick,...)</a:t>
            </a:r>
            <a:endParaRPr sz="25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MBR (Master Boot Record) </a:t>
            </a:r>
            <a:r>
              <a:rPr lang="en-US" sz="2700">
                <a:solidFill>
                  <a:srgbClr val="0000FF"/>
                </a:solidFill>
              </a:rPr>
              <a:t>- stored on the first sector of disk/media</a:t>
            </a:r>
            <a:endParaRPr sz="2700">
              <a:solidFill>
                <a:srgbClr val="0000FF"/>
              </a:solidFill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Record </a:t>
            </a:r>
            <a:r>
              <a:rPr lang="en-US" sz="2500"/>
              <a:t>partition</a:t>
            </a:r>
            <a:r>
              <a:rPr lang="en-US" sz="2500"/>
              <a:t> information of the disk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Load boot loader in Boot Sector (prompt if multiple choices available)</a:t>
            </a:r>
            <a:endParaRPr sz="25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Boot Sector </a:t>
            </a:r>
            <a:r>
              <a:rPr lang="en-US" sz="2700">
                <a:solidFill>
                  <a:srgbClr val="38761D"/>
                </a:solidFill>
              </a:rPr>
              <a:t>-</a:t>
            </a:r>
            <a:r>
              <a:rPr lang="en-US" sz="2700">
                <a:solidFill>
                  <a:srgbClr val="0000FF"/>
                </a:solidFill>
              </a:rPr>
              <a:t> stored in the each slice (outside of usual file system)</a:t>
            </a:r>
            <a:endParaRPr sz="2700">
              <a:solidFill>
                <a:srgbClr val="0000FF"/>
              </a:solidFill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Recognize FreeBSD file system. Find kernel loader under /boot </a:t>
            </a:r>
            <a:endParaRPr sz="25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900"/>
              <a:t>Kernel loader </a:t>
            </a:r>
            <a:r>
              <a:rPr lang="en-US" sz="2700">
                <a:solidFill>
                  <a:srgbClr val="0000FF"/>
                </a:solidFill>
              </a:rPr>
              <a:t>- stored in main file system (all below)</a:t>
            </a:r>
            <a:endParaRPr sz="2700">
              <a:solidFill>
                <a:srgbClr val="0000FF"/>
              </a:solidFill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Show booting prompt and load selected kernel</a:t>
            </a:r>
            <a:endParaRPr sz="25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OS</a:t>
            </a:r>
            <a:r>
              <a:rPr lang="en-US" sz="2700"/>
              <a:t> Kernel </a:t>
            </a:r>
            <a:endParaRPr sz="2700">
              <a:solidFill>
                <a:srgbClr val="0000FF"/>
              </a:solidFill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Initialize hardware/drivers</a:t>
            </a:r>
            <a:endParaRPr sz="25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Init</a:t>
            </a:r>
            <a:endParaRPr sz="27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Mount filesystem, acquire</a:t>
            </a:r>
            <a:r>
              <a:rPr lang="en-US" sz="2500"/>
              <a:t> DHCP, start shell, ...</a:t>
            </a:r>
            <a:r>
              <a:rPr lang="en-US" sz="2500"/>
              <a:t> 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1425" y="4644625"/>
            <a:ext cx="2758874" cy="15568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/>
          <p:nvPr/>
        </p:nvSpPr>
        <p:spPr>
          <a:xfrm>
            <a:off x="7949250" y="5084588"/>
            <a:ext cx="720000" cy="360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3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Ways to </a:t>
            </a:r>
            <a:r>
              <a:rPr lang="en-US"/>
              <a:t>shutdown</a:t>
            </a:r>
            <a:r>
              <a:rPr lang="en-US"/>
              <a:t> or reboot 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telinit</a:t>
            </a:r>
            <a:endParaRPr/>
          </a:p>
        </p:txBody>
      </p:sp>
      <p:sp>
        <p:nvSpPr>
          <p:cNvPr id="304" name="Google Shape;304;p36"/>
          <p:cNvSpPr txBox="1"/>
          <p:nvPr>
            <p:ph idx="1" type="body"/>
          </p:nvPr>
        </p:nvSpPr>
        <p:spPr>
          <a:xfrm>
            <a:off x="599050" y="16396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Only for SystemV systems (and Systemd)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telinit: change run-level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Halt/poweroff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Ubuntu Mono"/>
              <a:buChar char="○"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telinit 0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Reboot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Ubuntu Mono"/>
              <a:buChar char="○"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telinit 6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Single user mode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Ubuntu Mono"/>
              <a:buChar char="○"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telinit 1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3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Systemd</a:t>
            </a:r>
            <a:endParaRPr/>
          </a:p>
        </p:txBody>
      </p:sp>
      <p:sp>
        <p:nvSpPr>
          <p:cNvPr id="311" name="Google Shape;311;p3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Modern system/service manager for many Linux distributions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Ubuntu, Debian, …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Evolved from System-V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Another booting manager beside BSD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Used by older versions of Linux distributions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Debian &lt; 8.0 : System-V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Debian &gt;= 8.0 : Systemd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Similar to System-V, but faster and easier to use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7" name="Google Shape;317;p3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Systemd</a:t>
            </a:r>
            <a:endParaRPr/>
          </a:p>
        </p:txBody>
      </p:sp>
      <p:sp>
        <p:nvSpPr>
          <p:cNvPr id="318" name="Google Shape;318;p3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Use 'targets' to replace run-levels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19" name="Google Shape;319;p38"/>
          <p:cNvGraphicFramePr/>
          <p:nvPr/>
        </p:nvGraphicFramePr>
        <p:xfrm>
          <a:off x="1863155" y="20574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{1D67E658-702E-4213-8E0E-B38EA45DFE55}</a:tableStyleId>
              </a:tblPr>
              <a:tblGrid>
                <a:gridCol w="2249625"/>
                <a:gridCol w="1837050"/>
                <a:gridCol w="3984875"/>
              </a:tblGrid>
              <a:tr h="457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SysV Run Level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Systemd targets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Meaning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  <a:tr h="693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runlevel0.target, </a:t>
                      </a:r>
                      <a:b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poweroff.target</a:t>
                      </a:r>
                      <a:endParaRPr i="0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Poweroff</a:t>
                      </a:r>
                      <a:endParaRPr i="0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3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runlevel1.target, </a:t>
                      </a:r>
                      <a:b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rescue.target</a:t>
                      </a:r>
                      <a:endParaRPr i="0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Single user mode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runlevel2.target,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multi-user.target</a:t>
                      </a:r>
                      <a:endParaRPr i="0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 defined. Default: same as level 3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runlevel3.target,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multi-user.target</a:t>
                      </a:r>
                      <a:endParaRPr i="0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Multiuser mode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runlevel4.target,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multi-user.target</a:t>
                      </a:r>
                      <a:endParaRPr i="0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 defined. Default: same as level 3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3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runlevel5.target, graphical.target</a:t>
                      </a:r>
                      <a:endParaRPr i="0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Multiuser with graphical interface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runlevel6.target, reboot.target</a:t>
                      </a:r>
                      <a:endParaRPr i="0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i="0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Reboot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MBR – Master Boot Record</a:t>
            </a:r>
            <a:endParaRPr/>
          </a:p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First 512 bytes of disk, outside the FreeBSD filesystem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Last 2 Bytes are 0x55AA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Corresponding copy in FreeBSD is </a:t>
            </a:r>
            <a:r>
              <a:rPr lang="en-US">
                <a:solidFill>
                  <a:srgbClr val="FF0000"/>
                </a:solidFill>
              </a:rPr>
              <a:t>/boot/boot0</a:t>
            </a:r>
            <a:r>
              <a:rPr lang="en-US"/>
              <a:t> or </a:t>
            </a:r>
            <a:r>
              <a:rPr lang="en-US">
                <a:solidFill>
                  <a:srgbClr val="FF0000"/>
                </a:solidFill>
              </a:rPr>
              <a:t>/boot/mbr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0"/>
          <p:cNvSpPr txBox="1"/>
          <p:nvPr>
            <p:ph idx="2" type="body"/>
          </p:nvPr>
        </p:nvSpPr>
        <p:spPr>
          <a:xfrm>
            <a:off x="1048900" y="4721900"/>
            <a:ext cx="9791700" cy="24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nctucs [~] -lctseng- xxd /boot/mbr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00000000: fc31 c08e c08e d88e d0bc 007c be1a 7cbf  .1.........|..|.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00000010: 1a06 b9e6 01f3 a4e9 008a 31f6 bbbe 07b1  ..........1.....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000001d0: 0000 0000 0000 0000 0000 0000 0000 0000  ................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000001e0: 0000 0000 0000 0000 0000 0000 0000 0000  ................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000001f0: 0000 0000 0000 0000 0000 0000 0000 </a:t>
            </a:r>
            <a:r>
              <a:rPr lang="en-US">
                <a:solidFill>
                  <a:srgbClr val="FF0000"/>
                </a:solidFill>
              </a:rPr>
              <a:t>55aa</a:t>
            </a:r>
            <a:r>
              <a:rPr lang="en-US"/>
              <a:t>  ..............U.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1580950" y="3049650"/>
            <a:ext cx="8538900" cy="14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nctucs [~] -lctseng- ls -l /boot/boot0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-r--r--r--  1 root  Wheel  </a:t>
            </a:r>
            <a:r>
              <a:rPr lang="en-US">
                <a:solidFill>
                  <a:srgbClr val="FF0000"/>
                </a:solidFill>
              </a:rPr>
              <a:t>512</a:t>
            </a:r>
            <a:r>
              <a:rPr lang="en-US"/>
              <a:t> Nov 12  2014 /boot/boot0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nctucs [~] -lctseng- ls -l /boot/mbr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-r--r--r--  1 root  Wheel  </a:t>
            </a:r>
            <a:r>
              <a:rPr lang="en-US">
                <a:solidFill>
                  <a:srgbClr val="FF0000"/>
                </a:solidFill>
              </a:rPr>
              <a:t>512</a:t>
            </a:r>
            <a:r>
              <a:rPr lang="en-US"/>
              <a:t> Nov 12  2014 /boot/mbr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466 bytes - code for booting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64 bytes - partition table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Responsible to find the boot code on the boot sector of bootable slice.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MBR – Master Boot Record</a:t>
            </a:r>
            <a:endParaRPr/>
          </a:p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2069925" y="3769175"/>
            <a:ext cx="4121100" cy="26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F1 Win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F2 FreeBSD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Default: F2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graphicFrame>
        <p:nvGraphicFramePr>
          <p:cNvPr id="73" name="Google Shape;73;p11"/>
          <p:cNvGraphicFramePr/>
          <p:nvPr/>
        </p:nvGraphicFramePr>
        <p:xfrm>
          <a:off x="7384450" y="3166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{C1D9A709-972F-4AA6-BABE-9B1666C491A7}</a:tableStyleId>
              </a:tblPr>
              <a:tblGrid>
                <a:gridCol w="2687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MBR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Slice 1 (dev/ad0s1)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Slice 2 (dev/ad0s2)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Slice 3 (dev/ad0s3)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Slice 4 (dev/ad0s4)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74" name="Google Shape;74;p11"/>
          <p:cNvCxnSpPr/>
          <p:nvPr/>
        </p:nvCxnSpPr>
        <p:spPr>
          <a:xfrm rot="10800000">
            <a:off x="6858850" y="3461800"/>
            <a:ext cx="525600" cy="0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Google Shape;75;p11"/>
          <p:cNvCxnSpPr/>
          <p:nvPr/>
        </p:nvCxnSpPr>
        <p:spPr>
          <a:xfrm>
            <a:off x="6858875" y="3461800"/>
            <a:ext cx="0" cy="2043600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Google Shape;76;p11"/>
          <p:cNvCxnSpPr/>
          <p:nvPr/>
        </p:nvCxnSpPr>
        <p:spPr>
          <a:xfrm>
            <a:off x="6858875" y="5505575"/>
            <a:ext cx="525600" cy="0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77" name="Google Shape;77;p11"/>
          <p:cNvCxnSpPr/>
          <p:nvPr/>
        </p:nvCxnSpPr>
        <p:spPr>
          <a:xfrm>
            <a:off x="6858875" y="4972416"/>
            <a:ext cx="525600" cy="0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78" name="Google Shape;78;p11"/>
          <p:cNvCxnSpPr/>
          <p:nvPr/>
        </p:nvCxnSpPr>
        <p:spPr>
          <a:xfrm>
            <a:off x="6858875" y="4451917"/>
            <a:ext cx="525600" cy="0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79" name="Google Shape;79;p11"/>
          <p:cNvCxnSpPr/>
          <p:nvPr/>
        </p:nvCxnSpPr>
        <p:spPr>
          <a:xfrm>
            <a:off x="6858875" y="3994959"/>
            <a:ext cx="525600" cy="0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lg" w="lg" type="stealth"/>
          </a:ln>
        </p:spPr>
      </p:cxnSp>
      <p:graphicFrame>
        <p:nvGraphicFramePr>
          <p:cNvPr id="80" name="Google Shape;80;p11"/>
          <p:cNvGraphicFramePr/>
          <p:nvPr/>
        </p:nvGraphicFramePr>
        <p:xfrm>
          <a:off x="7281225" y="631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{C1D9A709-972F-4AA6-BABE-9B1666C491A7}</a:tableStyleId>
              </a:tblPr>
              <a:tblGrid>
                <a:gridCol w="1446825"/>
                <a:gridCol w="1446825"/>
              </a:tblGrid>
              <a:tr h="882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Slice 5 /dev/ad0s5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Slice 6 /dev/ad0s6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1" name="Google Shape;81;p11"/>
          <p:cNvSpPr/>
          <p:nvPr/>
        </p:nvSpPr>
        <p:spPr>
          <a:xfrm>
            <a:off x="8432125" y="5731700"/>
            <a:ext cx="586800" cy="578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 txBox="1"/>
          <p:nvPr/>
        </p:nvSpPr>
        <p:spPr>
          <a:xfrm>
            <a:off x="3923125" y="6223325"/>
            <a:ext cx="2121300" cy="4515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en-US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boot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Screenshot</a:t>
            </a:r>
            <a:endParaRPr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FreeBSD Booting Stages</a:t>
            </a:r>
            <a:endParaRPr/>
          </a:p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582850" y="1389100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Stage 0 (MBR)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/boot/mbr or /boot/boot0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Finds bootable partitions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Stage 1 (Boot Sector)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/boot/boot1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Limited to 512 byte. Only recognize bsdlabel.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Find /boot/boot2 in somewhere of Boot Sector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Stage 2 (Boot Sector)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/boot/boot2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Find /boot/loader or load kernel directly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Stage 3 (BSD file system)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/boot/loader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Show prompt and load kernel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Boot Stage One and Stage Two</a:t>
            </a:r>
            <a:endParaRPr/>
          </a:p>
        </p:txBody>
      </p:sp>
      <p:sp>
        <p:nvSpPr>
          <p:cNvPr id="95" name="Google Shape;95;p13"/>
          <p:cNvSpPr txBox="1"/>
          <p:nvPr>
            <p:ph idx="1" type="body"/>
          </p:nvPr>
        </p:nvSpPr>
        <p:spPr>
          <a:xfrm>
            <a:off x="58370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boot1 and boot2 (/boot/boot1 + /boot/boot2 = /boot/boot)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 boot sector of given partition (outside of FreeBSD file system)</a:t>
            </a:r>
            <a:endParaRPr/>
          </a:p>
          <a:p>
            <a:pPr indent="-438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US"/>
              <a:t>They belongs to the same program, but divided into two parts because of space constraint</a:t>
            </a:r>
            <a:endParaRPr/>
          </a:p>
          <a:p>
            <a:pPr indent="-3937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Copied from /boot/boot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Used to run the loader.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6" name="Google Shape;96;p13"/>
          <p:cNvGraphicFramePr/>
          <p:nvPr/>
        </p:nvGraphicFramePr>
        <p:xfrm>
          <a:off x="7149650" y="3245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{C1D9A709-972F-4AA6-BABE-9B1666C491A7}</a:tableStyleId>
              </a:tblPr>
              <a:tblGrid>
                <a:gridCol w="3586525"/>
              </a:tblGrid>
              <a:tr h="157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MBR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  <a:tr h="157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Slice 1 (dev/ad0s1)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157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[Boot Sector] /boot/boot{1,2}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157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[File System] loader, kernel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157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Slice 2 (dev/ad0s2)</a:t>
                      </a:r>
                      <a:endParaRPr sz="2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</a:t>
                      </a:r>
                      <a:endParaRPr sz="2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57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Slice 3 (dev/ad0s3)</a:t>
                      </a:r>
                      <a:endParaRPr sz="2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</a:t>
                      </a:r>
                      <a:endParaRPr sz="2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  <p:grpSp>
        <p:nvGrpSpPr>
          <p:cNvPr id="97" name="Google Shape;97;p13"/>
          <p:cNvGrpSpPr/>
          <p:nvPr/>
        </p:nvGrpSpPr>
        <p:grpSpPr>
          <a:xfrm>
            <a:off x="6569925" y="3492700"/>
            <a:ext cx="748800" cy="1060800"/>
            <a:chOff x="6624025" y="4060700"/>
            <a:chExt cx="748800" cy="1060800"/>
          </a:xfrm>
        </p:grpSpPr>
        <p:grpSp>
          <p:nvGrpSpPr>
            <p:cNvPr id="98" name="Google Shape;98;p13"/>
            <p:cNvGrpSpPr/>
            <p:nvPr/>
          </p:nvGrpSpPr>
          <p:grpSpPr>
            <a:xfrm>
              <a:off x="6624025" y="4060700"/>
              <a:ext cx="525600" cy="1060800"/>
              <a:chOff x="6624025" y="4263550"/>
              <a:chExt cx="525600" cy="1060800"/>
            </a:xfrm>
          </p:grpSpPr>
          <p:cxnSp>
            <p:nvCxnSpPr>
              <p:cNvPr id="99" name="Google Shape;99;p13"/>
              <p:cNvCxnSpPr/>
              <p:nvPr/>
            </p:nvCxnSpPr>
            <p:spPr>
              <a:xfrm rot="10800000">
                <a:off x="6624025" y="4263550"/>
                <a:ext cx="5256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" name="Google Shape;100;p13"/>
              <p:cNvCxnSpPr/>
              <p:nvPr/>
            </p:nvCxnSpPr>
            <p:spPr>
              <a:xfrm>
                <a:off x="6624025" y="4263550"/>
                <a:ext cx="0" cy="10608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01" name="Google Shape;101;p13"/>
            <p:cNvCxnSpPr/>
            <p:nvPr/>
          </p:nvCxnSpPr>
          <p:spPr>
            <a:xfrm>
              <a:off x="6624025" y="5121500"/>
              <a:ext cx="748800" cy="0"/>
            </a:xfrm>
            <a:prstGeom prst="straightConnector1">
              <a:avLst/>
            </a:prstGeom>
            <a:noFill/>
            <a:ln cap="flat" cmpd="sng" w="28575">
              <a:solidFill>
                <a:srgbClr val="3333CC"/>
              </a:solidFill>
              <a:prstDash val="solid"/>
              <a:round/>
              <a:headEnd len="med" w="med" type="none"/>
              <a:tailEnd len="lg" w="lg" type="stealth"/>
            </a:ln>
          </p:spPr>
        </p:cxnSp>
      </p:grpSp>
      <p:sp>
        <p:nvSpPr>
          <p:cNvPr id="102" name="Google Shape;102;p13"/>
          <p:cNvSpPr txBox="1"/>
          <p:nvPr>
            <p:ph idx="2" type="body"/>
          </p:nvPr>
        </p:nvSpPr>
        <p:spPr>
          <a:xfrm>
            <a:off x="380700" y="4979550"/>
            <a:ext cx="4030800" cy="17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&gt;&gt; FreeBSD/i386 BOOT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Default: 0:ad(0,a)/boot/loader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boot: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03" name="Google Shape;103;p13"/>
          <p:cNvSpPr txBox="1"/>
          <p:nvPr/>
        </p:nvSpPr>
        <p:spPr>
          <a:xfrm>
            <a:off x="2164775" y="6484825"/>
            <a:ext cx="2121300" cy="4515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en-US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boot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Screenshot</a:t>
            </a:r>
            <a:endParaRPr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4" name="Google Shape;104;p13"/>
          <p:cNvGrpSpPr/>
          <p:nvPr/>
        </p:nvGrpSpPr>
        <p:grpSpPr>
          <a:xfrm>
            <a:off x="10668550" y="4553500"/>
            <a:ext cx="625250" cy="612600"/>
            <a:chOff x="6468575" y="4060700"/>
            <a:chExt cx="625250" cy="612600"/>
          </a:xfrm>
        </p:grpSpPr>
        <p:grpSp>
          <p:nvGrpSpPr>
            <p:cNvPr id="105" name="Google Shape;105;p13"/>
            <p:cNvGrpSpPr/>
            <p:nvPr/>
          </p:nvGrpSpPr>
          <p:grpSpPr>
            <a:xfrm>
              <a:off x="6568225" y="4060700"/>
              <a:ext cx="525600" cy="612600"/>
              <a:chOff x="6568225" y="4263550"/>
              <a:chExt cx="525600" cy="612600"/>
            </a:xfrm>
          </p:grpSpPr>
          <p:cxnSp>
            <p:nvCxnSpPr>
              <p:cNvPr id="106" name="Google Shape;106;p13"/>
              <p:cNvCxnSpPr/>
              <p:nvPr/>
            </p:nvCxnSpPr>
            <p:spPr>
              <a:xfrm rot="10800000">
                <a:off x="6568225" y="4263550"/>
                <a:ext cx="5256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" name="Google Shape;107;p13"/>
              <p:cNvCxnSpPr/>
              <p:nvPr/>
            </p:nvCxnSpPr>
            <p:spPr>
              <a:xfrm>
                <a:off x="7093825" y="4263550"/>
                <a:ext cx="0" cy="6126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3333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08" name="Google Shape;108;p13"/>
            <p:cNvCxnSpPr/>
            <p:nvPr/>
          </p:nvCxnSpPr>
          <p:spPr>
            <a:xfrm>
              <a:off x="6468575" y="4673300"/>
              <a:ext cx="620100" cy="0"/>
            </a:xfrm>
            <a:prstGeom prst="straightConnector1">
              <a:avLst/>
            </a:prstGeom>
            <a:noFill/>
            <a:ln cap="flat" cmpd="sng" w="28575">
              <a:solidFill>
                <a:srgbClr val="3333CC"/>
              </a:solidFill>
              <a:prstDash val="solid"/>
              <a:round/>
              <a:headEnd len="med" w="med" type="stealth"/>
              <a:tailEnd len="lg" w="lg" type="none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Boot Stage Three</a:t>
            </a:r>
            <a:endParaRPr/>
          </a:p>
        </p:txBody>
      </p:sp>
      <p:sp>
        <p:nvSpPr>
          <p:cNvPr id="115" name="Google Shape;115;p1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Boot Stage Three: The loader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Provide a user-friendly interface to configure booting choice.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/boot/loader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Wait for 10 seconds then autoboot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Configuration</a:t>
            </a:r>
            <a:endParaRPr/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Kernel options, kernel modules, boot delay, 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4"/>
          <p:cNvSpPr txBox="1"/>
          <p:nvPr>
            <p:ph idx="2" type="body"/>
          </p:nvPr>
        </p:nvSpPr>
        <p:spPr>
          <a:xfrm>
            <a:off x="3565450" y="6163100"/>
            <a:ext cx="4865700" cy="7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autoboot_delay="10"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zfs_load="YES"</a:t>
            </a:r>
            <a:endParaRPr/>
          </a:p>
        </p:txBody>
      </p:sp>
      <p:graphicFrame>
        <p:nvGraphicFramePr>
          <p:cNvPr id="117" name="Google Shape;117;p14"/>
          <p:cNvGraphicFramePr/>
          <p:nvPr/>
        </p:nvGraphicFramePr>
        <p:xfrm>
          <a:off x="2608938" y="4728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{C1D9A709-972F-4AA6-BABE-9B1666C491A7}</a:tableStyleId>
              </a:tblPr>
              <a:tblGrid>
                <a:gridCol w="3137150"/>
                <a:gridCol w="3491375"/>
              </a:tblGrid>
              <a:tr h="3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Default loader behavior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User-defined loader behavior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/boot/defaults/loader.conf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/boot/loader.conf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8" name="Google Shape;118;p14"/>
          <p:cNvSpPr txBox="1"/>
          <p:nvPr/>
        </p:nvSpPr>
        <p:spPr>
          <a:xfrm>
            <a:off x="6268025" y="6800825"/>
            <a:ext cx="2048700" cy="423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/boot/loader.conf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77575" y="301325"/>
            <a:ext cx="2758874" cy="155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1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Files in /boot/</a:t>
            </a:r>
            <a:endParaRPr/>
          </a:p>
        </p:txBody>
      </p:sp>
      <p:sp>
        <p:nvSpPr>
          <p:cNvPr id="126" name="Google Shape;126;p1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/boot/mbr (Standard)</a:t>
            </a:r>
            <a:endParaRPr sz="25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Simplified version of boot0, blindly boot the partition marked active</a:t>
            </a:r>
            <a:endParaRPr sz="23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/boot/boot0 (BootMgr)</a:t>
            </a:r>
            <a:endParaRPr sz="25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bootmanager</a:t>
            </a:r>
            <a:endParaRPr sz="23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/boot/boot{1,2} = /boot/boot</a:t>
            </a:r>
            <a:endParaRPr sz="25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boot1 is very simple, since it can only be 512 bytes in size, and knows just enough about the FreeBSD </a:t>
            </a:r>
            <a:r>
              <a:rPr lang="en-US" sz="2300">
                <a:solidFill>
                  <a:srgbClr val="FF0000"/>
                </a:solidFill>
              </a:rPr>
              <a:t>bsdlabel</a:t>
            </a:r>
            <a:r>
              <a:rPr lang="en-US" sz="2300"/>
              <a:t>, which stores information about the slice, to find and execute boot2.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boot2 is slightly more sophisticated, and </a:t>
            </a:r>
            <a:r>
              <a:rPr lang="en-US" sz="2300">
                <a:solidFill>
                  <a:srgbClr val="FF0000"/>
                </a:solidFill>
              </a:rPr>
              <a:t>understands the FreeBSD file system enough to find files on it</a:t>
            </a:r>
            <a:r>
              <a:rPr lang="en-US" sz="2300"/>
              <a:t>, and can provide a simple interface to choose the kernel or loader to run /boot/loader</a:t>
            </a:r>
            <a:endParaRPr sz="23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/boot/loader</a:t>
            </a:r>
            <a:endParaRPr sz="25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load the kernel from disk</a:t>
            </a:r>
            <a:endParaRPr sz="23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/boot/kernel/kernel</a:t>
            </a:r>
            <a:endParaRPr sz="2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