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3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</p:sldIdLst>
  <p:sldSz cx="11998325" cy="7559675"/>
  <p:notesSz cx="7559675" cy="10691813"/>
  <p:embeddedFontLst>
    <p:embeddedFont>
      <p:font typeface="Microsoft JhengHei" panose="020B0604030504040204" pitchFamily="34" charset="-120"/>
      <p:regular r:id="rId30"/>
      <p:bold r:id="rId31"/>
    </p:embeddedFont>
    <p:embeddedFont>
      <p:font typeface="Consolas" panose="020B0609020204030204" pitchFamily="49" charset="0"/>
      <p:regular r:id="rId32"/>
      <p:bold r:id="rId33"/>
      <p:italic r:id="rId34"/>
      <p:boldItalic r:id="rId35"/>
    </p:embeddedFont>
    <p:embeddedFont>
      <p:font typeface="Source Sans Pro" panose="020B0503030403020204" pitchFamily="34" charset="0"/>
      <p:regular r:id="rId36"/>
      <p:bold r:id="rId37"/>
      <p:italic r:id="rId38"/>
      <p:boldItalic r:id="rId39"/>
    </p:embeddedFont>
    <p:embeddedFont>
      <p:font typeface="Source Sans Pro Light" panose="020B0403030403020204" pitchFamily="34" charset="0"/>
      <p:regular r:id="rId40"/>
      <p:bold r:id="rId41"/>
      <p:italic r:id="rId42"/>
      <p:boldItalic r:id="rId43"/>
    </p:embeddedFont>
    <p:embeddedFont>
      <p:font typeface="Ubuntu Mono" panose="02020500000000000000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ang-Chi Tseng" initials="" lastIdx="1" clrIdx="0"/>
  <p:cmAuthor id="1" name="Tse-Han Wang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0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7cb41c2cd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97cb41c2cd_0_5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97cb41c2cd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97cb41c2cd_0_6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97cb41c2cd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97cb41c2cd_0_7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97cb41c2cd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97cb41c2cd_0_8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7cb41c2cd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97cb41c2cd_0_8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7cb41c2cd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97cb41c2cd_0_9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97cb41c2cd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97cb41c2cd_0_10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97cb41c2cd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97cb41c2cd_0_11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97cb41c2cd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97cb41c2cd_0_11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97cb41c2cd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97cb41c2cd_0_12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a0c86d14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a0c86d1461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97cb41c2cd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97cb41c2cd_0_13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97cb41c2cd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97cb41c2cd_0_13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97cb41c2cd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97cb41c2cd_0_14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9f7a20219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9f7a202194_0_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97cb41c2cd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97cb41c2cd_0_16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97cb41c2c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97cb41c2cd_0_17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97cb41c2cd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97cb41c2cd_0_17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97cb41c2cd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97cb41c2cd_0_18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97cb41c2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97cb41c2cd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7cb41c2c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7cb41c2cd_0_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97cb41c2c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97cb41c2cd_0_1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97cb41c2c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97cb41c2cd_0_1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7cb41c2c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97cb41c2cd_0_2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97cb41c2c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97cb41c2cd_0_3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7cb41c2cd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97cb41c2cd_0_4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大標題" type="tx">
  <p:cSld name="TITLE_AND_BOD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2"/>
          <p:cNvSpPr txBox="1"/>
          <p:nvPr/>
        </p:nvSpPr>
        <p:spPr>
          <a:xfrm>
            <a:off x="5272075" y="6385700"/>
            <a:ext cx="61263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國立陽明</a:t>
            </a:r>
            <a:r>
              <a:rPr lang="en-US" sz="30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交</a:t>
            </a:r>
            <a:r>
              <a:rPr lang="zh-TW" altLang="en-US" sz="30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通</a:t>
            </a:r>
            <a:r>
              <a:rPr lang="en-US" sz="30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</a:t>
            </a:r>
            <a:r>
              <a:rPr lang="zh-TW" altLang="en-US" sz="30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</a:t>
            </a:r>
            <a:r>
              <a:rPr lang="en-US" sz="3000" dirty="0" err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資工系資訊中心</a:t>
            </a:r>
            <a:endParaRPr sz="3000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Computer Center of Department of Computer Science, NYCU</a:t>
            </a:r>
            <a:endParaRPr dirty="0"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 amt="90000"/>
          </a:blip>
          <a:srcRect/>
          <a:stretch/>
        </p:blipFill>
        <p:spPr>
          <a:xfrm>
            <a:off x="10377600" y="242225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Font typeface="Source Sans Pro"/>
              <a:buNone/>
              <a:defRPr sz="3600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 (程式碼)">
  <p:cSld name="OBJEC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 (程式碼)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6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bsd.org/cgi/man.cgi?chsh(1)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bsd.org/cgi/man.cgi?vipw(8)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bsd.org/cgi/man.cgi?login.conf(5)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bsd.org/cgi/man.cgi?passwd(1)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freebsd.org/doc/handbook/quotas.html" TargetMode="External"/><Relationship Id="rId4" Type="http://schemas.openxmlformats.org/officeDocument/2006/relationships/hyperlink" Target="https://www.freebsd.org/cgi/man.cgi?edquota(8)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bsd.org/cgi/man.cgi?pw(8)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freebsd.org/cgi/man.cgi?pwd_mkdb(8)" TargetMode="External"/><Relationship Id="rId4" Type="http://schemas.openxmlformats.org/officeDocument/2006/relationships/hyperlink" Target="https://www.freebsd.org/cgi/man.cgi?adduser(8)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bsd.org/doc/en/books/handbook/users-synopsis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eebsd.org/doc/zh_TW/books/handbook/users-synopsis.htm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bsd.org/cgi/man.cgi?su(1)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freebsd.org/cgi/man.cgi?visudo(8)" TargetMode="External"/><Relationship Id="rId4" Type="http://schemas.openxmlformats.org/officeDocument/2006/relationships/hyperlink" Target="https://www.freebsd.org/cgi/man.cgi?sudo(8)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bsd.org/cgi/man.cgi?login.conf(5)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bsd.org/cgi/man.cgi?finger(1)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reebsd.org/cgi/man.cgi?chfn(1)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/>
        </p:nvSpPr>
        <p:spPr>
          <a:xfrm>
            <a:off x="548640" y="301320"/>
            <a:ext cx="10798500" cy="44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0" b="0" strike="noStrike">
              <a:solidFill>
                <a:srgbClr val="04617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41" name="Google Shape;41;p7"/>
          <p:cNvSpPr txBox="1"/>
          <p:nvPr/>
        </p:nvSpPr>
        <p:spPr>
          <a:xfrm>
            <a:off x="552960" y="5216400"/>
            <a:ext cx="10789800" cy="15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strike="noStrike">
              <a:solidFill>
                <a:srgbClr val="DBF5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User Management</a:t>
            </a:r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lctseng (2019-2020, CC BY-SA)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? (1996-2018)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Step to add a new user –</a:t>
            </a:r>
            <a:endParaRPr sz="4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	1. password and group file (6)</a:t>
            </a:r>
            <a:endParaRPr sz="4500"/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Login shell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Command interpreter</a:t>
            </a:r>
            <a:endParaRPr sz="25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/bin/sh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/bin/csh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/bin/tcsh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/bin/bash	(/usr/ports/shells/bash)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/bin/zsh	(/usr/ports/shells/zsh)</a:t>
            </a:r>
            <a:endParaRPr sz="23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Use </a:t>
            </a:r>
            <a:r>
              <a:rPr lang="en-US" sz="2500" u="sng">
                <a:solidFill>
                  <a:schemeClr val="hlink"/>
                </a:solidFill>
                <a:hlinkClick r:id="rId3"/>
              </a:rPr>
              <a:t>chsh(1)</a:t>
            </a:r>
            <a:r>
              <a:rPr lang="en-US" sz="2500"/>
              <a:t> to change your shell</a:t>
            </a:r>
            <a:endParaRPr sz="2500"/>
          </a:p>
        </p:txBody>
      </p:sp>
      <p:sp>
        <p:nvSpPr>
          <p:cNvPr id="114" name="Google Shape;114;p16"/>
          <p:cNvSpPr txBox="1">
            <a:spLocks noGrp="1"/>
          </p:cNvSpPr>
          <p:nvPr>
            <p:ph type="body" idx="2"/>
          </p:nvPr>
        </p:nvSpPr>
        <p:spPr>
          <a:xfrm>
            <a:off x="1446250" y="4955625"/>
            <a:ext cx="5314473" cy="23027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# Changing user information for </a:t>
            </a:r>
            <a:r>
              <a:rPr lang="en-US" sz="2000" dirty="0" err="1"/>
              <a:t>lctseng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</a:rPr>
              <a:t>Shell</a:t>
            </a:r>
            <a:r>
              <a:rPr lang="en-US" sz="2000" dirty="0"/>
              <a:t>: /bin/</a:t>
            </a:r>
            <a:r>
              <a:rPr lang="en-US" sz="2000" dirty="0" err="1"/>
              <a:t>tcsh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Full Name: User &amp;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Office Location: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Office Phone: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Home Phone: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Other information:</a:t>
            </a:r>
            <a:endParaRPr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Step to add a new user –</a:t>
            </a:r>
            <a:endParaRPr sz="4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	1. password and group file (7)</a:t>
            </a:r>
            <a:endParaRPr sz="4500"/>
          </a:p>
        </p:txBody>
      </p:sp>
      <p:sp>
        <p:nvSpPr>
          <p:cNvPr id="121" name="Google Shape;121;p17"/>
          <p:cNvSpPr txBox="1">
            <a:spLocks noGrp="1"/>
          </p:cNvSpPr>
          <p:nvPr>
            <p:ph type="body" idx="1"/>
          </p:nvPr>
        </p:nvSpPr>
        <p:spPr>
          <a:xfrm>
            <a:off x="599050" y="16396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/etc/group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Contains the names of UNIX groups and a list of each group’s member: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Group name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Encrypted password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GID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List of members, separated by ","</a:t>
            </a:r>
            <a:endParaRPr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Only in wheel group can do "su" command</a:t>
            </a:r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body" idx="2"/>
          </p:nvPr>
        </p:nvSpPr>
        <p:spPr>
          <a:xfrm>
            <a:off x="1988875" y="5085125"/>
            <a:ext cx="3398100" cy="11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wheel:*:0:root,lctseng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daemon:*:1:daemon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staff:*:20: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Step to add a new user –</a:t>
            </a:r>
            <a:endParaRPr sz="4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	1. password and group file (8)</a:t>
            </a:r>
            <a:endParaRPr sz="4500"/>
          </a:p>
        </p:txBody>
      </p:sp>
      <p:sp>
        <p:nvSpPr>
          <p:cNvPr id="129" name="Google Shape;129;p1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In FreeBSD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Use "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vipw(8)</a:t>
            </a:r>
            <a:r>
              <a:rPr lang="en-US" sz="2400"/>
              <a:t>" to edit /etc/master.passwd</a:t>
            </a:r>
            <a:endParaRPr sz="24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Three additional fields</a:t>
            </a:r>
            <a:endParaRPr sz="22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Login class</a:t>
            </a:r>
            <a:endParaRPr sz="2200"/>
          </a:p>
          <a:p>
            <a:pPr marL="1828800" lvl="3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Refer to an entry in the /etc/login.conf</a:t>
            </a:r>
            <a:endParaRPr sz="2000"/>
          </a:p>
          <a:p>
            <a:pPr marL="1828800" lvl="3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Determine user resource limits and login settings</a:t>
            </a:r>
            <a:endParaRPr sz="2000"/>
          </a:p>
          <a:p>
            <a:pPr marL="1828800" lvl="3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default</a:t>
            </a:r>
            <a:endParaRPr sz="20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Password change time</a:t>
            </a:r>
            <a:endParaRPr sz="22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Account expiration time</a:t>
            </a:r>
            <a:endParaRPr sz="2200"/>
          </a:p>
        </p:txBody>
      </p:sp>
      <p:sp>
        <p:nvSpPr>
          <p:cNvPr id="130" name="Google Shape;130;p18"/>
          <p:cNvSpPr txBox="1">
            <a:spLocks noGrp="1"/>
          </p:cNvSpPr>
          <p:nvPr>
            <p:ph type="body" idx="2"/>
          </p:nvPr>
        </p:nvSpPr>
        <p:spPr>
          <a:xfrm>
            <a:off x="168250" y="5471525"/>
            <a:ext cx="11692500" cy="14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$ grep lctseng /etc/passwd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lctseng:*:1002:20:User &amp;:/home/lctseng:/bin/tcsh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$ sudo grep lctseng /etc/master.passwd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lctseng:$1$4KQcUPbi$/nVs5bPDUXoyLLxw9Yp9D.:1002:20::</a:t>
            </a:r>
            <a:r>
              <a:rPr lang="en-US" sz="2100">
                <a:solidFill>
                  <a:srgbClr val="FF0000"/>
                </a:solidFill>
              </a:rPr>
              <a:t>0:0</a:t>
            </a:r>
            <a:r>
              <a:rPr lang="en-US" sz="2100"/>
              <a:t>:User &amp;:/home/lctseng:/bin/tcsh</a:t>
            </a:r>
            <a:endParaRPr sz="2100"/>
          </a:p>
        </p:txBody>
      </p:sp>
      <p:sp>
        <p:nvSpPr>
          <p:cNvPr id="131" name="Google Shape;131;p18"/>
          <p:cNvSpPr txBox="1">
            <a:spLocks noGrp="1"/>
          </p:cNvSpPr>
          <p:nvPr>
            <p:ph type="body" idx="2"/>
          </p:nvPr>
        </p:nvSpPr>
        <p:spPr>
          <a:xfrm>
            <a:off x="4916050" y="4301925"/>
            <a:ext cx="6944700" cy="9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lctseng@NASA /etc $ grep lctseng passwd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lctseng:*:1002:20:User &amp;:/home/lctseng:/bin/tcsh</a:t>
            </a:r>
            <a:endParaRPr sz="2100"/>
          </a:p>
        </p:txBody>
      </p:sp>
      <p:sp>
        <p:nvSpPr>
          <p:cNvPr id="132" name="Google Shape;132;p18"/>
          <p:cNvSpPr txBox="1"/>
          <p:nvPr/>
        </p:nvSpPr>
        <p:spPr>
          <a:xfrm>
            <a:off x="6951600" y="5790650"/>
            <a:ext cx="1492500" cy="442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login class</a:t>
            </a:r>
            <a:endParaRPr sz="19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33" name="Google Shape;133;p18"/>
          <p:cNvCxnSpPr>
            <a:stCxn id="132" idx="2"/>
          </p:cNvCxnSpPr>
          <p:nvPr/>
        </p:nvCxnSpPr>
        <p:spPr>
          <a:xfrm flipH="1">
            <a:off x="7062150" y="6232850"/>
            <a:ext cx="635700" cy="3732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Step to add a new user –</a:t>
            </a:r>
            <a:endParaRPr sz="4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	1. password and group file (9)</a:t>
            </a:r>
            <a:endParaRPr sz="4500"/>
          </a:p>
        </p:txBody>
      </p:sp>
      <p:sp>
        <p:nvSpPr>
          <p:cNvPr id="140" name="Google Shape;140;p1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400" dirty="0"/>
              <a:t>/</a:t>
            </a:r>
            <a:r>
              <a:rPr lang="en-US" sz="2400" dirty="0" err="1"/>
              <a:t>etc</a:t>
            </a:r>
            <a:r>
              <a:rPr lang="en-US" sz="2400" dirty="0"/>
              <a:t>/</a:t>
            </a:r>
            <a:r>
              <a:rPr lang="en-US" sz="2400" dirty="0" err="1"/>
              <a:t>login.conf</a:t>
            </a:r>
            <a:r>
              <a:rPr lang="en-US" sz="2400" dirty="0"/>
              <a:t> of FreeBSD</a:t>
            </a:r>
            <a:endParaRPr sz="2400"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400" dirty="0"/>
              <a:t>Set account-related parameters (login class)</a:t>
            </a:r>
            <a:endParaRPr sz="2400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000" dirty="0"/>
              <a:t>Resource limits</a:t>
            </a:r>
            <a:endParaRPr sz="2000" dirty="0"/>
          </a:p>
          <a:p>
            <a:pPr marL="1828800" lvl="3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000" dirty="0"/>
              <a:t>Process size, number of open files</a:t>
            </a:r>
            <a:endParaRPr sz="2000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000" dirty="0"/>
              <a:t>Session accounting limits</a:t>
            </a:r>
            <a:endParaRPr sz="2000" dirty="0"/>
          </a:p>
          <a:p>
            <a:pPr marL="1828800" lvl="3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000" dirty="0"/>
              <a:t>When logins are allowed, and for how long</a:t>
            </a:r>
            <a:endParaRPr sz="2000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000" dirty="0"/>
              <a:t>Default environment variable</a:t>
            </a:r>
            <a:endParaRPr sz="2000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000" dirty="0"/>
              <a:t>Default PATH</a:t>
            </a:r>
            <a:endParaRPr sz="2000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000" dirty="0"/>
              <a:t>Location of the message of the day file</a:t>
            </a:r>
            <a:endParaRPr sz="2000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000" dirty="0"/>
              <a:t>Host and </a:t>
            </a:r>
            <a:r>
              <a:rPr lang="en-US" sz="2000" dirty="0" err="1"/>
              <a:t>tty</a:t>
            </a:r>
            <a:r>
              <a:rPr lang="en-US" sz="2000" dirty="0"/>
              <a:t>-based access control</a:t>
            </a:r>
            <a:endParaRPr sz="2000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000" dirty="0"/>
              <a:t>Default </a:t>
            </a:r>
            <a:r>
              <a:rPr lang="en-US" sz="2000" dirty="0" err="1"/>
              <a:t>umask</a:t>
            </a:r>
            <a:endParaRPr sz="2000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000" dirty="0"/>
              <a:t>Account controls</a:t>
            </a:r>
            <a:endParaRPr sz="2000" dirty="0"/>
          </a:p>
          <a:p>
            <a:pPr marL="1828800" lvl="3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000" dirty="0"/>
              <a:t>Minimum password length, password aging</a:t>
            </a:r>
            <a:endParaRPr sz="2000"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400" u="sng" dirty="0" err="1">
                <a:solidFill>
                  <a:schemeClr val="hlink"/>
                </a:solidFill>
                <a:hlinkClick r:id="rId3"/>
              </a:rPr>
              <a:t>login.conf</a:t>
            </a:r>
            <a:r>
              <a:rPr lang="en-US" sz="2400" u="sng" dirty="0">
                <a:solidFill>
                  <a:schemeClr val="hlink"/>
                </a:solidFill>
                <a:hlinkClick r:id="rId3"/>
              </a:rPr>
              <a:t>(5)</a:t>
            </a:r>
            <a:endParaRPr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146" name="Google Shape;146;p2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Step to add a new user –</a:t>
            </a:r>
            <a:endParaRPr sz="4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	1. password and group file (10)</a:t>
            </a:r>
            <a:endParaRPr sz="4500"/>
          </a:p>
        </p:txBody>
      </p:sp>
      <p:sp>
        <p:nvSpPr>
          <p:cNvPr id="147" name="Google Shape;147;p20"/>
          <p:cNvSpPr txBox="1">
            <a:spLocks noGrp="1"/>
          </p:cNvSpPr>
          <p:nvPr>
            <p:ph type="body" idx="2"/>
          </p:nvPr>
        </p:nvSpPr>
        <p:spPr>
          <a:xfrm>
            <a:off x="985700" y="1705350"/>
            <a:ext cx="10483211" cy="5697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onsolas"/>
                <a:ea typeface="Consolas"/>
                <a:cs typeface="Consolas"/>
                <a:sym typeface="Consolas"/>
              </a:rPr>
              <a:t>default:\</a:t>
            </a:r>
            <a:endParaRPr sz="16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onsolas"/>
                <a:ea typeface="Consolas"/>
                <a:cs typeface="Consolas"/>
                <a:sym typeface="Consolas"/>
              </a:rPr>
              <a:t>    :</a:t>
            </a:r>
            <a:r>
              <a:rPr lang="en-US" sz="1600" dirty="0" err="1">
                <a:latin typeface="Consolas"/>
                <a:ea typeface="Consolas"/>
                <a:cs typeface="Consolas"/>
                <a:sym typeface="Consolas"/>
              </a:rPr>
              <a:t>passwd_format</a:t>
            </a:r>
            <a:r>
              <a:rPr lang="en-US" sz="1600" dirty="0">
                <a:latin typeface="Consolas"/>
                <a:ea typeface="Consolas"/>
                <a:cs typeface="Consolas"/>
                <a:sym typeface="Consolas"/>
              </a:rPr>
              <a:t>=sha512:\</a:t>
            </a:r>
            <a:endParaRPr sz="16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onsolas"/>
                <a:ea typeface="Consolas"/>
                <a:cs typeface="Consolas"/>
                <a:sym typeface="Consolas"/>
              </a:rPr>
              <a:t>    :copyright=/</a:t>
            </a:r>
            <a:r>
              <a:rPr lang="en-US" sz="1600" dirty="0" err="1">
                <a:latin typeface="Consolas"/>
                <a:ea typeface="Consolas"/>
                <a:cs typeface="Consolas"/>
                <a:sym typeface="Consolas"/>
              </a:rPr>
              <a:t>etc</a:t>
            </a:r>
            <a:r>
              <a:rPr lang="en-US" sz="1600" dirty="0">
                <a:latin typeface="Consolas"/>
                <a:ea typeface="Consolas"/>
                <a:cs typeface="Consolas"/>
                <a:sym typeface="Consolas"/>
              </a:rPr>
              <a:t>/COPYRIGHT:\</a:t>
            </a:r>
            <a:endParaRPr sz="16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600" dirty="0">
                <a:latin typeface="Consolas"/>
                <a:ea typeface="Consolas"/>
                <a:cs typeface="Consolas"/>
                <a:sym typeface="Consolas"/>
              </a:rPr>
              <a:t>:welcome=/</a:t>
            </a:r>
            <a:r>
              <a:rPr lang="en-US" sz="1600" dirty="0" err="1">
                <a:latin typeface="Consolas"/>
                <a:ea typeface="Consolas"/>
                <a:cs typeface="Consolas"/>
                <a:sym typeface="Consolas"/>
              </a:rPr>
              <a:t>etc</a:t>
            </a:r>
            <a:r>
              <a:rPr lang="en-US" sz="1600" dirty="0">
                <a:latin typeface="Consolas"/>
                <a:ea typeface="Consolas"/>
                <a:cs typeface="Consolas"/>
                <a:sym typeface="Consolas"/>
              </a:rPr>
              <a:t>/</a:t>
            </a:r>
            <a:r>
              <a:rPr lang="en-US" sz="1600" dirty="0" err="1">
                <a:latin typeface="Consolas"/>
                <a:ea typeface="Consolas"/>
                <a:cs typeface="Consolas"/>
                <a:sym typeface="Consolas"/>
              </a:rPr>
              <a:t>motd</a:t>
            </a:r>
            <a:r>
              <a:rPr lang="en-US" sz="1600" dirty="0">
                <a:latin typeface="Consolas"/>
                <a:ea typeface="Consolas"/>
                <a:cs typeface="Consolas"/>
                <a:sym typeface="Consolas"/>
              </a:rPr>
              <a:t>:\</a:t>
            </a:r>
            <a:endParaRPr sz="16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600" dirty="0"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en-US" sz="1600" dirty="0" err="1">
                <a:latin typeface="Consolas"/>
                <a:ea typeface="Consolas"/>
                <a:cs typeface="Consolas"/>
                <a:sym typeface="Consolas"/>
              </a:rPr>
              <a:t>setenv</a:t>
            </a:r>
            <a:r>
              <a:rPr lang="en-US" sz="1600" dirty="0">
                <a:latin typeface="Consolas"/>
                <a:ea typeface="Consolas"/>
                <a:cs typeface="Consolas"/>
                <a:sym typeface="Consolas"/>
              </a:rPr>
              <a:t>=MAIL=/var/mail/$,BLOCKSIZE=K:\</a:t>
            </a:r>
            <a:endParaRPr sz="16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600" dirty="0">
                <a:latin typeface="Consolas"/>
                <a:ea typeface="Consolas"/>
                <a:cs typeface="Consolas"/>
                <a:sym typeface="Consolas"/>
              </a:rPr>
              <a:t>:path=/</a:t>
            </a:r>
            <a:r>
              <a:rPr lang="en-US" sz="1600" dirty="0" err="1">
                <a:latin typeface="Consolas"/>
                <a:ea typeface="Consolas"/>
                <a:cs typeface="Consolas"/>
                <a:sym typeface="Consolas"/>
              </a:rPr>
              <a:t>sbin</a:t>
            </a:r>
            <a:r>
              <a:rPr lang="en-US" sz="1600" dirty="0">
                <a:latin typeface="Consolas"/>
                <a:ea typeface="Consolas"/>
                <a:cs typeface="Consolas"/>
                <a:sym typeface="Consolas"/>
              </a:rPr>
              <a:t> /bin /</a:t>
            </a:r>
            <a:r>
              <a:rPr lang="en-US" sz="1600" dirty="0" err="1">
                <a:latin typeface="Consolas"/>
                <a:ea typeface="Consolas"/>
                <a:cs typeface="Consolas"/>
                <a:sym typeface="Consolas"/>
              </a:rPr>
              <a:t>usr</a:t>
            </a:r>
            <a:r>
              <a:rPr lang="en-US" sz="1600" dirty="0">
                <a:latin typeface="Consolas"/>
                <a:ea typeface="Consolas"/>
                <a:cs typeface="Consolas"/>
                <a:sym typeface="Consolas"/>
              </a:rPr>
              <a:t>/</a:t>
            </a:r>
            <a:r>
              <a:rPr lang="en-US" sz="1600" dirty="0" err="1">
                <a:latin typeface="Consolas"/>
                <a:ea typeface="Consolas"/>
                <a:cs typeface="Consolas"/>
                <a:sym typeface="Consolas"/>
              </a:rPr>
              <a:t>sbin</a:t>
            </a:r>
            <a:r>
              <a:rPr lang="en-US" sz="1600" dirty="0">
                <a:latin typeface="Consolas"/>
                <a:ea typeface="Consolas"/>
                <a:cs typeface="Consolas"/>
                <a:sym typeface="Consolas"/>
              </a:rPr>
              <a:t> /</a:t>
            </a:r>
            <a:r>
              <a:rPr lang="en-US" sz="1600" dirty="0" err="1">
                <a:latin typeface="Consolas"/>
                <a:ea typeface="Consolas"/>
                <a:cs typeface="Consolas"/>
                <a:sym typeface="Consolas"/>
              </a:rPr>
              <a:t>usr</a:t>
            </a:r>
            <a:r>
              <a:rPr lang="en-US" sz="1600" dirty="0">
                <a:latin typeface="Consolas"/>
                <a:ea typeface="Consolas"/>
                <a:cs typeface="Consolas"/>
                <a:sym typeface="Consolas"/>
              </a:rPr>
              <a:t>/bin /</a:t>
            </a:r>
            <a:r>
              <a:rPr lang="en-US" sz="1600" dirty="0" err="1">
                <a:latin typeface="Consolas"/>
                <a:ea typeface="Consolas"/>
                <a:cs typeface="Consolas"/>
                <a:sym typeface="Consolas"/>
              </a:rPr>
              <a:t>usr</a:t>
            </a:r>
            <a:r>
              <a:rPr lang="en-US" sz="1600" dirty="0">
                <a:latin typeface="Consolas"/>
                <a:ea typeface="Consolas"/>
                <a:cs typeface="Consolas"/>
                <a:sym typeface="Consolas"/>
              </a:rPr>
              <a:t>/games /</a:t>
            </a:r>
            <a:r>
              <a:rPr lang="en-US" sz="1600" dirty="0" err="1">
                <a:latin typeface="Consolas"/>
                <a:ea typeface="Consolas"/>
                <a:cs typeface="Consolas"/>
                <a:sym typeface="Consolas"/>
              </a:rPr>
              <a:t>usr</a:t>
            </a:r>
            <a:r>
              <a:rPr lang="en-US" sz="1600" dirty="0">
                <a:latin typeface="Consolas"/>
                <a:ea typeface="Consolas"/>
                <a:cs typeface="Consolas"/>
                <a:sym typeface="Consolas"/>
              </a:rPr>
              <a:t>/local/</a:t>
            </a:r>
            <a:r>
              <a:rPr lang="en-US" sz="1600" dirty="0" err="1">
                <a:latin typeface="Consolas"/>
                <a:ea typeface="Consolas"/>
                <a:cs typeface="Consolas"/>
                <a:sym typeface="Consolas"/>
              </a:rPr>
              <a:t>sbin</a:t>
            </a:r>
            <a:r>
              <a:rPr lang="en-US" sz="1600" dirty="0">
                <a:latin typeface="Consolas"/>
                <a:ea typeface="Consolas"/>
                <a:cs typeface="Consolas"/>
                <a:sym typeface="Consolas"/>
              </a:rPr>
              <a:t> /</a:t>
            </a:r>
            <a:r>
              <a:rPr lang="en-US" sz="1600" dirty="0" err="1">
                <a:latin typeface="Consolas"/>
                <a:ea typeface="Consolas"/>
                <a:cs typeface="Consolas"/>
                <a:sym typeface="Consolas"/>
              </a:rPr>
              <a:t>usr</a:t>
            </a:r>
            <a:r>
              <a:rPr lang="en-US" sz="1600" dirty="0">
                <a:latin typeface="Consolas"/>
                <a:ea typeface="Consolas"/>
                <a:cs typeface="Consolas"/>
                <a:sym typeface="Consolas"/>
              </a:rPr>
              <a:t>/local/bin ~/bin:\</a:t>
            </a:r>
            <a:endParaRPr sz="16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600" dirty="0"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en-US" sz="1600" dirty="0" err="1">
                <a:latin typeface="Consolas"/>
                <a:ea typeface="Consolas"/>
                <a:cs typeface="Consolas"/>
                <a:sym typeface="Consolas"/>
              </a:rPr>
              <a:t>nologin</a:t>
            </a:r>
            <a:r>
              <a:rPr lang="en-US" sz="1600" dirty="0">
                <a:latin typeface="Consolas"/>
                <a:ea typeface="Consolas"/>
                <a:cs typeface="Consolas"/>
                <a:sym typeface="Consolas"/>
              </a:rPr>
              <a:t>=/var/run/</a:t>
            </a:r>
            <a:r>
              <a:rPr lang="en-US" sz="1600" dirty="0" err="1">
                <a:latin typeface="Consolas"/>
                <a:ea typeface="Consolas"/>
                <a:cs typeface="Consolas"/>
                <a:sym typeface="Consolas"/>
              </a:rPr>
              <a:t>nologin</a:t>
            </a:r>
            <a:r>
              <a:rPr lang="en-US" sz="1600" dirty="0">
                <a:latin typeface="Consolas"/>
                <a:ea typeface="Consolas"/>
                <a:cs typeface="Consolas"/>
                <a:sym typeface="Consolas"/>
              </a:rPr>
              <a:t>:\</a:t>
            </a:r>
            <a:endParaRPr sz="16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600" dirty="0"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en-US" sz="1600" dirty="0" err="1">
                <a:latin typeface="Consolas"/>
                <a:ea typeface="Consolas"/>
                <a:cs typeface="Consolas"/>
                <a:sym typeface="Consolas"/>
              </a:rPr>
              <a:t>cputime</a:t>
            </a:r>
            <a:r>
              <a:rPr lang="en-US" sz="1600" dirty="0">
                <a:latin typeface="Consolas"/>
                <a:ea typeface="Consolas"/>
                <a:cs typeface="Consolas"/>
                <a:sym typeface="Consolas"/>
              </a:rPr>
              <a:t>=unlimited:\</a:t>
            </a:r>
            <a:endParaRPr sz="16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600" dirty="0"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en-US" sz="1600" dirty="0" err="1">
                <a:latin typeface="Consolas"/>
                <a:ea typeface="Consolas"/>
                <a:cs typeface="Consolas"/>
                <a:sym typeface="Consolas"/>
              </a:rPr>
              <a:t>datasize</a:t>
            </a:r>
            <a:r>
              <a:rPr lang="en-US" sz="1600" dirty="0">
                <a:latin typeface="Consolas"/>
                <a:ea typeface="Consolas"/>
                <a:cs typeface="Consolas"/>
                <a:sym typeface="Consolas"/>
              </a:rPr>
              <a:t>=unlimited:\</a:t>
            </a:r>
            <a:endParaRPr sz="16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600" dirty="0"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en-US" sz="1600" dirty="0" err="1">
                <a:latin typeface="Consolas"/>
                <a:ea typeface="Consolas"/>
                <a:cs typeface="Consolas"/>
                <a:sym typeface="Consolas"/>
              </a:rPr>
              <a:t>stacksize</a:t>
            </a:r>
            <a:r>
              <a:rPr lang="en-US" sz="1600" dirty="0">
                <a:latin typeface="Consolas"/>
                <a:ea typeface="Consolas"/>
                <a:cs typeface="Consolas"/>
                <a:sym typeface="Consolas"/>
              </a:rPr>
              <a:t>=unlimited:\</a:t>
            </a:r>
            <a:endParaRPr sz="16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600" dirty="0"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en-US" sz="1600" dirty="0" err="1">
                <a:latin typeface="Consolas"/>
                <a:ea typeface="Consolas"/>
                <a:cs typeface="Consolas"/>
                <a:sym typeface="Consolas"/>
              </a:rPr>
              <a:t>memorylocked</a:t>
            </a:r>
            <a:r>
              <a:rPr lang="en-US" sz="1600" dirty="0">
                <a:latin typeface="Consolas"/>
                <a:ea typeface="Consolas"/>
                <a:cs typeface="Consolas"/>
                <a:sym typeface="Consolas"/>
              </a:rPr>
              <a:t>=64K:\</a:t>
            </a:r>
            <a:endParaRPr sz="16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600" dirty="0"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en-US" sz="1600" dirty="0" err="1">
                <a:latin typeface="Consolas"/>
                <a:ea typeface="Consolas"/>
                <a:cs typeface="Consolas"/>
                <a:sym typeface="Consolas"/>
              </a:rPr>
              <a:t>memoryuse</a:t>
            </a:r>
            <a:r>
              <a:rPr lang="en-US" sz="1600" dirty="0">
                <a:latin typeface="Consolas"/>
                <a:ea typeface="Consolas"/>
                <a:cs typeface="Consolas"/>
                <a:sym typeface="Consolas"/>
              </a:rPr>
              <a:t>=unlimited:\</a:t>
            </a:r>
            <a:endParaRPr sz="16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600" dirty="0"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en-US" sz="1600" dirty="0" err="1">
                <a:latin typeface="Consolas"/>
                <a:ea typeface="Consolas"/>
                <a:cs typeface="Consolas"/>
                <a:sym typeface="Consolas"/>
              </a:rPr>
              <a:t>filesize</a:t>
            </a:r>
            <a:r>
              <a:rPr lang="en-US" sz="1600" dirty="0">
                <a:latin typeface="Consolas"/>
                <a:ea typeface="Consolas"/>
                <a:cs typeface="Consolas"/>
                <a:sym typeface="Consolas"/>
              </a:rPr>
              <a:t>=unlimited:\</a:t>
            </a:r>
            <a:endParaRPr sz="16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600" dirty="0"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en-US" sz="1600" dirty="0" err="1">
                <a:latin typeface="Consolas"/>
                <a:ea typeface="Consolas"/>
                <a:cs typeface="Consolas"/>
                <a:sym typeface="Consolas"/>
              </a:rPr>
              <a:t>coredumpsize</a:t>
            </a:r>
            <a:r>
              <a:rPr lang="en-US" sz="1600" dirty="0">
                <a:latin typeface="Consolas"/>
                <a:ea typeface="Consolas"/>
                <a:cs typeface="Consolas"/>
                <a:sym typeface="Consolas"/>
              </a:rPr>
              <a:t>=unlimited:\</a:t>
            </a:r>
            <a:endParaRPr sz="16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600" dirty="0"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en-US" sz="1600" dirty="0" err="1">
                <a:latin typeface="Consolas"/>
                <a:ea typeface="Consolas"/>
                <a:cs typeface="Consolas"/>
                <a:sym typeface="Consolas"/>
              </a:rPr>
              <a:t>openfiles</a:t>
            </a:r>
            <a:r>
              <a:rPr lang="en-US" sz="1600" dirty="0">
                <a:latin typeface="Consolas"/>
                <a:ea typeface="Consolas"/>
                <a:cs typeface="Consolas"/>
                <a:sym typeface="Consolas"/>
              </a:rPr>
              <a:t>=unlimited:\</a:t>
            </a:r>
            <a:endParaRPr sz="16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600" dirty="0"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en-US" sz="1600" dirty="0" err="1">
                <a:latin typeface="Consolas"/>
                <a:ea typeface="Consolas"/>
                <a:cs typeface="Consolas"/>
                <a:sym typeface="Consolas"/>
              </a:rPr>
              <a:t>maxproc</a:t>
            </a:r>
            <a:r>
              <a:rPr lang="en-US" sz="1600" dirty="0">
                <a:latin typeface="Consolas"/>
                <a:ea typeface="Consolas"/>
                <a:cs typeface="Consolas"/>
                <a:sym typeface="Consolas"/>
              </a:rPr>
              <a:t>=unlimited:\</a:t>
            </a:r>
            <a:endParaRPr sz="16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600" dirty="0"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en-US" sz="1600" dirty="0" err="1">
                <a:latin typeface="Consolas"/>
                <a:ea typeface="Consolas"/>
                <a:cs typeface="Consolas"/>
                <a:sym typeface="Consolas"/>
              </a:rPr>
              <a:t>sbsize</a:t>
            </a:r>
            <a:r>
              <a:rPr lang="en-US" sz="1600" dirty="0">
                <a:latin typeface="Consolas"/>
                <a:ea typeface="Consolas"/>
                <a:cs typeface="Consolas"/>
                <a:sym typeface="Consolas"/>
              </a:rPr>
              <a:t>=unlimited:\</a:t>
            </a:r>
            <a:endParaRPr sz="16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600" dirty="0"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en-US" sz="1600" dirty="0" err="1">
                <a:latin typeface="Consolas"/>
                <a:ea typeface="Consolas"/>
                <a:cs typeface="Consolas"/>
                <a:sym typeface="Consolas"/>
              </a:rPr>
              <a:t>vmemoryuse</a:t>
            </a:r>
            <a:r>
              <a:rPr lang="en-US" sz="1600" dirty="0">
                <a:latin typeface="Consolas"/>
                <a:ea typeface="Consolas"/>
                <a:cs typeface="Consolas"/>
                <a:sym typeface="Consolas"/>
              </a:rPr>
              <a:t>=unlimited:\</a:t>
            </a:r>
            <a:endParaRPr sz="16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600" dirty="0"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en-US" sz="1600" dirty="0" err="1">
                <a:latin typeface="Consolas"/>
                <a:ea typeface="Consolas"/>
                <a:cs typeface="Consolas"/>
                <a:sym typeface="Consolas"/>
              </a:rPr>
              <a:t>swapuse</a:t>
            </a:r>
            <a:r>
              <a:rPr lang="en-US" sz="1600" dirty="0">
                <a:latin typeface="Consolas"/>
                <a:ea typeface="Consolas"/>
                <a:cs typeface="Consolas"/>
                <a:sym typeface="Consolas"/>
              </a:rPr>
              <a:t>=unlimited:\</a:t>
            </a:r>
            <a:endParaRPr sz="16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600" dirty="0"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en-US" sz="1600" dirty="0" err="1">
                <a:latin typeface="Consolas"/>
                <a:ea typeface="Consolas"/>
                <a:cs typeface="Consolas"/>
                <a:sym typeface="Consolas"/>
              </a:rPr>
              <a:t>pseudoterminals</a:t>
            </a:r>
            <a:r>
              <a:rPr lang="en-US" sz="1600" dirty="0">
                <a:latin typeface="Consolas"/>
                <a:ea typeface="Consolas"/>
                <a:cs typeface="Consolas"/>
                <a:sym typeface="Consolas"/>
              </a:rPr>
              <a:t>=unlimited:\</a:t>
            </a:r>
            <a:endParaRPr sz="16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600" dirty="0">
                <a:latin typeface="Consolas"/>
                <a:ea typeface="Consolas"/>
                <a:cs typeface="Consolas"/>
                <a:sym typeface="Consolas"/>
              </a:rPr>
              <a:t>:priority=0:\</a:t>
            </a:r>
            <a:endParaRPr sz="16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600" dirty="0"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en-US" sz="1600" dirty="0" err="1">
                <a:latin typeface="Consolas"/>
                <a:ea typeface="Consolas"/>
                <a:cs typeface="Consolas"/>
                <a:sym typeface="Consolas"/>
              </a:rPr>
              <a:t>ignoretime</a:t>
            </a:r>
            <a:r>
              <a:rPr lang="en-US" sz="1600" dirty="0">
                <a:latin typeface="Consolas"/>
                <a:ea typeface="Consolas"/>
                <a:cs typeface="Consolas"/>
                <a:sym typeface="Consolas"/>
              </a:rPr>
              <a:t>@:\</a:t>
            </a:r>
            <a:endParaRPr sz="16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600" dirty="0"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en-US" sz="1600" dirty="0" err="1">
                <a:latin typeface="Consolas"/>
                <a:ea typeface="Consolas"/>
                <a:cs typeface="Consolas"/>
                <a:sym typeface="Consolas"/>
              </a:rPr>
              <a:t>umask</a:t>
            </a:r>
            <a:r>
              <a:rPr lang="en-US" sz="1600" dirty="0">
                <a:latin typeface="Consolas"/>
                <a:ea typeface="Consolas"/>
                <a:cs typeface="Consolas"/>
                <a:sym typeface="Consolas"/>
              </a:rPr>
              <a:t>=022:</a:t>
            </a:r>
            <a:endParaRPr sz="16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Step to add a new user –</a:t>
            </a:r>
            <a:endParaRPr sz="4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	1. password and group file (11)</a:t>
            </a:r>
            <a:endParaRPr sz="4500"/>
          </a:p>
        </p:txBody>
      </p:sp>
      <p:sp>
        <p:nvSpPr>
          <p:cNvPr id="154" name="Google Shape;154;p21"/>
          <p:cNvSpPr txBox="1">
            <a:spLocks noGrp="1"/>
          </p:cNvSpPr>
          <p:nvPr>
            <p:ph type="body" idx="1"/>
          </p:nvPr>
        </p:nvSpPr>
        <p:spPr>
          <a:xfrm>
            <a:off x="599050" y="16396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In Linux</a:t>
            </a:r>
            <a:endParaRPr sz="25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Edit /etc/passwd and then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Use "pwconv" to transfer into /etc/shadow</a:t>
            </a:r>
            <a:endParaRPr sz="23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Fields of /etc/shadow</a:t>
            </a:r>
            <a:endParaRPr sz="25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Login name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Encrypted password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Date of last password change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Minimum number of days between password changes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Maximum number of days between password changes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Number of days in advance to warn users about password expiration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Number of inactive days before account expiration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Account expiration date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Flags </a:t>
            </a:r>
            <a:endParaRPr sz="2300"/>
          </a:p>
        </p:txBody>
      </p:sp>
      <p:sp>
        <p:nvSpPr>
          <p:cNvPr id="155" name="Google Shape;155;p21"/>
          <p:cNvSpPr txBox="1">
            <a:spLocks noGrp="1"/>
          </p:cNvSpPr>
          <p:nvPr>
            <p:ph type="body" idx="2"/>
          </p:nvPr>
        </p:nvSpPr>
        <p:spPr>
          <a:xfrm>
            <a:off x="2222937" y="6550905"/>
            <a:ext cx="8771400" cy="8604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[</a:t>
            </a:r>
            <a:r>
              <a:rPr lang="en-US" dirty="0" err="1"/>
              <a:t>lctseng@linux</a:t>
            </a:r>
            <a:r>
              <a:rPr lang="en-US" dirty="0"/>
              <a:t> /</a:t>
            </a:r>
            <a:r>
              <a:rPr lang="en-US" dirty="0" err="1"/>
              <a:t>etc</a:t>
            </a:r>
            <a:r>
              <a:rPr lang="en-US" dirty="0"/>
              <a:t>] </a:t>
            </a:r>
            <a:r>
              <a:rPr lang="en-US" dirty="0" err="1"/>
              <a:t>sudo</a:t>
            </a:r>
            <a:r>
              <a:rPr lang="en-US" dirty="0"/>
              <a:t> grep </a:t>
            </a:r>
            <a:r>
              <a:rPr lang="en-US" dirty="0" err="1"/>
              <a:t>lctseng</a:t>
            </a:r>
            <a:r>
              <a:rPr lang="en-US" dirty="0"/>
              <a:t> passwd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lctseng</a:t>
            </a:r>
            <a:r>
              <a:rPr lang="en-US" dirty="0"/>
              <a:t>:$1$4KQcUPbi$/nVs5bPDUXoyLLxw9Yp9D.:14529:0:99999:7:::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161" name="Google Shape;161;p22"/>
          <p:cNvSpPr txBox="1">
            <a:spLocks noGrp="1"/>
          </p:cNvSpPr>
          <p:nvPr>
            <p:ph type="title"/>
          </p:nvPr>
        </p:nvSpPr>
        <p:spPr>
          <a:xfrm>
            <a:off x="599040" y="2251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Step to add a new user – 2, 3, 4</a:t>
            </a:r>
            <a:endParaRPr sz="4500"/>
          </a:p>
        </p:txBody>
      </p:sp>
      <p:sp>
        <p:nvSpPr>
          <p:cNvPr id="162" name="Google Shape;162;p22"/>
          <p:cNvSpPr txBox="1">
            <a:spLocks noGrp="1"/>
          </p:cNvSpPr>
          <p:nvPr>
            <p:ph type="body" idx="1"/>
          </p:nvPr>
        </p:nvSpPr>
        <p:spPr>
          <a:xfrm>
            <a:off x="599050" y="1258625"/>
            <a:ext cx="10830900" cy="301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Initialize password: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passwd(1)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Ubuntu Mono"/>
              <a:buChar char="○"/>
            </a:pP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$ passwd lctseng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Set quota: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edquota(8)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Ubuntu Mono"/>
              <a:buChar char="○"/>
            </a:pP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$ edquota lctseng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Ubuntu Mono"/>
              <a:buChar char="○"/>
            </a:pP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$ edquota -p quotatemplate lctseng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-p: duplicate quota settings from other user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2"/>
          <p:cNvSpPr txBox="1">
            <a:spLocks noGrp="1"/>
          </p:cNvSpPr>
          <p:nvPr>
            <p:ph type="body" idx="2"/>
          </p:nvPr>
        </p:nvSpPr>
        <p:spPr>
          <a:xfrm>
            <a:off x="1013950" y="4310762"/>
            <a:ext cx="9968700" cy="11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Quotas for user lctseng: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/raid: kbytes in use: 705996, limits (soft = 4000000, hard = 4200000)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 inodes in use: 9728, limits (soft = 50000, hard = 60000)</a:t>
            </a:r>
            <a:endParaRPr/>
          </a:p>
        </p:txBody>
      </p:sp>
      <p:sp>
        <p:nvSpPr>
          <p:cNvPr id="164" name="Google Shape;164;p22"/>
          <p:cNvSpPr txBox="1"/>
          <p:nvPr/>
        </p:nvSpPr>
        <p:spPr>
          <a:xfrm>
            <a:off x="506650" y="5493200"/>
            <a:ext cx="10798500" cy="29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○"/>
            </a:pPr>
            <a:r>
              <a:rPr lang="en-US" sz="2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https://www.freebsd.org/doc/handbook/quotas.html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Home directory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 Mono"/>
              <a:buChar char="○"/>
            </a:pPr>
            <a:r>
              <a:rPr lang="en-US" sz="28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$ mkdir /home/lctseng</a:t>
            </a:r>
            <a:endParaRPr sz="28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Step to add a new user – 5, 6</a:t>
            </a:r>
            <a:endParaRPr sz="4500"/>
          </a:p>
        </p:txBody>
      </p:sp>
      <p:sp>
        <p:nvSpPr>
          <p:cNvPr id="171" name="Google Shape;171;p23"/>
          <p:cNvSpPr txBox="1">
            <a:spLocks noGrp="1"/>
          </p:cNvSpPr>
          <p:nvPr>
            <p:ph type="body" idx="1"/>
          </p:nvPr>
        </p:nvSpPr>
        <p:spPr>
          <a:xfrm>
            <a:off x="599050" y="11062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Startup files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System wide</a:t>
            </a:r>
            <a:endParaRPr sz="26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/etc/{csh.cshrc, csh.login, csh.logout, profile}</a:t>
            </a:r>
            <a:endParaRPr sz="24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Private </a:t>
            </a:r>
            <a:endParaRPr sz="26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csh/tcsh	=&gt; .login, .logout, .tcshrc, .cshrc</a:t>
            </a:r>
            <a:endParaRPr sz="24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sh		=&gt; .profile</a:t>
            </a:r>
            <a:endParaRPr sz="24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vi		=&gt; .exrc</a:t>
            </a:r>
            <a:endParaRPr sz="24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vim	=&gt; .vimrc</a:t>
            </a:r>
            <a:endParaRPr sz="24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startx	=&gt; .xinitrc</a:t>
            </a:r>
            <a:endParaRPr sz="24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In this step, we usually copy private startup files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/usr/share/skel/dot.*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/usr/local/share/skel/zh_TW.UTF-8/dot.* (pkg install zh-auto-tw-l10n)</a:t>
            </a:r>
            <a:endParaRPr sz="26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Change owner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Ubuntu Mono"/>
              <a:buChar char="○"/>
            </a:pPr>
            <a:r>
              <a:rPr lang="en-US" sz="2600">
                <a:latin typeface="Ubuntu Mono"/>
                <a:ea typeface="Ubuntu Mono"/>
                <a:cs typeface="Ubuntu Mono"/>
                <a:sym typeface="Ubuntu Mono"/>
              </a:rPr>
              <a:t>$ chown -R lctseng:cs /home/lctseng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177" name="Google Shape;177;p2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Remove accounts</a:t>
            </a:r>
            <a:endParaRPr/>
          </a:p>
        </p:txBody>
      </p:sp>
      <p:sp>
        <p:nvSpPr>
          <p:cNvPr id="178" name="Google Shape;178;p2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Delete the account entry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[FreeBSD] vipw, pw userdel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[Linux] remove the row in /etc/passwd and pwconv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deluser (Debian, Ubuntu), userdel (Redhat, CentOS, Fedora)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Backup file and mailbox</a:t>
            </a:r>
            <a:endParaRPr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Font typeface="Ubuntu Mono"/>
              <a:buChar char="○"/>
            </a:pPr>
            <a:r>
              <a:rPr lang="en-US" sz="2700">
                <a:latin typeface="Ubuntu Mono"/>
                <a:ea typeface="Ubuntu Mono"/>
                <a:cs typeface="Ubuntu Mono"/>
                <a:sym typeface="Ubuntu Mono"/>
              </a:rPr>
              <a:t>$ tar jcf lctseng-home-20200927.tar.bz /home/lctseng</a:t>
            </a:r>
            <a:endParaRPr sz="2700">
              <a:latin typeface="Ubuntu Mono"/>
              <a:ea typeface="Ubuntu Mono"/>
              <a:cs typeface="Ubuntu Mono"/>
              <a:sym typeface="Ubuntu Mono"/>
            </a:endParaRPr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Font typeface="Ubuntu Mono"/>
              <a:buChar char="○"/>
            </a:pPr>
            <a:r>
              <a:rPr lang="en-US" sz="2700">
                <a:latin typeface="Ubuntu Mono"/>
                <a:ea typeface="Ubuntu Mono"/>
                <a:cs typeface="Ubuntu Mono"/>
                <a:sym typeface="Ubuntu Mono"/>
              </a:rPr>
              <a:t>$ tar jcf lctseng-mail-20200927.tar.bz /var/mail/lctseng</a:t>
            </a:r>
            <a:endParaRPr sz="2700">
              <a:latin typeface="Ubuntu Mono"/>
              <a:ea typeface="Ubuntu Mono"/>
              <a:cs typeface="Ubuntu Mono"/>
              <a:sym typeface="Ubuntu Mono"/>
            </a:endParaRPr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Font typeface="Ubuntu Mono"/>
              <a:buChar char="○"/>
            </a:pPr>
            <a:r>
              <a:rPr lang="en-US" sz="2700">
                <a:latin typeface="Ubuntu Mono"/>
                <a:ea typeface="Ubuntu Mono"/>
                <a:cs typeface="Ubuntu Mono"/>
                <a:sym typeface="Ubuntu Mono"/>
              </a:rPr>
              <a:t>$ chmod 600 lctseng-*-20200927.tar.bz</a:t>
            </a:r>
            <a:endParaRPr sz="2700">
              <a:latin typeface="Ubuntu Mono"/>
              <a:ea typeface="Ubuntu Mono"/>
              <a:cs typeface="Ubuntu Mono"/>
              <a:sym typeface="Ubuntu Mono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Delete home directory and mailbox</a:t>
            </a:r>
            <a:endParaRPr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Font typeface="Ubuntu Mono"/>
              <a:buChar char="○"/>
            </a:pPr>
            <a:r>
              <a:rPr lang="en-US" sz="2700">
                <a:latin typeface="Ubuntu Mono"/>
                <a:ea typeface="Ubuntu Mono"/>
                <a:cs typeface="Ubuntu Mono"/>
                <a:sym typeface="Ubuntu Mono"/>
              </a:rPr>
              <a:t>$ rm -rf /home/lctseng /var/mail/lctseng</a:t>
            </a:r>
            <a:endParaRPr sz="270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184" name="Google Shape;184;p2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Disabling login</a:t>
            </a:r>
            <a:endParaRPr/>
          </a:p>
        </p:txBody>
      </p:sp>
      <p:sp>
        <p:nvSpPr>
          <p:cNvPr id="185" name="Google Shape;185;p2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Ways to disable login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Change user’s login shell as /sbin/nologin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Put a "#" in front of the account entry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Put a "-" in front of the account entry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Put a "*" in the encrypted password field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Add *LOCKED* at the beginning of the encrypted password field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pw lock/unlock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Write a program to show the reason and how to remove the restriction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u="sng">
                <a:solidFill>
                  <a:schemeClr val="hlink"/>
                </a:solidFill>
                <a:hlinkClick r:id="rId3"/>
              </a:rPr>
              <a:t>pw(8)</a:t>
            </a:r>
            <a:r>
              <a:rPr lang="en-US"/>
              <a:t>、</a:t>
            </a:r>
            <a:r>
              <a:rPr lang="en-US" u="sng">
                <a:solidFill>
                  <a:schemeClr val="hlink"/>
                </a:solidFill>
                <a:hlinkClick r:id="rId4"/>
              </a:rPr>
              <a:t>adduser(8)</a:t>
            </a:r>
            <a:r>
              <a:rPr lang="en-US"/>
              <a:t>、</a:t>
            </a:r>
            <a:r>
              <a:rPr lang="en-US" u="sng">
                <a:solidFill>
                  <a:schemeClr val="hlink"/>
                </a:solidFill>
                <a:hlinkClick r:id="rId5"/>
              </a:rPr>
              <a:t>pwd_mkdb(8)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Handbook and Manual pages</a:t>
            </a:r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Official guide and be found at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https://www.freebsd.org/doc/en/books/handbook/users-synopsis.html</a:t>
            </a:r>
            <a:r>
              <a:rPr lang="en-US"/>
              <a:t>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https://www.freebsd.org/doc/zh_TW/books/handbook/users-synopsis.html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Rootly Powers</a:t>
            </a:r>
            <a:endParaRPr/>
          </a:p>
        </p:txBody>
      </p:sp>
      <p:sp>
        <p:nvSpPr>
          <p:cNvPr id="191" name="Google Shape;191;p2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192" name="Google Shape;192;p26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Root</a:t>
            </a:r>
            <a:endParaRPr/>
          </a:p>
        </p:txBody>
      </p:sp>
      <p:sp>
        <p:nvSpPr>
          <p:cNvPr id="199" name="Google Shape;199;p2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Root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Root is God, A.K.A. super-user (some systems also have "toor" user)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UID is 0</a:t>
            </a:r>
            <a:endParaRPr sz="25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UNIX permits super-user to perform any valid operation on any file or process, such as: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Changing the root directory of a process with chroot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Setting the system clock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Raising anyone’s resource usage limits and process priorities (renice, edquota)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Setting the system’s hostname (hostname command)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Configuring network interfaces (ifconfig command)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Shutting down the system (shutdown command)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…</a:t>
            </a:r>
            <a:endParaRPr sz="25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Becoming root (1)</a:t>
            </a:r>
            <a:endParaRPr/>
          </a:p>
        </p:txBody>
      </p:sp>
      <p:sp>
        <p:nvSpPr>
          <p:cNvPr id="206" name="Google Shape;206;p2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Login as root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Console login (multiuser mode)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Allow root login on console.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If you don’t want to permit root login in the console (in /etc/ttys)</a:t>
            </a:r>
            <a:endParaRPr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 ttyv1   "/usr/libexec/getty Pc"         cons25  on  </a:t>
            </a:r>
            <a:r>
              <a:rPr lang="en-US" strike="sngStrike"/>
              <a:t>secure</a:t>
            </a:r>
            <a:endParaRPr strike="sngStrike"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 ttyv1   "/usr/libexec/getty Pc"         cons25  on  </a:t>
            </a:r>
            <a:r>
              <a:rPr lang="en-US">
                <a:solidFill>
                  <a:srgbClr val="FF0000"/>
                </a:solidFill>
              </a:rPr>
              <a:t>insecure</a:t>
            </a:r>
            <a:endParaRPr>
              <a:solidFill>
                <a:srgbClr val="FF0000"/>
              </a:solidFill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Remote login (login via ssh)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sshd:</a:t>
            </a:r>
            <a:endParaRPr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/etc/ssh/sshd_config</a:t>
            </a:r>
            <a:endParaRPr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#PermitRootLogin yes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Char char="■"/>
            </a:pPr>
            <a:r>
              <a:rPr lang="en-US">
                <a:solidFill>
                  <a:srgbClr val="FF0000"/>
                </a:solidFill>
              </a:rPr>
              <a:t>DON’T DO THAT !!!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219" name="Google Shape;219;p3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Becoming root (2)</a:t>
            </a:r>
            <a:endParaRPr/>
          </a:p>
        </p:txBody>
      </p:sp>
      <p:sp>
        <p:nvSpPr>
          <p:cNvPr id="220" name="Google Shape;220;p3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su(1)</a:t>
            </a:r>
            <a:r>
              <a:rPr lang="en-US" sz="2400"/>
              <a:t> : substitute user identity</a:t>
            </a:r>
            <a:endParaRPr sz="24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su, su -, su username</a:t>
            </a:r>
            <a:endParaRPr sz="220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Environment is unmodified with the exception of USER, HOME, SHELL which will be changed to target user</a:t>
            </a:r>
            <a:endParaRPr sz="200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"su -" will simulate as a full login. (All environment variables changed)</a:t>
            </a:r>
            <a:endParaRPr sz="20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 u="sng">
                <a:solidFill>
                  <a:schemeClr val="hlink"/>
                </a:solidFill>
                <a:hlinkClick r:id="rId4"/>
              </a:rPr>
              <a:t>sudo(8)</a:t>
            </a:r>
            <a:r>
              <a:rPr lang="en-US" sz="2400">
                <a:solidFill>
                  <a:schemeClr val="dk1"/>
                </a:solidFill>
              </a:rPr>
              <a:t> : a limited su (security/sudo)</a:t>
            </a:r>
            <a:endParaRPr sz="2400">
              <a:solidFill>
                <a:schemeClr val="dk1"/>
              </a:solidFill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-US" sz="2100">
                <a:solidFill>
                  <a:schemeClr val="dk1"/>
                </a:solidFill>
              </a:rPr>
              <a:t>Subdivide power of superuser</a:t>
            </a:r>
            <a:endParaRPr sz="2100">
              <a:solidFill>
                <a:schemeClr val="dk1"/>
              </a:solidFill>
            </a:endParaRPr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</a:pPr>
            <a:r>
              <a:rPr lang="en-US" sz="1900">
                <a:solidFill>
                  <a:srgbClr val="FF0000"/>
                </a:solidFill>
              </a:rPr>
              <a:t>Who</a:t>
            </a:r>
            <a:r>
              <a:rPr lang="en-US" sz="1900">
                <a:solidFill>
                  <a:schemeClr val="dk1"/>
                </a:solidFill>
              </a:rPr>
              <a:t> can execute </a:t>
            </a:r>
            <a:r>
              <a:rPr lang="en-US" sz="1900">
                <a:solidFill>
                  <a:srgbClr val="FF0000"/>
                </a:solidFill>
              </a:rPr>
              <a:t>what command</a:t>
            </a:r>
            <a:r>
              <a:rPr lang="en-US" sz="1900">
                <a:solidFill>
                  <a:schemeClr val="dk1"/>
                </a:solidFill>
              </a:rPr>
              <a:t> on </a:t>
            </a:r>
            <a:r>
              <a:rPr lang="en-US" sz="1900">
                <a:solidFill>
                  <a:srgbClr val="FF0000"/>
                </a:solidFill>
              </a:rPr>
              <a:t>which host</a:t>
            </a:r>
            <a:r>
              <a:rPr lang="en-US" sz="1900">
                <a:solidFill>
                  <a:schemeClr val="dk1"/>
                </a:solidFill>
              </a:rPr>
              <a:t> as </a:t>
            </a:r>
            <a:r>
              <a:rPr lang="en-US" sz="1900">
                <a:solidFill>
                  <a:srgbClr val="FF0000"/>
                </a:solidFill>
              </a:rPr>
              <a:t>whom</a:t>
            </a:r>
            <a:r>
              <a:rPr lang="en-US" sz="1900">
                <a:solidFill>
                  <a:schemeClr val="dk1"/>
                </a:solidFill>
              </a:rPr>
              <a:t>.</a:t>
            </a:r>
            <a:endParaRPr sz="1900">
              <a:solidFill>
                <a:schemeClr val="dk1"/>
              </a:solidFill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-US" sz="2100">
                <a:solidFill>
                  <a:schemeClr val="dk1"/>
                </a:solidFill>
              </a:rPr>
              <a:t>Each command executed through sudo will be logged (/var/log/auth.log)</a:t>
            </a: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US" sz="2200">
                <a:solidFill>
                  <a:schemeClr val="dk1"/>
                </a:solidFill>
              </a:rPr>
              <a:t>Edit /usr/local/etc/sudoers using </a:t>
            </a:r>
            <a:r>
              <a:rPr lang="en-US" sz="2200" u="sng">
                <a:solidFill>
                  <a:schemeClr val="hlink"/>
                </a:solidFill>
                <a:hlinkClick r:id="rId5"/>
              </a:rPr>
              <a:t>visudo(8)</a:t>
            </a:r>
            <a:r>
              <a:rPr lang="en-US" sz="2200">
                <a:solidFill>
                  <a:schemeClr val="dk1"/>
                </a:solidFill>
              </a:rPr>
              <a:t> command</a:t>
            </a:r>
            <a:endParaRPr sz="2200">
              <a:solidFill>
                <a:schemeClr val="dk1"/>
              </a:solidFill>
            </a:endParaRPr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</a:pPr>
            <a:r>
              <a:rPr lang="en-US" sz="2000">
                <a:solidFill>
                  <a:schemeClr val="dk1"/>
                </a:solidFill>
              </a:rPr>
              <a:t>visudo can check mutual exclusive access of sudoers file</a:t>
            </a:r>
            <a:endParaRPr sz="2000">
              <a:solidFill>
                <a:schemeClr val="dk1"/>
              </a:solidFill>
            </a:endParaRPr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</a:pPr>
            <a:r>
              <a:rPr lang="en-US" sz="2000">
                <a:solidFill>
                  <a:schemeClr val="dk1"/>
                </a:solidFill>
              </a:rPr>
              <a:t>Syntax check</a:t>
            </a:r>
            <a:endParaRPr sz="2000">
              <a:solidFill>
                <a:schemeClr val="dk1"/>
              </a:solidFill>
            </a:endParaRPr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</a:pPr>
            <a:r>
              <a:rPr lang="en-US" sz="2000">
                <a:solidFill>
                  <a:schemeClr val="dk1"/>
                </a:solidFill>
              </a:rPr>
              <a:t>Change editor</a:t>
            </a:r>
            <a:endParaRPr sz="2000">
              <a:solidFill>
                <a:schemeClr val="dk1"/>
              </a:solidFill>
            </a:endParaRPr>
          </a:p>
          <a:p>
            <a:pPr marL="1828800" lvl="3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setenv EDITOR &lt;editor you familiar with&gt;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30"/>
          <p:cNvSpPr txBox="1">
            <a:spLocks noGrp="1"/>
          </p:cNvSpPr>
          <p:nvPr>
            <p:ph type="body" idx="2"/>
          </p:nvPr>
        </p:nvSpPr>
        <p:spPr>
          <a:xfrm>
            <a:off x="1091750" y="4935387"/>
            <a:ext cx="9534600" cy="7261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Sep 20 02:10:08 NASA </a:t>
            </a:r>
            <a:r>
              <a:rPr lang="en-US" sz="2000" dirty="0" err="1"/>
              <a:t>sudo</a:t>
            </a:r>
            <a:r>
              <a:rPr lang="en-US" sz="2000" dirty="0"/>
              <a:t>:    </a:t>
            </a:r>
            <a:r>
              <a:rPr lang="en-US" sz="2000" dirty="0" err="1"/>
              <a:t>lctseng</a:t>
            </a:r>
            <a:r>
              <a:rPr lang="en-US" sz="2000" dirty="0"/>
              <a:t> : TTY=pts/1 ; PWD=/</a:t>
            </a:r>
            <a:r>
              <a:rPr lang="en-US" sz="2000" dirty="0" err="1"/>
              <a:t>tmp</a:t>
            </a:r>
            <a:r>
              <a:rPr lang="en-US" sz="2000" dirty="0"/>
              <a:t> ; 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                              USER=root ;  COMMAND=/</a:t>
            </a:r>
            <a:r>
              <a:rPr lang="en-US" sz="2000" dirty="0" err="1"/>
              <a:t>etc</a:t>
            </a:r>
            <a:r>
              <a:rPr lang="en-US" sz="2000" dirty="0"/>
              <a:t>/</a:t>
            </a:r>
            <a:r>
              <a:rPr lang="en-US" sz="2000" dirty="0" err="1"/>
              <a:t>rc.d</a:t>
            </a:r>
            <a:r>
              <a:rPr lang="en-US" sz="2000" dirty="0"/>
              <a:t>/pf start</a:t>
            </a:r>
            <a:endParaRPr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227" name="Google Shape;227;p3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Becoming root (3)</a:t>
            </a:r>
            <a:endParaRPr dirty="0"/>
          </a:p>
        </p:txBody>
      </p:sp>
      <p:sp>
        <p:nvSpPr>
          <p:cNvPr id="228" name="Google Shape;228;p3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sudoers format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>
                <a:solidFill>
                  <a:srgbClr val="FF0000"/>
                </a:solidFill>
              </a:rPr>
              <a:t>Who</a:t>
            </a:r>
            <a:r>
              <a:rPr lang="en-US"/>
              <a:t> can execute </a:t>
            </a:r>
            <a:r>
              <a:rPr lang="en-US">
                <a:solidFill>
                  <a:srgbClr val="FF0000"/>
                </a:solidFill>
              </a:rPr>
              <a:t>what command</a:t>
            </a:r>
            <a:r>
              <a:rPr lang="en-US"/>
              <a:t> on </a:t>
            </a:r>
            <a:r>
              <a:rPr lang="en-US">
                <a:solidFill>
                  <a:srgbClr val="FF0000"/>
                </a:solidFill>
              </a:rPr>
              <a:t>which host</a:t>
            </a:r>
            <a:r>
              <a:rPr lang="en-US"/>
              <a:t> as </a:t>
            </a:r>
            <a:r>
              <a:rPr lang="en-US">
                <a:solidFill>
                  <a:srgbClr val="FF0000"/>
                </a:solidFill>
              </a:rPr>
              <a:t>whom</a:t>
            </a:r>
            <a:endParaRPr>
              <a:solidFill>
                <a:srgbClr val="FF0000"/>
              </a:solidFill>
            </a:endParaRPr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The user to whom the line applies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The hosts on which the line should be noted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The commands that the specified users may run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The users as whom they may be executed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Use absolute path</a:t>
            </a:r>
            <a:endParaRPr/>
          </a:p>
        </p:txBody>
      </p:sp>
      <p:sp>
        <p:nvSpPr>
          <p:cNvPr id="229" name="Google Shape;229;p31"/>
          <p:cNvSpPr txBox="1">
            <a:spLocks noGrp="1"/>
          </p:cNvSpPr>
          <p:nvPr>
            <p:ph type="body" idx="2"/>
          </p:nvPr>
        </p:nvSpPr>
        <p:spPr>
          <a:xfrm>
            <a:off x="1529650" y="4954386"/>
            <a:ext cx="7362300" cy="21954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Host_Alias</a:t>
            </a:r>
            <a:r>
              <a:rPr lang="en-US" dirty="0"/>
              <a:t>	BSD=bsd1,bsd2,alumni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Host_Alias</a:t>
            </a:r>
            <a:r>
              <a:rPr lang="en-US" dirty="0"/>
              <a:t>	LINUX=linux1,linux2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Cmnd_Alias</a:t>
            </a:r>
            <a:r>
              <a:rPr lang="en-US" dirty="0"/>
              <a:t>	DUMP=/</a:t>
            </a:r>
            <a:r>
              <a:rPr lang="en-US" dirty="0" err="1"/>
              <a:t>usr</a:t>
            </a:r>
            <a:r>
              <a:rPr lang="en-US" dirty="0"/>
              <a:t>/</a:t>
            </a:r>
            <a:r>
              <a:rPr lang="en-US" dirty="0" err="1"/>
              <a:t>sbin</a:t>
            </a:r>
            <a:r>
              <a:rPr lang="en-US" dirty="0"/>
              <a:t>/dump, /</a:t>
            </a:r>
            <a:r>
              <a:rPr lang="en-US" dirty="0" err="1"/>
              <a:t>usr</a:t>
            </a:r>
            <a:r>
              <a:rPr lang="en-US" dirty="0"/>
              <a:t>/</a:t>
            </a:r>
            <a:r>
              <a:rPr lang="en-US" dirty="0" err="1"/>
              <a:t>sbin</a:t>
            </a:r>
            <a:r>
              <a:rPr lang="en-US" dirty="0"/>
              <a:t>/restore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Cmnd_Alias</a:t>
            </a:r>
            <a:r>
              <a:rPr lang="en-US" dirty="0"/>
              <a:t>	PRINT=/</a:t>
            </a:r>
            <a:r>
              <a:rPr lang="en-US" dirty="0" err="1"/>
              <a:t>usr</a:t>
            </a:r>
            <a:r>
              <a:rPr lang="en-US" dirty="0"/>
              <a:t>/bin/</a:t>
            </a:r>
            <a:r>
              <a:rPr lang="en-US" dirty="0" err="1"/>
              <a:t>lpc</a:t>
            </a:r>
            <a:r>
              <a:rPr lang="en-US" dirty="0"/>
              <a:t>, /</a:t>
            </a:r>
            <a:r>
              <a:rPr lang="en-US" dirty="0" err="1"/>
              <a:t>usr</a:t>
            </a:r>
            <a:r>
              <a:rPr lang="en-US" dirty="0"/>
              <a:t>/bin/</a:t>
            </a:r>
            <a:r>
              <a:rPr lang="en-US" dirty="0" err="1"/>
              <a:t>lprm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Cmnd_Alias</a:t>
            </a:r>
            <a:r>
              <a:rPr lang="en-US" dirty="0"/>
              <a:t>	SHELLS=/bin/</a:t>
            </a:r>
            <a:r>
              <a:rPr lang="en-US" dirty="0" err="1"/>
              <a:t>sh</a:t>
            </a:r>
            <a:r>
              <a:rPr lang="en-US" dirty="0"/>
              <a:t>, /bin/</a:t>
            </a:r>
            <a:r>
              <a:rPr lang="en-US" dirty="0" err="1"/>
              <a:t>tcsh</a:t>
            </a:r>
            <a:r>
              <a:rPr lang="en-US" dirty="0"/>
              <a:t>, /bin/</a:t>
            </a:r>
            <a:r>
              <a:rPr lang="en-US" dirty="0" err="1"/>
              <a:t>csh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235" name="Google Shape;235;p3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Becoming root (4)</a:t>
            </a:r>
            <a:endParaRPr dirty="0"/>
          </a:p>
        </p:txBody>
      </p:sp>
      <p:sp>
        <p:nvSpPr>
          <p:cNvPr id="236" name="Google Shape;236;p32"/>
          <p:cNvSpPr txBox="1">
            <a:spLocks noGrp="1"/>
          </p:cNvSpPr>
          <p:nvPr>
            <p:ph type="body" idx="2"/>
          </p:nvPr>
        </p:nvSpPr>
        <p:spPr>
          <a:xfrm>
            <a:off x="1529650" y="1410275"/>
            <a:ext cx="7362300" cy="58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Host_Alias	BSD=bsd1,bsd2,alumni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Host_Alias	LINUX=linux1,linux2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Cmnd_Alias	PRINT=/usr/bin/lpc, /usr/bin/lprm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Cmnd_Alias	SHELLS=/bin/sh, /bin/tcsh, /bin/csh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Cmnd_Alias	SU=/usr/bin/su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User_Alias	wwwTA=jnlin, wangth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User_Alias	printTA=lctseng, jnlin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Runas_Alias	NOBODY=nobody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wangth		ALL=ALL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lctseng	ALL=(ALL)ALL,!SHELLS,!SU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printTA	csduty=PRINT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wwwTA		BSD=(NOBODY)/usr/bin/more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%wheel		ALL=NOPASSWD:/sbin/shutdown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242" name="Google Shape;242;p3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Becoming root (5)</a:t>
            </a:r>
            <a:endParaRPr dirty="0"/>
          </a:p>
        </p:txBody>
      </p:sp>
      <p:sp>
        <p:nvSpPr>
          <p:cNvPr id="243" name="Google Shape;243;p3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Example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Execute "more" as user "nobody"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sz="2800">
                <a:solidFill>
                  <a:schemeClr val="dk1"/>
                </a:solidFill>
              </a:rPr>
              <a:t>% sudo -u nobody more /usr/local/etc/apache/httpd.conf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Blacklist is not always safe…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% cp -p /bin/csh /tmp/csh; sudo /tmp/csh</a:t>
            </a:r>
            <a:endParaRPr/>
          </a:p>
        </p:txBody>
      </p:sp>
      <p:sp>
        <p:nvSpPr>
          <p:cNvPr id="244" name="Google Shape;244;p33"/>
          <p:cNvSpPr txBox="1">
            <a:spLocks noGrp="1"/>
          </p:cNvSpPr>
          <p:nvPr>
            <p:ph type="body" idx="2"/>
          </p:nvPr>
        </p:nvSpPr>
        <p:spPr>
          <a:xfrm>
            <a:off x="2212600" y="4253650"/>
            <a:ext cx="7571400" cy="15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Cmnd_Alias</a:t>
            </a:r>
            <a:r>
              <a:rPr lang="en-US" dirty="0"/>
              <a:t>	SHELLS=/bin/</a:t>
            </a:r>
            <a:r>
              <a:rPr lang="en-US" dirty="0" err="1"/>
              <a:t>sh</a:t>
            </a:r>
            <a:r>
              <a:rPr lang="en-US" dirty="0"/>
              <a:t>, /bin/</a:t>
            </a:r>
            <a:r>
              <a:rPr lang="en-US" dirty="0" err="1"/>
              <a:t>tcsh</a:t>
            </a:r>
            <a:r>
              <a:rPr lang="en-US" dirty="0"/>
              <a:t>, /bin/</a:t>
            </a:r>
            <a:r>
              <a:rPr lang="en-US" dirty="0" err="1"/>
              <a:t>csh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Cmnd_Alias</a:t>
            </a:r>
            <a:r>
              <a:rPr lang="en-US" dirty="0"/>
              <a:t>	SU=/</a:t>
            </a:r>
            <a:r>
              <a:rPr lang="en-US" dirty="0" err="1"/>
              <a:t>usr</a:t>
            </a:r>
            <a:r>
              <a:rPr lang="en-US" dirty="0"/>
              <a:t>/bin/</a:t>
            </a:r>
            <a:r>
              <a:rPr lang="en-US" dirty="0" err="1"/>
              <a:t>su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lctseng</a:t>
            </a:r>
            <a:r>
              <a:rPr lang="en-US" dirty="0"/>
              <a:t>	ALL=(ALL)ALL,!SHELLS,!SU</a:t>
            </a: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250" name="Google Shape;250;p3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sudoers Example</a:t>
            </a:r>
            <a:endParaRPr/>
          </a:p>
        </p:txBody>
      </p:sp>
      <p:sp>
        <p:nvSpPr>
          <p:cNvPr id="251" name="Google Shape;251;p3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lctseng	ALL=(ALL) ALL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%wheel	ALL=(ALL) NOPASSWD: ALL</a:t>
            </a:r>
            <a:endParaRPr/>
          </a:p>
        </p:txBody>
      </p:sp>
      <p:sp>
        <p:nvSpPr>
          <p:cNvPr id="252" name="Google Shape;252;p34"/>
          <p:cNvSpPr txBox="1">
            <a:spLocks noGrp="1"/>
          </p:cNvSpPr>
          <p:nvPr>
            <p:ph type="body" idx="2"/>
          </p:nvPr>
        </p:nvSpPr>
        <p:spPr>
          <a:xfrm>
            <a:off x="1148650" y="2629475"/>
            <a:ext cx="96342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##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## User privilege specification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##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root ALL=(ALL) ALL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lctseng ALL=(ALL) ALL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## Uncomment to allow members of group wheel to execute any command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#%wheel ALL=(ALL) ALL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## Same thing without a password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%wheel ALL=(ALL) NOPASSWD: ALL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Adding New Users</a:t>
            </a:r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ID</a:t>
            </a:r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2800" dirty="0"/>
              <a:t>User ID, Group ID</a:t>
            </a:r>
            <a:endParaRPr sz="2800"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400" dirty="0"/>
              <a:t>$ id </a:t>
            </a:r>
            <a:r>
              <a:rPr lang="en-US" sz="2400" dirty="0" err="1"/>
              <a:t>lctseng</a:t>
            </a:r>
            <a:endParaRPr sz="2400" dirty="0"/>
          </a:p>
          <a:p>
            <a:pPr marL="1371600" lvl="2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400" dirty="0" err="1"/>
              <a:t>uid</a:t>
            </a:r>
            <a:r>
              <a:rPr lang="en-US" sz="2400" dirty="0"/>
              <a:t>=10554(</a:t>
            </a:r>
            <a:r>
              <a:rPr lang="en-US" sz="2400" dirty="0" err="1"/>
              <a:t>lctseng</a:t>
            </a:r>
            <a:r>
              <a:rPr lang="en-US" sz="2400" dirty="0"/>
              <a:t>) </a:t>
            </a:r>
            <a:r>
              <a:rPr lang="en-US" sz="2400" dirty="0" err="1"/>
              <a:t>gid</a:t>
            </a:r>
            <a:r>
              <a:rPr lang="en-US" sz="2400" dirty="0"/>
              <a:t>=1199(alumni) groups=1199(alumni),2000(</a:t>
            </a:r>
            <a:r>
              <a:rPr lang="en-US" sz="2400" dirty="0" err="1"/>
              <a:t>taever</a:t>
            </a:r>
            <a:r>
              <a:rPr lang="en-US" sz="2400" dirty="0"/>
              <a:t>)</a:t>
            </a:r>
            <a:endParaRPr sz="2400"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400" dirty="0"/>
              <a:t>$ id 10554</a:t>
            </a:r>
            <a:endParaRPr sz="2400"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2800" dirty="0"/>
              <a:t>Super user</a:t>
            </a:r>
            <a:endParaRPr sz="2800"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400" dirty="0"/>
              <a:t>root</a:t>
            </a:r>
            <a:endParaRPr sz="2400" dirty="0"/>
          </a:p>
          <a:p>
            <a:pPr marL="1371600" lvl="2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400" dirty="0" err="1"/>
              <a:t>uid</a:t>
            </a:r>
            <a:r>
              <a:rPr lang="en-US" sz="2400" dirty="0"/>
              <a:t>=0(root) </a:t>
            </a:r>
            <a:r>
              <a:rPr lang="en-US" sz="2400" dirty="0" err="1"/>
              <a:t>gid</a:t>
            </a:r>
            <a:r>
              <a:rPr lang="en-US" sz="2400" dirty="0"/>
              <a:t>=0(wheel) groups=0(wheel),5(operator)</a:t>
            </a:r>
            <a:endParaRPr sz="2400"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2800" dirty="0"/>
              <a:t>Other Important Users</a:t>
            </a:r>
            <a:endParaRPr sz="2800"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400" dirty="0"/>
              <a:t>daemon: owner of unprivileged software</a:t>
            </a:r>
            <a:endParaRPr sz="2400"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400" dirty="0"/>
              <a:t>bin: owner of system commands</a:t>
            </a:r>
            <a:endParaRPr sz="2400"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400" dirty="0"/>
              <a:t>sys: owner of the kernel and memory images</a:t>
            </a:r>
            <a:endParaRPr sz="2400"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400" dirty="0"/>
              <a:t>nobody: owner of nothing</a:t>
            </a:r>
            <a:endParaRPr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Steps to add a new user</a:t>
            </a:r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dirty="0"/>
              <a:t>Edit the password and group files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 err="1"/>
              <a:t>vipw</a:t>
            </a:r>
            <a:r>
              <a:rPr lang="en-US" dirty="0"/>
              <a:t>, pw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dirty="0"/>
              <a:t>Set an initial password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passwd </a:t>
            </a:r>
            <a:r>
              <a:rPr lang="en-US" dirty="0" err="1"/>
              <a:t>lctseng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dirty="0"/>
              <a:t>Set quota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 err="1"/>
              <a:t>edquota</a:t>
            </a:r>
            <a:r>
              <a:rPr lang="en-US" dirty="0"/>
              <a:t> </a:t>
            </a:r>
            <a:r>
              <a:rPr lang="en-US" dirty="0" err="1"/>
              <a:t>lctseng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dirty="0"/>
              <a:t>Create user home directory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 err="1"/>
              <a:t>mkdir</a:t>
            </a:r>
            <a:r>
              <a:rPr lang="en-US" dirty="0"/>
              <a:t> /home/</a:t>
            </a:r>
            <a:r>
              <a:rPr lang="en-US" dirty="0" err="1"/>
              <a:t>lctseng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dirty="0"/>
              <a:t>Copy startup files to user’s home (optional)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dirty="0"/>
              <a:t>Set the file/directory owner to the user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 err="1"/>
              <a:t>chown</a:t>
            </a:r>
            <a:r>
              <a:rPr lang="en-US" dirty="0"/>
              <a:t> -R </a:t>
            </a:r>
            <a:r>
              <a:rPr lang="en-US" dirty="0" err="1"/>
              <a:t>lctseng:cs</a:t>
            </a:r>
            <a:r>
              <a:rPr lang="en-US" dirty="0"/>
              <a:t> /home/</a:t>
            </a:r>
            <a:r>
              <a:rPr lang="en-US" dirty="0" err="1"/>
              <a:t>lctseng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Step to add a new user –</a:t>
            </a:r>
            <a:endParaRPr sz="4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	1. password and group file (1)</a:t>
            </a:r>
            <a:endParaRPr sz="4500"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>
            <a:off x="599050" y="17920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2800" dirty="0"/>
              <a:t>/</a:t>
            </a:r>
            <a:r>
              <a:rPr lang="en-US" sz="2800" dirty="0" err="1"/>
              <a:t>etc</a:t>
            </a:r>
            <a:r>
              <a:rPr lang="en-US" sz="2800" dirty="0"/>
              <a:t>/passwd</a:t>
            </a:r>
            <a:endParaRPr sz="2800"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400" dirty="0"/>
              <a:t>Store user information:</a:t>
            </a:r>
            <a:endParaRPr sz="2400"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sz="2400" dirty="0"/>
              <a:t>Login name</a:t>
            </a:r>
            <a:endParaRPr sz="2400"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sz="2400" dirty="0"/>
              <a:t>Encrypted password (* or x)</a:t>
            </a:r>
            <a:endParaRPr sz="2400"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sz="2400" dirty="0"/>
              <a:t>UID</a:t>
            </a:r>
            <a:endParaRPr sz="2400"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sz="2400" dirty="0"/>
              <a:t>Default GID</a:t>
            </a:r>
            <a:endParaRPr sz="2400"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sz="2400" dirty="0"/>
              <a:t>GECOS information</a:t>
            </a:r>
            <a:endParaRPr sz="2400" dirty="0"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000" dirty="0"/>
              <a:t>Full name, office, extension, home phone</a:t>
            </a:r>
            <a:endParaRPr sz="2000"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sz="2400" dirty="0"/>
              <a:t>Home directory</a:t>
            </a:r>
            <a:endParaRPr sz="2400"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sz="2400" dirty="0"/>
              <a:t>Login shell</a:t>
            </a:r>
            <a:endParaRPr sz="2400"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400" dirty="0"/>
              <a:t>Each is separated by ":"</a:t>
            </a:r>
            <a:endParaRPr sz="2800" dirty="0"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2"/>
          </p:nvPr>
        </p:nvSpPr>
        <p:spPr>
          <a:xfrm>
            <a:off x="1512757" y="6553866"/>
            <a:ext cx="5675983" cy="7044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/>
              <a:t>lctseng@NASA</a:t>
            </a:r>
            <a:r>
              <a:rPr lang="en-US" sz="1800" dirty="0"/>
              <a:t> /</a:t>
            </a:r>
            <a:r>
              <a:rPr lang="en-US" sz="1800" dirty="0" err="1"/>
              <a:t>etc</a:t>
            </a:r>
            <a:r>
              <a:rPr lang="en-US" sz="1800" dirty="0"/>
              <a:t> $ grep </a:t>
            </a:r>
            <a:r>
              <a:rPr lang="en-US" sz="1800" dirty="0" err="1"/>
              <a:t>lctseng</a:t>
            </a:r>
            <a:r>
              <a:rPr lang="en-US" sz="1800" dirty="0"/>
              <a:t> passwd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/>
              <a:t>lctseng</a:t>
            </a:r>
            <a:r>
              <a:rPr lang="en-US" sz="1800" dirty="0"/>
              <a:t>:*:1002:20:User &amp;:/home/</a:t>
            </a:r>
            <a:r>
              <a:rPr lang="en-US" sz="1800" dirty="0" err="1"/>
              <a:t>lctseng</a:t>
            </a:r>
            <a:r>
              <a:rPr lang="en-US" sz="1800" dirty="0"/>
              <a:t>:/bin/</a:t>
            </a:r>
            <a:r>
              <a:rPr lang="en-US" sz="1800" dirty="0" err="1"/>
              <a:t>tcsh</a:t>
            </a:r>
            <a:endParaRPr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Step to add a new user –</a:t>
            </a:r>
            <a:endParaRPr sz="4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	1. password and group file (2)</a:t>
            </a:r>
            <a:endParaRPr sz="4500"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599050" y="17920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Encrypted password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The encrypted password is stored in shadow file for security reason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/etc/master.passwd	(BSD)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/etc/shadow		(Linux)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2"/>
          </p:nvPr>
        </p:nvSpPr>
        <p:spPr>
          <a:xfrm>
            <a:off x="168250" y="3718925"/>
            <a:ext cx="11692500" cy="173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$ grep lctseng </a:t>
            </a:r>
            <a:r>
              <a:rPr lang="en-US" sz="2100" b="1"/>
              <a:t>/etc/passwd</a:t>
            </a:r>
            <a:endParaRPr sz="21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lctseng:*:1002:20:User &amp;:/home/lctseng:/bin/tcsh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$ sudo grep lctseng </a:t>
            </a:r>
            <a:r>
              <a:rPr lang="en-US" sz="2100" b="1"/>
              <a:t>/etc/master.passwd</a:t>
            </a:r>
            <a:endParaRPr sz="21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lctseng:$1$4KQcUPbi$/nVs5bPDUXoyLLxw9Yp9D.:1002:20::0:0:User &amp;:/home/lctseng:/bin/tcsh</a:t>
            </a:r>
            <a:endParaRPr sz="2100"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2"/>
          </p:nvPr>
        </p:nvSpPr>
        <p:spPr>
          <a:xfrm>
            <a:off x="168250" y="5623925"/>
            <a:ext cx="11692500" cy="173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$ grep lctseng </a:t>
            </a:r>
            <a:r>
              <a:rPr lang="en-US" sz="2100" b="1"/>
              <a:t>/etc/passwd</a:t>
            </a:r>
            <a:endParaRPr sz="21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lctseng:x:1002:20:User &amp;:/home/lctseng:/bin/tcsh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$ sudo grep lctseng </a:t>
            </a:r>
            <a:r>
              <a:rPr lang="en-US" sz="2100" b="1"/>
              <a:t>/etc/shadow</a:t>
            </a:r>
            <a:endParaRPr sz="21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lctseng:$1$4KQcUPbi$/nVs5bPDUXoyLLxw9Yp9D.:14529:0:99999:7:::</a:t>
            </a:r>
            <a:endParaRPr sz="2100"/>
          </a:p>
        </p:txBody>
      </p:sp>
      <p:sp>
        <p:nvSpPr>
          <p:cNvPr id="90" name="Google Shape;90;p13"/>
          <p:cNvSpPr txBox="1"/>
          <p:nvPr/>
        </p:nvSpPr>
        <p:spPr>
          <a:xfrm>
            <a:off x="10387825" y="3860950"/>
            <a:ext cx="1104300" cy="57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BSD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10293325" y="5764750"/>
            <a:ext cx="1293300" cy="57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Linux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Step to add a new user –</a:t>
            </a:r>
            <a:endParaRPr sz="4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	1. password and group file (3)</a:t>
            </a:r>
            <a:endParaRPr sz="450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99050" y="16396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dirty="0"/>
              <a:t>Encrypted methods</a:t>
            </a:r>
            <a:endParaRPr sz="20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600" dirty="0"/>
              <a:t>des</a:t>
            </a:r>
            <a:endParaRPr sz="1600" dirty="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-US" sz="1400" dirty="0"/>
              <a:t>Plaintext: at most 8 characters</a:t>
            </a:r>
            <a:endParaRPr sz="1400" dirty="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-US" sz="1400" dirty="0"/>
              <a:t>Cipher: 13 characters long</a:t>
            </a:r>
            <a:endParaRPr sz="1400" dirty="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-US" sz="1400" dirty="0"/>
              <a:t>vFj42r/</a:t>
            </a:r>
            <a:r>
              <a:rPr lang="en-US" sz="1400" dirty="0" err="1"/>
              <a:t>HzGqXk</a:t>
            </a:r>
            <a:endParaRPr sz="14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600" dirty="0"/>
              <a:t>md5</a:t>
            </a:r>
            <a:endParaRPr sz="1600" dirty="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-US" sz="1400" dirty="0"/>
              <a:t>Plaintext: arbitrary length</a:t>
            </a:r>
            <a:endParaRPr sz="1400" dirty="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-US" sz="1400" dirty="0"/>
              <a:t>Cipher: 34 characters long started with "$1$"</a:t>
            </a:r>
            <a:endParaRPr sz="1400" dirty="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-US" sz="1400" dirty="0"/>
              <a:t>$1$xbFdBaRp$zXSp9e4y32ho0MB9Cu2iV0</a:t>
            </a:r>
            <a:endParaRPr sz="14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600" dirty="0" err="1">
                <a:solidFill>
                  <a:schemeClr val="dk1"/>
                </a:solidFill>
              </a:rPr>
              <a:t>blf</a:t>
            </a:r>
            <a:endParaRPr sz="1600" dirty="0">
              <a:solidFill>
                <a:schemeClr val="dk1"/>
              </a:solidFill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</a:pPr>
            <a:r>
              <a:rPr lang="en-US" sz="1400" dirty="0">
                <a:solidFill>
                  <a:schemeClr val="dk1"/>
                </a:solidFill>
              </a:rPr>
              <a:t>Plaintext: arbitrary length</a:t>
            </a:r>
            <a:endParaRPr sz="1400" dirty="0">
              <a:solidFill>
                <a:schemeClr val="dk1"/>
              </a:solidFill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</a:pPr>
            <a:r>
              <a:rPr lang="en-US" sz="1400" dirty="0">
                <a:solidFill>
                  <a:schemeClr val="dk1"/>
                </a:solidFill>
              </a:rPr>
              <a:t>Cipher: 60 characters long started with "$2a$"</a:t>
            </a:r>
            <a:endParaRPr sz="1400" dirty="0">
              <a:solidFill>
                <a:schemeClr val="dk1"/>
              </a:solidFill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</a:pPr>
            <a:r>
              <a:rPr lang="en-US" sz="1400" dirty="0">
                <a:solidFill>
                  <a:schemeClr val="dk1"/>
                </a:solidFill>
              </a:rPr>
              <a:t>$2a$04$jn9vc7dDJOX7V335o3.RoujuK/uoBYDg1xZs1OcBOrIXve3d1Cbm6</a:t>
            </a:r>
            <a:endParaRPr sz="1400" dirty="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600" dirty="0">
                <a:solidFill>
                  <a:schemeClr val="dk1"/>
                </a:solidFill>
              </a:rPr>
              <a:t>sha512</a:t>
            </a:r>
            <a:endParaRPr sz="1600" dirty="0">
              <a:solidFill>
                <a:schemeClr val="dk1"/>
              </a:solidFill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</a:pPr>
            <a:r>
              <a:rPr lang="en-US" sz="1400" dirty="0">
                <a:solidFill>
                  <a:schemeClr val="dk1"/>
                </a:solidFill>
              </a:rPr>
              <a:t>Plaintext: arbitrary length</a:t>
            </a:r>
            <a:endParaRPr sz="1400" dirty="0">
              <a:solidFill>
                <a:schemeClr val="dk1"/>
              </a:solidFill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</a:pPr>
            <a:r>
              <a:rPr lang="en-US" sz="1400" dirty="0">
                <a:solidFill>
                  <a:schemeClr val="dk1"/>
                </a:solidFill>
              </a:rPr>
              <a:t>Cipher: 106 characters long started with "$6$"</a:t>
            </a:r>
            <a:endParaRPr sz="1400" dirty="0">
              <a:solidFill>
                <a:schemeClr val="dk1"/>
              </a:solidFill>
            </a:endParaRPr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</a:pPr>
            <a:r>
              <a:rPr lang="en-US" sz="1400" dirty="0">
                <a:solidFill>
                  <a:schemeClr val="dk1"/>
                </a:solidFill>
              </a:rPr>
              <a:t>$6$o4B4Pa/ql3PpRAQo$196.cCzrTCOIpPqk.VX7EqR0YNtf0dRLdx5Hzl6S7uGaPz4EDJdoXnmsSf.A21xS2zimI1XsHAglCR2Pw7ols1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 u="sng" dirty="0" err="1">
                <a:solidFill>
                  <a:schemeClr val="hlink"/>
                </a:solidFill>
                <a:hlinkClick r:id="rId3"/>
              </a:rPr>
              <a:t>login.conf</a:t>
            </a:r>
            <a:r>
              <a:rPr lang="en-US" sz="2000" u="sng" dirty="0">
                <a:solidFill>
                  <a:schemeClr val="hlink"/>
                </a:solidFill>
                <a:hlinkClick r:id="rId3"/>
              </a:rPr>
              <a:t>(5)</a:t>
            </a:r>
            <a:r>
              <a:rPr lang="en-US" sz="2000" dirty="0">
                <a:solidFill>
                  <a:schemeClr val="dk1"/>
                </a:solidFill>
              </a:rPr>
              <a:t>, "AUTHENTICATION"</a:t>
            </a:r>
            <a:endParaRPr sz="2000" dirty="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 dirty="0">
                <a:solidFill>
                  <a:schemeClr val="dk1"/>
                </a:solidFill>
              </a:rPr>
              <a:t>section: </a:t>
            </a:r>
            <a:r>
              <a:rPr lang="en-US" sz="1800" dirty="0" err="1">
                <a:solidFill>
                  <a:schemeClr val="dk1"/>
                </a:solidFill>
              </a:rPr>
              <a:t>passwd_format</a:t>
            </a:r>
            <a:endParaRPr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Step to add a new user –</a:t>
            </a:r>
            <a:endParaRPr sz="4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	1. password and group file (4)</a:t>
            </a:r>
            <a:endParaRPr sz="4500"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GECOS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General Electric Comprehensive Operating System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Commonly used to record personal information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"," separated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u="sng">
                <a:solidFill>
                  <a:schemeClr val="hlink"/>
                </a:solidFill>
                <a:hlinkClick r:id="rId3"/>
              </a:rPr>
              <a:t>finger(1)</a:t>
            </a:r>
            <a:r>
              <a:rPr lang="en-US"/>
              <a:t> command will use it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Use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chfn(1)</a:t>
            </a:r>
            <a:r>
              <a:rPr lang="en-US"/>
              <a:t> to change your GECOS</a:t>
            </a:r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2"/>
          </p:nvPr>
        </p:nvSpPr>
        <p:spPr>
          <a:xfrm>
            <a:off x="2901250" y="4686875"/>
            <a:ext cx="5811300" cy="253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 Changing user information for lctseng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Shell: /bin/tcsh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Full Name</a:t>
            </a:r>
            <a:r>
              <a:rPr lang="en-US"/>
              <a:t>: User &amp;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Office Location</a:t>
            </a:r>
            <a:r>
              <a:rPr lang="en-US">
                <a:solidFill>
                  <a:schemeClr val="dk1"/>
                </a:solidFill>
              </a:rPr>
              <a:t>: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Office Phone</a:t>
            </a:r>
            <a:r>
              <a:rPr lang="en-US">
                <a:solidFill>
                  <a:schemeClr val="dk1"/>
                </a:solidFill>
              </a:rPr>
              <a:t>: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Home Phone</a:t>
            </a:r>
            <a:r>
              <a:rPr lang="en-US">
                <a:solidFill>
                  <a:schemeClr val="dk1"/>
                </a:solidFill>
              </a:rPr>
              <a:t>: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Other information</a:t>
            </a:r>
            <a:r>
              <a:rPr lang="en-US">
                <a:solidFill>
                  <a:schemeClr val="dk1"/>
                </a:solidFill>
              </a:rPr>
              <a:t>: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2567</Words>
  <Application>Microsoft Office PowerPoint</Application>
  <PresentationFormat>自訂</PresentationFormat>
  <Paragraphs>388</Paragraphs>
  <Slides>27</Slides>
  <Notes>27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5" baseType="lpstr">
      <vt:lpstr>Consolas</vt:lpstr>
      <vt:lpstr>Arial</vt:lpstr>
      <vt:lpstr>Times New Roman</vt:lpstr>
      <vt:lpstr>Source Sans Pro</vt:lpstr>
      <vt:lpstr>Ubuntu Mono</vt:lpstr>
      <vt:lpstr>Source Sans Pro Light</vt:lpstr>
      <vt:lpstr>Microsoft JhengHei</vt:lpstr>
      <vt:lpstr>CSCC NASA</vt:lpstr>
      <vt:lpstr>User Management</vt:lpstr>
      <vt:lpstr>Handbook and Manual pages</vt:lpstr>
      <vt:lpstr>Adding New Users</vt:lpstr>
      <vt:lpstr>ID</vt:lpstr>
      <vt:lpstr>Steps to add a new user</vt:lpstr>
      <vt:lpstr>Step to add a new user –  1. password and group file (1)</vt:lpstr>
      <vt:lpstr>Step to add a new user –  1. password and group file (2)</vt:lpstr>
      <vt:lpstr>Step to add a new user –  1. password and group file (3)</vt:lpstr>
      <vt:lpstr>Step to add a new user –  1. password and group file (4)</vt:lpstr>
      <vt:lpstr>Step to add a new user –  1. password and group file (6)</vt:lpstr>
      <vt:lpstr>Step to add a new user –  1. password and group file (7)</vt:lpstr>
      <vt:lpstr>Step to add a new user –  1. password and group file (8)</vt:lpstr>
      <vt:lpstr>Step to add a new user –  1. password and group file (9)</vt:lpstr>
      <vt:lpstr>Step to add a new user –  1. password and group file (10)</vt:lpstr>
      <vt:lpstr>Step to add a new user –  1. password and group file (11)</vt:lpstr>
      <vt:lpstr>Step to add a new user – 2, 3, 4</vt:lpstr>
      <vt:lpstr>Step to add a new user – 5, 6</vt:lpstr>
      <vt:lpstr>Remove accounts</vt:lpstr>
      <vt:lpstr>Disabling login</vt:lpstr>
      <vt:lpstr>Rootly Powers</vt:lpstr>
      <vt:lpstr>The Root</vt:lpstr>
      <vt:lpstr>Becoming root (1)</vt:lpstr>
      <vt:lpstr>Becoming root (2)</vt:lpstr>
      <vt:lpstr>Becoming root (3)</vt:lpstr>
      <vt:lpstr>Becoming root (4)</vt:lpstr>
      <vt:lpstr>Becoming root (5)</vt:lpstr>
      <vt:lpstr>sudoers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 Management</dc:title>
  <dc:creator>Tse-Han Wang</dc:creator>
  <cp:lastModifiedBy>王則涵</cp:lastModifiedBy>
  <cp:revision>10</cp:revision>
  <dcterms:modified xsi:type="dcterms:W3CDTF">2021-10-14T14:35:58Z</dcterms:modified>
</cp:coreProperties>
</file>