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1998325" cy="7559675"/>
  <p:notesSz cx="7559675" cy="10691813"/>
  <p:embeddedFontLst>
    <p:embeddedFont>
      <p:font typeface="Microsoft JhengHei" panose="020B0604030504040204" pitchFamily="34" charset="-120"/>
      <p:regular r:id="rId32"/>
      <p:bold r:id="rId33"/>
    </p:embeddedFont>
    <p:embeddedFont>
      <p:font typeface="MingLiu" panose="02020509000000000000" pitchFamily="49" charset="-120"/>
      <p:regular r:id="rId34"/>
    </p:embeddedFont>
    <p:embeddedFont>
      <p:font typeface="Source Sans Pro" panose="020B0503030403020204" pitchFamily="34" charset="0"/>
      <p:regular r:id="rId35"/>
      <p:bold r:id="rId36"/>
      <p:italic r:id="rId37"/>
      <p:boldItalic r:id="rId38"/>
    </p:embeddedFont>
    <p:embeddedFont>
      <p:font typeface="Source Sans Pro Light" panose="020B0403030403020204" pitchFamily="34" charset="0"/>
      <p:regular r:id="rId39"/>
      <p:bold r:id="rId40"/>
      <p:italic r:id="rId41"/>
      <p:boldItalic r:id="rId42"/>
    </p:embeddedFont>
    <p:embeddedFont>
      <p:font typeface="Times" panose="02020603050405020304" pitchFamily="18" charset="0"/>
      <p:regular r:id="rId43"/>
      <p:bold r:id="rId44"/>
      <p:italic r:id="rId45"/>
      <p:boldItalic r:id="rId46"/>
    </p:embeddedFont>
    <p:embeddedFont>
      <p:font typeface="Ubuntu Mono" panose="02020500000000000000" charset="0"/>
      <p:regular r:id="rId47"/>
      <p:bold r:id="rId48"/>
      <p:italic r:id="rId49"/>
      <p:boldItalic r:id="rId50"/>
    </p:embeddedFont>
    <p:embeddedFont>
      <p:font typeface="Verdana" panose="020B0604030504040204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se-Han Wang" initials="" lastIdx="1" clrIdx="0"/>
  <p:cmAuthor id="1" name="Liang-Chi Tseng" initials="" lastIdx="5" clrIdx="1"/>
  <p:cmAuthor id="2" name="李富源" initials="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64B0DE-AB6E-473D-B12E-3CF5704F6A87}">
  <a:tblStyle styleId="{6964B0DE-AB6E-473D-B12E-3CF5704F6A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1cc361be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1cc361bea_0_8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1cc361bea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1cc361bea_0_10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1cc361bea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1cc361bea_0_10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1cc361bea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1cc361bea_0_1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1cc361be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1cc361bea_0_1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1cc361bea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1cc361bea_0_1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1cc361bea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1cc361bea_0_13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1cc361be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a1cc361bea_0_14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1cc361bea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1cc361bea_0_1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1cc361bea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1cc361bea_0_15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a4cdac330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a4cdac330c_1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a1cc361be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a1cc361bea_0_16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1cc361bea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a1cc361bea_0_17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a1cc361bea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a1cc361bea_0_18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a1cc361be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a1cc361bea_0_19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a1cc361bea_0_19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a1cc361bea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a1cc361bea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a1cc361bea_0_20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a1cc361bea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a1cc361bea_0_2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a1cc361bea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a1cc361bea_0_2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a1cc361be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a1cc361bea_0_23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a1cc361bea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a1cc361bea_0_24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a1cc361b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a1cc361bea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1cc361be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1cc361bea_0_3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1cc361be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1cc361bea_0_4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1cc361be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1cc361bea_0_5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1cc361be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1cc361bea_0_6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1cc361be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1cc361bea_0_7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1cc361bea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1cc361bea_0_8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</a:t>
            </a:r>
            <a:r>
              <a:rPr lang="en-US" sz="3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</a:t>
            </a:r>
            <a:r>
              <a:rPr lang="zh-TW" altLang="en-US" sz="3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通</a:t>
            </a:r>
            <a:r>
              <a:rPr lang="en-US" sz="3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</a:t>
            </a:r>
            <a:r>
              <a:rPr lang="zh-TW" altLang="en-US" sz="3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</a:t>
            </a:r>
            <a:r>
              <a:rPr lang="en-US" sz="3000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資工系資訊中心</a:t>
            </a:r>
            <a:endParaRPr sz="3000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NYCU</a:t>
            </a:r>
            <a:endParaRPr dirty="0"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10377600" y="242225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kill(1)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bsd.org/cgi/man.cgi?killall(1)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nice(1)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bsd.org/cgi/man.cgi?renice(8)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cpuset(1)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doc/en/books/handbook/basics-processe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bsd.org/doc/zh_TW/books/handbook/basics-processes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zh.wikipedia.org/wiki/Fork%E7%82%B8%E5%BC%B9#mediaviewer/File:Fork_bomb.sv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fork(2)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reebsd.org/cgi/man.cgi?wait(2)" TargetMode="External"/><Relationship Id="rId5" Type="http://schemas.openxmlformats.org/officeDocument/2006/relationships/hyperlink" Target="https://www.freebsd.org/cgi/man.cgi?_exit(2)" TargetMode="External"/><Relationship Id="rId4" Type="http://schemas.openxmlformats.org/officeDocument/2006/relationships/hyperlink" Target="https://www.freebsd.org/cgi/man.cgi?execve(2)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kill(1)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/>
        </p:nvSpPr>
        <p:spPr>
          <a:xfrm>
            <a:off x="548640" y="301320"/>
            <a:ext cx="10798500" cy="4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0" b="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552960" y="5216400"/>
            <a:ext cx="10789800" cy="15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Controlling Processes</a:t>
            </a:r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4" name="Google Shape;44;p7"/>
          <p:cNvSpPr txBox="1"/>
          <p:nvPr/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wangth (2017-2020, CC BY-SA)</a:t>
            </a:r>
            <a:endParaRPr sz="3600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 (1996-2016)</a:t>
            </a:r>
            <a:endParaRPr sz="3600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Signal – Actions when receiving signal</a:t>
            </a:r>
            <a:endParaRPr sz="4500"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Depend on whether there is a designated handler routine for that signal</a:t>
            </a:r>
            <a:endParaRPr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If yes, the handler is called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If no, the kernel takes some default action</a:t>
            </a:r>
            <a:endParaRPr sz="27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700"/>
              <a:t>"</a:t>
            </a:r>
            <a:r>
              <a:rPr lang="en-US"/>
              <a:t>Catching" the signal</a:t>
            </a:r>
            <a:endParaRPr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Specify a handler routine for a signal within a program</a:t>
            </a:r>
            <a:endParaRPr sz="27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Two ways to prevent signals from arriving</a:t>
            </a:r>
            <a:endParaRPr>
              <a:solidFill>
                <a:schemeClr val="dk1"/>
              </a:solidFill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Ignored</a:t>
            </a:r>
            <a:endParaRPr sz="2700">
              <a:solidFill>
                <a:schemeClr val="dk1"/>
              </a:solidFill>
            </a:endParaRPr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Just discard it and there is no effect to process</a:t>
            </a:r>
            <a:endParaRPr sz="2500">
              <a:solidFill>
                <a:schemeClr val="dk1"/>
              </a:solidFill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Blocked </a:t>
            </a:r>
            <a:endParaRPr sz="2700">
              <a:solidFill>
                <a:schemeClr val="dk1"/>
              </a:solidFill>
            </a:endParaRPr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Queue for delivery until unblocked</a:t>
            </a:r>
            <a:endParaRPr sz="2500">
              <a:solidFill>
                <a:schemeClr val="dk1"/>
              </a:solidFill>
            </a:endParaRPr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The handler for a newly unblocked signal is called only once</a:t>
            </a:r>
            <a:endParaRPr sz="2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Signal – FreeBSD signals</a:t>
            </a:r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body" idx="1"/>
          </p:nvPr>
        </p:nvSpPr>
        <p:spPr>
          <a:xfrm>
            <a:off x="599050" y="1674150"/>
            <a:ext cx="10830900" cy="55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US" sz="3300">
                <a:solidFill>
                  <a:schemeClr val="dk1"/>
                </a:solidFill>
              </a:rPr>
              <a:t>signal(3) or see /usr/include/sys/signal.h</a:t>
            </a:r>
            <a:endParaRPr sz="3300">
              <a:solidFill>
                <a:schemeClr val="dk1"/>
              </a:solidFill>
            </a:endParaRPr>
          </a:p>
          <a:p>
            <a: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US" sz="3300">
                <a:solidFill>
                  <a:schemeClr val="dk1"/>
                </a:solidFill>
              </a:rPr>
              <a:t>FreeBSD</a:t>
            </a:r>
            <a:endParaRPr sz="3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38" name="Google Shape;138;p17"/>
          <p:cNvGraphicFramePr/>
          <p:nvPr>
            <p:extLst>
              <p:ext uri="{D42A27DB-BD31-4B8C-83A1-F6EECF244321}">
                <p14:modId xmlns:p14="http://schemas.microsoft.com/office/powerpoint/2010/main" val="4085712633"/>
              </p:ext>
            </p:extLst>
          </p:nvPr>
        </p:nvGraphicFramePr>
        <p:xfrm>
          <a:off x="1643488" y="2659413"/>
          <a:ext cx="8711325" cy="4693590"/>
        </p:xfrm>
        <a:graphic>
          <a:graphicData uri="http://schemas.openxmlformats.org/drawingml/2006/table">
            <a:tbl>
              <a:tblPr>
                <a:noFill/>
                <a:tableStyleId>{6964B0DE-AB6E-473D-B12E-3CF5704F6A87}</a:tableStyleId>
              </a:tblPr>
              <a:tblGrid>
                <a:gridCol w="41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9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9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</a:t>
                      </a:r>
                      <a:endParaRPr sz="16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  <a:endParaRPr sz="16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6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Default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Catch</a:t>
                      </a:r>
                      <a:endParaRPr sz="16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Block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Dump Core</a:t>
                      </a:r>
                      <a:endParaRPr sz="16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SIGHUP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Hangup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Terminate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800" dirty="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333333"/>
                          </a:solidFill>
                          <a:highlight>
                            <a:srgbClr val="FFFAFA"/>
                          </a:highlight>
                        </a:rPr>
                        <a:t>❌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SIGINT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Interrupt (^C)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Terminate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800" dirty="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333333"/>
                          </a:solidFill>
                          <a:highlight>
                            <a:srgbClr val="FFFAFA"/>
                          </a:highlight>
                        </a:rPr>
                        <a:t>❌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SIGQUIT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Quit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Terminate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SIGKILL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Kill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Terminate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rgbClr val="333333"/>
                          </a:solidFill>
                          <a:highlight>
                            <a:srgbClr val="FFFAFA"/>
                          </a:highlight>
                        </a:rPr>
                        <a:t>❌</a:t>
                      </a:r>
                      <a:endParaRPr sz="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333333"/>
                          </a:solidFill>
                          <a:highlight>
                            <a:srgbClr val="FFFAFA"/>
                          </a:highlight>
                        </a:rPr>
                        <a:t>❌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333333"/>
                          </a:solidFill>
                          <a:highlight>
                            <a:srgbClr val="FFFAFA"/>
                          </a:highlight>
                        </a:rPr>
                        <a:t>❌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SIGBUS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Bus error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Terminate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SIGSEGV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Segmentation fault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Terminate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SIGTERM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Soft. termination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Terminate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rgbClr val="333333"/>
                          </a:solidFill>
                          <a:highlight>
                            <a:srgbClr val="FFFAFA"/>
                          </a:highlight>
                        </a:rPr>
                        <a:t>❌</a:t>
                      </a:r>
                      <a:endParaRPr sz="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SIGSTOP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Stop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Stop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333333"/>
                          </a:solidFill>
                          <a:highlight>
                            <a:srgbClr val="FFFAFA"/>
                          </a:highlight>
                        </a:rPr>
                        <a:t>❌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333333"/>
                          </a:solidFill>
                          <a:highlight>
                            <a:srgbClr val="FFFAFA"/>
                          </a:highlight>
                        </a:rPr>
                        <a:t>❌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rgbClr val="333333"/>
                          </a:solidFill>
                          <a:highlight>
                            <a:srgbClr val="FFFAFA"/>
                          </a:highlight>
                        </a:rPr>
                        <a:t>❌</a:t>
                      </a:r>
                      <a:endParaRPr sz="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SIGTSTP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Stop from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tty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(^Z)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Stop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rgbClr val="333333"/>
                          </a:solidFill>
                          <a:highlight>
                            <a:srgbClr val="FFFAFA"/>
                          </a:highlight>
                        </a:rPr>
                        <a:t>❌</a:t>
                      </a:r>
                      <a:endParaRPr sz="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SIGCONT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Continue after stop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Ignore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333333"/>
                          </a:solidFill>
                          <a:highlight>
                            <a:srgbClr val="FFFAFA"/>
                          </a:highlight>
                        </a:rPr>
                        <a:t>❌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rgbClr val="333333"/>
                          </a:solidFill>
                          <a:highlight>
                            <a:srgbClr val="FFFAFA"/>
                          </a:highlight>
                        </a:rPr>
                        <a:t>❌</a:t>
                      </a:r>
                      <a:endParaRPr sz="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615240" y="218145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Signal – Send signals: kill</a:t>
            </a:r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xfrm>
            <a:off x="599050" y="1341400"/>
            <a:ext cx="10830900" cy="588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kill(1)</a:t>
            </a:r>
            <a:r>
              <a:rPr lang="en-US"/>
              <a:t> – terminate or signal a process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$ kill [-signal] pid</a:t>
            </a:r>
            <a:endParaRPr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Ex.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First, find out the pid you want to kill</a:t>
            </a:r>
            <a:endParaRPr sz="240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(ps, top, sockstat, lsof…)</a:t>
            </a:r>
            <a:endParaRPr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$ kill -l   (list all available signals)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$ kill 49222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$ kill -TERM 49222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$ kill -15 49222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u="sng">
                <a:solidFill>
                  <a:schemeClr val="hlink"/>
                </a:solidFill>
                <a:hlinkClick r:id="rId4"/>
              </a:rPr>
              <a:t>killall(1)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kill processes by name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$ killall tcsh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$ killall -u chwong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Niceness</a:t>
            </a:r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How kindly of you when contending CPU time</a:t>
            </a:r>
            <a:endParaRPr sz="33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High nice value ➔ low priority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Related to CPU time quantum </a:t>
            </a:r>
            <a:endParaRPr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Inherent Property</a:t>
            </a:r>
            <a:endParaRPr sz="33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 newly created process inherits the nice value of its parent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Prevent processes with low priority from bearing high-priority children</a:t>
            </a:r>
            <a:endParaRPr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Root has complete freedom in setting nice value</a:t>
            </a:r>
            <a:endParaRPr sz="33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 "nice" to start a high-priority shell to beat berserk process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Niceness – nice and renice</a:t>
            </a:r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nice(1)</a:t>
            </a:r>
            <a:r>
              <a:rPr lang="en-US" dirty="0"/>
              <a:t> format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OS nice : $ /</a:t>
            </a:r>
            <a:r>
              <a:rPr lang="en-US" dirty="0" err="1"/>
              <a:t>usr</a:t>
            </a:r>
            <a:r>
              <a:rPr lang="en-US" dirty="0"/>
              <a:t>/bin/nice [range] utility [argument]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 err="1"/>
              <a:t>csh</a:t>
            </a:r>
            <a:r>
              <a:rPr lang="en-US" dirty="0"/>
              <a:t> nice(built-in) : $ nice  [range] utility [argument]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$ nice +10 </a:t>
            </a:r>
            <a:r>
              <a:rPr lang="en-US" dirty="0" err="1"/>
              <a:t>ps</a:t>
            </a:r>
            <a:r>
              <a:rPr lang="en-US" dirty="0"/>
              <a:t> -l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renice(8)</a:t>
            </a:r>
            <a:r>
              <a:rPr lang="en-US" dirty="0"/>
              <a:t> format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renice [</a:t>
            </a:r>
            <a:r>
              <a:rPr lang="en-US" dirty="0" err="1"/>
              <a:t>prio</a:t>
            </a:r>
            <a:r>
              <a:rPr lang="en-US" dirty="0"/>
              <a:t> | -n </a:t>
            </a:r>
            <a:r>
              <a:rPr lang="en-US" dirty="0" err="1"/>
              <a:t>incr</a:t>
            </a:r>
            <a:r>
              <a:rPr lang="en-US" dirty="0"/>
              <a:t>] [-p </a:t>
            </a:r>
            <a:r>
              <a:rPr lang="en-US" dirty="0" err="1"/>
              <a:t>pid</a:t>
            </a:r>
            <a:r>
              <a:rPr lang="en-US" dirty="0"/>
              <a:t>] [-g </a:t>
            </a:r>
            <a:r>
              <a:rPr lang="en-US" dirty="0" err="1"/>
              <a:t>gid</a:t>
            </a:r>
            <a:r>
              <a:rPr lang="en-US" dirty="0"/>
              <a:t>] [-u user]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$ renice 15 -u </a:t>
            </a:r>
            <a:r>
              <a:rPr lang="en-US" dirty="0" err="1"/>
              <a:t>chwong</a:t>
            </a:r>
            <a:endParaRPr dirty="0"/>
          </a:p>
        </p:txBody>
      </p:sp>
      <p:graphicFrame>
        <p:nvGraphicFramePr>
          <p:cNvPr id="6" name="Group 75">
            <a:extLst>
              <a:ext uri="{FF2B5EF4-FFF2-40B4-BE49-F238E27FC236}">
                <a16:creationId xmlns:a16="http://schemas.microsoft.com/office/drawing/2014/main" id="{27F615F6-BA28-42DB-B1C3-1F3A30CFFA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76324"/>
              </p:ext>
            </p:extLst>
          </p:nvPr>
        </p:nvGraphicFramePr>
        <p:xfrm>
          <a:off x="1998662" y="5156383"/>
          <a:ext cx="8001000" cy="197644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System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Prio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. Range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OS nice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csh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nice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renice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FreeBSD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-20 ~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-</a:t>
                      </a: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incr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| -n </a:t>
                      </a: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incr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+</a:t>
                      </a: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prio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| -</a:t>
                      </a: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prio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prio | -n incr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Red Hat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-20 ~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-</a:t>
                      </a: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incr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| -n </a:t>
                      </a: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incr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+</a:t>
                      </a: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prio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| -</a:t>
                      </a: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prio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Solaris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0 ~ 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-incr | -n incr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+</a:t>
                      </a: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incr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| -</a:t>
                      </a: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incr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prio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| -n </a:t>
                      </a: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incr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SunOS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-20 ~ 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-incr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+</a:t>
                      </a: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prio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| -</a:t>
                      </a: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prio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prio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cpuset command (1/2)</a:t>
            </a:r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A system may have more than one CPU core</a:t>
            </a:r>
            <a:endParaRPr sz="330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How many CPU resource a process can use</a:t>
            </a:r>
            <a:endParaRPr sz="330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 u="sng">
                <a:solidFill>
                  <a:schemeClr val="hlink"/>
                </a:solidFill>
                <a:hlinkClick r:id="rId3"/>
              </a:rPr>
              <a:t>cpuset(1)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cpuset command (2/2)</a:t>
            </a:r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8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To see how many CPUs on your machine</a:t>
            </a:r>
            <a:endParaRPr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$ cpuset -g</a:t>
            </a:r>
            <a:endParaRPr sz="27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</p:txBody>
      </p:sp>
      <p:pic>
        <p:nvPicPr>
          <p:cNvPr id="176" name="Google Shape;176;p22"/>
          <p:cNvPicPr preferRelativeResize="0"/>
          <p:nvPr/>
        </p:nvPicPr>
        <p:blipFill rotWithShape="1">
          <a:blip r:embed="rId3">
            <a:alphaModFix/>
          </a:blip>
          <a:srcRect b="6890"/>
          <a:stretch/>
        </p:blipFill>
        <p:spPr>
          <a:xfrm>
            <a:off x="1553512" y="2613851"/>
            <a:ext cx="79248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 txBox="1">
            <a:spLocks noGrp="1"/>
          </p:cNvSpPr>
          <p:nvPr>
            <p:ph type="body" idx="1"/>
          </p:nvPr>
        </p:nvSpPr>
        <p:spPr>
          <a:xfrm>
            <a:off x="582850" y="3266000"/>
            <a:ext cx="10830900" cy="346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Run commands with less CPUs</a:t>
            </a:r>
            <a:endParaRPr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$ cpuset -l cpus cmd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$ cpuset -l 8-15 ./hw1.out</a:t>
            </a:r>
            <a:endParaRPr sz="27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Change number of CPUs for current processes</a:t>
            </a:r>
            <a:endParaRPr>
              <a:solidFill>
                <a:schemeClr val="dk1"/>
              </a:solidFill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$ cpuset -l cpus -p pid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$ cpuset -l 8-15 -p 5566 </a:t>
            </a:r>
            <a:endParaRPr sz="2700"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Combine with nice</a:t>
            </a:r>
            <a:endParaRPr>
              <a:solidFill>
                <a:schemeClr val="dk1"/>
              </a:solidFill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$ cpuset -l 8-15 /usr/bin/nice -n 20 cmd</a:t>
            </a:r>
            <a:endParaRPr sz="2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Process States</a:t>
            </a:r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man "ps" and see "state" keyword</a:t>
            </a:r>
            <a:endParaRPr sz="3300"/>
          </a:p>
        </p:txBody>
      </p:sp>
      <p:graphicFrame>
        <p:nvGraphicFramePr>
          <p:cNvPr id="6" name="Group 75">
            <a:extLst>
              <a:ext uri="{FF2B5EF4-FFF2-40B4-BE49-F238E27FC236}">
                <a16:creationId xmlns:a16="http://schemas.microsoft.com/office/drawing/2014/main" id="{B7E8D78B-3905-4BC0-9E40-B30DD63011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646407"/>
              </p:ext>
            </p:extLst>
          </p:nvPr>
        </p:nvGraphicFramePr>
        <p:xfrm>
          <a:off x="4098131" y="2519463"/>
          <a:ext cx="3802063" cy="3014665"/>
        </p:xfrm>
        <a:graphic>
          <a:graphicData uri="http://schemas.openxmlformats.org/drawingml/2006/table">
            <a:tbl>
              <a:tblPr/>
              <a:tblGrid>
                <a:gridCol w="100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8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213"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儷中黑(P)" pitchFamily="34" charset="-120"/>
                        </a:defRPr>
                      </a:lvl1pPr>
                      <a:lvl2pPr marL="742950" indent="-28575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2pPr>
                      <a:lvl3pPr marL="1143000" indent="-228600">
                        <a:spcBef>
                          <a:spcPct val="25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3pPr>
                      <a:lvl4pPr marL="1600200" indent="-228600">
                        <a:spcBef>
                          <a:spcPct val="25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State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儷中黑(P)" pitchFamily="34" charset="-120"/>
                        </a:defRPr>
                      </a:lvl1pPr>
                      <a:lvl2pPr marL="742950" indent="-28575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2pPr>
                      <a:lvl3pPr marL="1143000" indent="-228600">
                        <a:spcBef>
                          <a:spcPct val="25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3pPr>
                      <a:lvl4pPr marL="1600200" indent="-228600">
                        <a:spcBef>
                          <a:spcPct val="25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Meaning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儷中黑(P)" pitchFamily="34" charset="-120"/>
                        </a:defRPr>
                      </a:lvl1pPr>
                      <a:lvl2pPr marL="742950" indent="-28575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2pPr>
                      <a:lvl3pPr marL="1143000" indent="-228600">
                        <a:spcBef>
                          <a:spcPct val="25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3pPr>
                      <a:lvl4pPr marL="1600200" indent="-228600">
                        <a:spcBef>
                          <a:spcPct val="25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儷中黑(P)" pitchFamily="34" charset="-120"/>
                        </a:defRPr>
                      </a:lvl1pPr>
                      <a:lvl2pPr marL="742950" indent="-28575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2pPr>
                      <a:lvl3pPr marL="1143000" indent="-228600">
                        <a:spcBef>
                          <a:spcPct val="25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3pPr>
                      <a:lvl4pPr marL="1600200" indent="-228600">
                        <a:spcBef>
                          <a:spcPct val="25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Idle (20+ second)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儷中黑(P)" pitchFamily="34" charset="-120"/>
                        </a:defRPr>
                      </a:lvl1pPr>
                      <a:lvl2pPr marL="742950" indent="-28575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2pPr>
                      <a:lvl3pPr marL="1143000" indent="-228600">
                        <a:spcBef>
                          <a:spcPct val="25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3pPr>
                      <a:lvl4pPr marL="1600200" indent="-228600">
                        <a:spcBef>
                          <a:spcPct val="25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儷中黑(P)" pitchFamily="34" charset="-120"/>
                        </a:defRPr>
                      </a:lvl1pPr>
                      <a:lvl2pPr marL="742950" indent="-28575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2pPr>
                      <a:lvl3pPr marL="1143000" indent="-228600">
                        <a:spcBef>
                          <a:spcPct val="25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3pPr>
                      <a:lvl4pPr marL="1600200" indent="-228600">
                        <a:spcBef>
                          <a:spcPct val="25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Runnable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儷中黑(P)" pitchFamily="34" charset="-120"/>
                        </a:defRPr>
                      </a:lvl1pPr>
                      <a:lvl2pPr marL="742950" indent="-28575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2pPr>
                      <a:lvl3pPr marL="1143000" indent="-228600">
                        <a:spcBef>
                          <a:spcPct val="25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3pPr>
                      <a:lvl4pPr marL="1600200" indent="-228600">
                        <a:spcBef>
                          <a:spcPct val="25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儷中黑(P)" pitchFamily="34" charset="-120"/>
                        </a:defRPr>
                      </a:lvl1pPr>
                      <a:lvl2pPr marL="742950" indent="-28575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2pPr>
                      <a:lvl3pPr marL="1143000" indent="-228600">
                        <a:spcBef>
                          <a:spcPct val="25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3pPr>
                      <a:lvl4pPr marL="1600200" indent="-228600">
                        <a:spcBef>
                          <a:spcPct val="25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Sleeping (~20 second)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儷中黑(P)" pitchFamily="34" charset="-120"/>
                        </a:defRPr>
                      </a:lvl1pPr>
                      <a:lvl2pPr marL="742950" indent="-28575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2pPr>
                      <a:lvl3pPr marL="1143000" indent="-228600">
                        <a:spcBef>
                          <a:spcPct val="25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3pPr>
                      <a:lvl4pPr marL="1600200" indent="-228600">
                        <a:spcBef>
                          <a:spcPct val="25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儷中黑(P)" pitchFamily="34" charset="-120"/>
                        </a:defRPr>
                      </a:lvl1pPr>
                      <a:lvl2pPr marL="742950" indent="-28575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2pPr>
                      <a:lvl3pPr marL="1143000" indent="-228600">
                        <a:spcBef>
                          <a:spcPct val="25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3pPr>
                      <a:lvl4pPr marL="1600200" indent="-228600">
                        <a:spcBef>
                          <a:spcPct val="25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Stopped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儷中黑(P)" pitchFamily="34" charset="-120"/>
                        </a:defRPr>
                      </a:lvl1pPr>
                      <a:lvl2pPr marL="742950" indent="-28575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2pPr>
                      <a:lvl3pPr marL="1143000" indent="-228600">
                        <a:spcBef>
                          <a:spcPct val="25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3pPr>
                      <a:lvl4pPr marL="1600200" indent="-228600">
                        <a:spcBef>
                          <a:spcPct val="25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儷中黑(P)" pitchFamily="34" charset="-120"/>
                        </a:defRPr>
                      </a:lvl1pPr>
                      <a:lvl2pPr marL="742950" indent="-28575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2pPr>
                      <a:lvl3pPr marL="1143000" indent="-228600">
                        <a:spcBef>
                          <a:spcPct val="25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3pPr>
                      <a:lvl4pPr marL="1600200" indent="-228600">
                        <a:spcBef>
                          <a:spcPct val="25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Zombie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儷中黑(P)" pitchFamily="34" charset="-120"/>
                        </a:defRPr>
                      </a:lvl1pPr>
                      <a:lvl2pPr marL="742950" indent="-28575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2pPr>
                      <a:lvl3pPr marL="1143000" indent="-228600">
                        <a:spcBef>
                          <a:spcPct val="25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3pPr>
                      <a:lvl4pPr marL="1600200" indent="-228600">
                        <a:spcBef>
                          <a:spcPct val="25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儷中黑(P)" pitchFamily="34" charset="-120"/>
                        </a:defRPr>
                      </a:lvl1pPr>
                      <a:lvl2pPr marL="742950" indent="-28575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2pPr>
                      <a:lvl3pPr marL="1143000" indent="-228600">
                        <a:spcBef>
                          <a:spcPct val="25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3pPr>
                      <a:lvl4pPr marL="1600200" indent="-228600">
                        <a:spcBef>
                          <a:spcPct val="25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標楷體(P)" pitchFamily="66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in Disk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ps command (BSD、Linux)</a:t>
            </a:r>
            <a:endParaRPr/>
          </a:p>
        </p:txBody>
      </p:sp>
      <p:sp>
        <p:nvSpPr>
          <p:cNvPr id="196" name="Google Shape;196;p24"/>
          <p:cNvSpPr txBox="1">
            <a:spLocks noGrp="1"/>
          </p:cNvSpPr>
          <p:nvPr>
            <p:ph type="body" idx="2"/>
          </p:nvPr>
        </p:nvSpPr>
        <p:spPr>
          <a:xfrm>
            <a:off x="982475" y="2029238"/>
            <a:ext cx="4271700" cy="11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sabsd [/home/chwong] -chwong- ps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  PID  TT  STAT      TIME COMMAND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52363  p0  Ss     0:00.01 -tcsh (tcsh)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52369  p0  R+     0:00.00 ps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97" name="Google Shape;197;p24"/>
          <p:cNvSpPr txBox="1">
            <a:spLocks noGrp="1"/>
          </p:cNvSpPr>
          <p:nvPr>
            <p:ph type="body" idx="2"/>
          </p:nvPr>
        </p:nvSpPr>
        <p:spPr>
          <a:xfrm>
            <a:off x="982463" y="3667750"/>
            <a:ext cx="10453200" cy="13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sabsd [/home/chwong] -chwong- ps aux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USER       PID %CPU %MEM   VSZ   RSS  TT  STAT STARTED      TIME COMMAND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chwong   52362  0.0  0.4  6536  3852  ??  S     5:02PM   0:00.01 sshd: chwong@ttyp0 (sshd)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root     52380  0.0  0.3  3756  3224  ??  Ss    5:08PM   0:00.00 sendmail: accepting connections (s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smmsp    52384  0.0  0.3  3644  2968  ??  Ss    5:08PM   0:00.00 sendmail: Queue runner@00:30:00 fo</a:t>
            </a:r>
            <a:endParaRPr sz="1600"/>
          </a:p>
        </p:txBody>
      </p:sp>
      <p:sp>
        <p:nvSpPr>
          <p:cNvPr id="198" name="Google Shape;198;p24"/>
          <p:cNvSpPr txBox="1">
            <a:spLocks noGrp="1"/>
          </p:cNvSpPr>
          <p:nvPr>
            <p:ph type="body" idx="2"/>
          </p:nvPr>
        </p:nvSpPr>
        <p:spPr>
          <a:xfrm>
            <a:off x="982475" y="5530620"/>
            <a:ext cx="10453200" cy="18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sabsd</a:t>
            </a:r>
            <a:r>
              <a:rPr lang="en-US" sz="1600" dirty="0"/>
              <a:t> [/home/</a:t>
            </a:r>
            <a:r>
              <a:rPr lang="en-US" sz="1600" dirty="0" err="1"/>
              <a:t>chwong</a:t>
            </a:r>
            <a:r>
              <a:rPr lang="en-US" sz="1600" dirty="0"/>
              <a:t>] -</a:t>
            </a:r>
            <a:r>
              <a:rPr lang="en-US" sz="1600" dirty="0" err="1"/>
              <a:t>chwong</a:t>
            </a:r>
            <a:r>
              <a:rPr lang="en-US" sz="1600" dirty="0"/>
              <a:t>- </a:t>
            </a:r>
            <a:r>
              <a:rPr lang="en-US" sz="1600" dirty="0" err="1"/>
              <a:t>ps</a:t>
            </a:r>
            <a:r>
              <a:rPr lang="en-US" sz="1600" dirty="0"/>
              <a:t> </a:t>
            </a:r>
            <a:r>
              <a:rPr lang="en-US" sz="1600" dirty="0" err="1"/>
              <a:t>auxww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USER       PID %CPU %MEM   VSZ   RSS  TT  STAT STARTED      TIME COMMAND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chwong</a:t>
            </a:r>
            <a:r>
              <a:rPr lang="en-US" sz="1600" dirty="0"/>
              <a:t>   52362  0.0  0.4  6536  3864  ??  S     5:02PM   0:00.02 </a:t>
            </a:r>
            <a:r>
              <a:rPr lang="en-US" sz="1600" dirty="0" err="1"/>
              <a:t>sshd</a:t>
            </a:r>
            <a:r>
              <a:rPr lang="en-US" sz="1600" dirty="0"/>
              <a:t>: chwong@ttyp0 (</a:t>
            </a:r>
            <a:r>
              <a:rPr lang="en-US" sz="1600" dirty="0" err="1"/>
              <a:t>sshd</a:t>
            </a:r>
            <a:r>
              <a:rPr lang="en-US" sz="1600" dirty="0"/>
              <a:t>)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root     52380  0.0  0.3  3756  3224  ??  Ss    5:08PM   0:00.00 </a:t>
            </a:r>
            <a:r>
              <a:rPr lang="en-US" sz="1600" dirty="0" err="1"/>
              <a:t>sendmail</a:t>
            </a:r>
            <a:r>
              <a:rPr lang="en-US" sz="1600" dirty="0"/>
              <a:t>: accepting connections (</a:t>
            </a:r>
            <a:r>
              <a:rPr lang="en-US" sz="1600" dirty="0" err="1"/>
              <a:t>sendmail</a:t>
            </a:r>
            <a:r>
              <a:rPr lang="en-US" sz="1600" dirty="0"/>
              <a:t>)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smmsp</a:t>
            </a:r>
            <a:r>
              <a:rPr lang="en-US" sz="1600" dirty="0"/>
              <a:t>    52384  0.0  0.3  3644  2968  ??  Ss    5:08PM   0:00.00 </a:t>
            </a:r>
            <a:r>
              <a:rPr lang="en-US" sz="1600" dirty="0" err="1"/>
              <a:t>sendmail</a:t>
            </a:r>
            <a:r>
              <a:rPr lang="en-US" sz="1600" dirty="0"/>
              <a:t>: Queue runner@00:30:00 for /var/spool/</a:t>
            </a:r>
            <a:r>
              <a:rPr lang="en-US" sz="1600" dirty="0" err="1"/>
              <a:t>clientmqueue</a:t>
            </a:r>
            <a:r>
              <a:rPr lang="en-US" sz="1600" dirty="0"/>
              <a:t> (</a:t>
            </a:r>
            <a:r>
              <a:rPr lang="en-US" sz="1600" dirty="0" err="1"/>
              <a:t>sendmail</a:t>
            </a:r>
            <a:r>
              <a:rPr lang="en-US" sz="1600" dirty="0"/>
              <a:t>)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99" name="Google Shape;199;p24"/>
          <p:cNvSpPr txBox="1"/>
          <p:nvPr/>
        </p:nvSpPr>
        <p:spPr>
          <a:xfrm>
            <a:off x="599050" y="1350600"/>
            <a:ext cx="30000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Char char="●"/>
            </a:pP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</a:t>
            </a:r>
            <a:endParaRPr/>
          </a:p>
        </p:txBody>
      </p:sp>
      <p:sp>
        <p:nvSpPr>
          <p:cNvPr id="200" name="Google Shape;200;p24"/>
          <p:cNvSpPr txBox="1"/>
          <p:nvPr/>
        </p:nvSpPr>
        <p:spPr>
          <a:xfrm>
            <a:off x="599050" y="2914850"/>
            <a:ext cx="30000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8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Char char="●"/>
            </a:pP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 aux</a:t>
            </a:r>
            <a:endParaRPr/>
          </a:p>
        </p:txBody>
      </p:sp>
      <p:sp>
        <p:nvSpPr>
          <p:cNvPr id="201" name="Google Shape;201;p24"/>
          <p:cNvSpPr txBox="1"/>
          <p:nvPr/>
        </p:nvSpPr>
        <p:spPr>
          <a:xfrm>
            <a:off x="599050" y="4845725"/>
            <a:ext cx="30000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8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Char char="●"/>
            </a:pP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 auxww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title"/>
          </p:nvPr>
        </p:nvSpPr>
        <p:spPr>
          <a:xfrm>
            <a:off x="599040" y="727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ps command –</a:t>
            </a:r>
            <a:endParaRPr sz="3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	Explanation of ps –aux (BSD、Linux)</a:t>
            </a:r>
            <a:endParaRPr sz="3900"/>
          </a:p>
        </p:txBody>
      </p:sp>
      <p:graphicFrame>
        <p:nvGraphicFramePr>
          <p:cNvPr id="209" name="Google Shape;209;p25"/>
          <p:cNvGraphicFramePr/>
          <p:nvPr/>
        </p:nvGraphicFramePr>
        <p:xfrm>
          <a:off x="2399338" y="1263038"/>
          <a:ext cx="7004325" cy="6221247"/>
        </p:xfrm>
        <a:graphic>
          <a:graphicData uri="http://schemas.openxmlformats.org/drawingml/2006/table">
            <a:tbl>
              <a:tblPr>
                <a:noFill/>
                <a:tableStyleId>{6964B0DE-AB6E-473D-B12E-3CF5704F6A87}</a:tableStyleId>
              </a:tblPr>
              <a:tblGrid>
                <a:gridCol w="116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Field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Contents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Username of process's owner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PID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Process ID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%CPU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Percentage of the CPU this process is using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%MEM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Percentage of the real memory this process is using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VSZ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Virtual size of process, in kilobytes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RSS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Resident set size (number of 1K pages in memory)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TT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Control terminal ID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350"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STAT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Current process status:</a:t>
                      </a:r>
                      <a:endParaRPr sz="1100" b="1" dirty="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 anchor="b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85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Ubuntu Mono"/>
                        <a:buChar char="●"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R = Runnable</a:t>
                      </a:r>
                      <a:endParaRPr sz="1100" b="1">
                        <a:solidFill>
                          <a:schemeClr val="dk1"/>
                        </a:solidFill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marL="45720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Ubuntu Mono"/>
                        <a:buChar char="●"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I = Sleeping (&gt; 20 sec)</a:t>
                      </a:r>
                      <a:endParaRPr sz="1100" b="1">
                        <a:solidFill>
                          <a:schemeClr val="dk1"/>
                        </a:solidFill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marL="45720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Ubuntu Mono"/>
                        <a:buChar char="●"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 = Sleeping (&lt; 20 Sec)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/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Ubuntu Mono"/>
                        <a:buChar char="●"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T = Stopped</a:t>
                      </a:r>
                      <a:endParaRPr sz="1100" b="1" dirty="0">
                        <a:solidFill>
                          <a:schemeClr val="dk1"/>
                        </a:solidFill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marL="45720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Ubuntu Mono"/>
                        <a:buChar char="●"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D = In disk (or short-term) wait</a:t>
                      </a:r>
                      <a:endParaRPr sz="1100" b="1" dirty="0">
                        <a:solidFill>
                          <a:schemeClr val="dk1"/>
                        </a:solidFill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marL="45720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Ubuntu Mono"/>
                        <a:buChar char="●"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Z = Zombie</a:t>
                      </a:r>
                      <a:endParaRPr sz="1100" b="1" dirty="0">
                        <a:solidFill>
                          <a:schemeClr val="dk1"/>
                        </a:solidFill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664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Additional Flags:</a:t>
                      </a:r>
                      <a:endParaRPr sz="1100" b="1" dirty="0">
                        <a:solidFill>
                          <a:schemeClr val="dk1"/>
                        </a:solidFill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marL="45720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Ubuntu Mono"/>
                        <a:buChar char="●"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&gt; = Process has higher than normal priority</a:t>
                      </a:r>
                      <a:endParaRPr sz="1100" b="1" dirty="0">
                        <a:solidFill>
                          <a:schemeClr val="dk1"/>
                        </a:solidFill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marL="45720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Ubuntu Mono"/>
                        <a:buChar char="●"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N = Process has lower than normal priority</a:t>
                      </a:r>
                      <a:endParaRPr sz="1100" b="1" dirty="0">
                        <a:solidFill>
                          <a:schemeClr val="dk1"/>
                        </a:solidFill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marL="45720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Ubuntu Mono"/>
                        <a:buChar char="●"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&lt; = Process is exceeding soft limit on memory </a:t>
                      </a:r>
                      <a:r>
                        <a:rPr lang="en-US" sz="1100" b="1" dirty="0" err="1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ues</a:t>
                      </a:r>
                      <a:endParaRPr sz="1100" b="1" dirty="0">
                        <a:solidFill>
                          <a:schemeClr val="dk1"/>
                        </a:solidFill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marL="45720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Ubuntu Mono"/>
                        <a:buChar char="●"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A = Process has requested random page replacement</a:t>
                      </a:r>
                      <a:endParaRPr sz="1100" b="1" dirty="0">
                        <a:solidFill>
                          <a:schemeClr val="dk1"/>
                        </a:solidFill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marL="45720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Ubuntu Mono"/>
                        <a:buChar char="●"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 = Process has asked for FIFO page replacement</a:t>
                      </a:r>
                      <a:endParaRPr sz="1100" b="1" dirty="0">
                        <a:solidFill>
                          <a:schemeClr val="dk1"/>
                        </a:solidFill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marL="45720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Ubuntu Mono"/>
                        <a:buChar char="●"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V = Process is suspended during a </a:t>
                      </a:r>
                      <a:r>
                        <a:rPr lang="en-US" sz="1100" b="1" dirty="0" err="1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vfork</a:t>
                      </a:r>
                      <a:endParaRPr sz="1100" b="1" dirty="0">
                        <a:solidFill>
                          <a:schemeClr val="dk1"/>
                        </a:solidFill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marL="45720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Ubuntu Mono"/>
                        <a:buChar char="●"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 = Process is trying to exit</a:t>
                      </a:r>
                      <a:endParaRPr sz="1100" b="1" dirty="0">
                        <a:solidFill>
                          <a:schemeClr val="dk1"/>
                        </a:solidFill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marL="45720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Ubuntu Mono"/>
                        <a:buChar char="●"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L = Some pages are locked in core</a:t>
                      </a:r>
                      <a:endParaRPr sz="1100" b="1" dirty="0">
                        <a:solidFill>
                          <a:schemeClr val="dk1"/>
                        </a:solidFill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marL="45720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Ubuntu Mono"/>
                        <a:buChar char="●"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X = Process is being traced </a:t>
                      </a:r>
                      <a:r>
                        <a:rPr lang="en-US" sz="1100" b="1" dirty="0" err="1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ro</a:t>
                      </a: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 debugged</a:t>
                      </a:r>
                      <a:endParaRPr sz="1100" b="1" dirty="0">
                        <a:solidFill>
                          <a:schemeClr val="dk1"/>
                        </a:solidFill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marL="45720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Ubuntu Mono"/>
                        <a:buChar char="●"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 = Process is a session leader (head of controller terminal)</a:t>
                      </a:r>
                      <a:endParaRPr sz="1100" b="1" dirty="0">
                        <a:solidFill>
                          <a:schemeClr val="dk1"/>
                        </a:solidFill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marL="45720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Ubuntu Mono"/>
                        <a:buChar char="●"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W = Process is swapped out</a:t>
                      </a:r>
                      <a:endParaRPr sz="1100" b="1" dirty="0">
                        <a:solidFill>
                          <a:schemeClr val="dk1"/>
                        </a:solidFill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marL="45720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Ubuntu Mono"/>
                        <a:buChar char="●"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+ = Process is in the foreground of its control terminal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STARTED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 the process was started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CPU time the process has consumed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COMMAND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Command name and arguments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b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Handbook and Manual pages</a:t>
            </a:r>
            <a:endParaRPr dirty="0"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Official guide and be found at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https://www.freebsd.org/doc/en/books/handbook/basics-processes.html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https://www.freebsd.org/doc/zh_TW/books/handbook/basics-processes.html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ps command (BSD、Linux)</a:t>
            </a:r>
            <a:endParaRPr/>
          </a:p>
        </p:txBody>
      </p:sp>
      <p:sp>
        <p:nvSpPr>
          <p:cNvPr id="216" name="Google Shape;216;p26"/>
          <p:cNvSpPr txBox="1"/>
          <p:nvPr/>
        </p:nvSpPr>
        <p:spPr>
          <a:xfrm>
            <a:off x="7476500" y="1445400"/>
            <a:ext cx="38034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these options with shell scripts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26"/>
          <p:cNvSpPr txBox="1">
            <a:spLocks noGrp="1"/>
          </p:cNvSpPr>
          <p:nvPr>
            <p:ph type="body" idx="2"/>
          </p:nvPr>
        </p:nvSpPr>
        <p:spPr>
          <a:xfrm>
            <a:off x="1250025" y="1989750"/>
            <a:ext cx="7988400" cy="11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sabsd</a:t>
            </a:r>
            <a:r>
              <a:rPr lang="en-US" sz="1600" dirty="0"/>
              <a:t> [/home/</a:t>
            </a:r>
            <a:r>
              <a:rPr lang="en-US" sz="1600" dirty="0" err="1"/>
              <a:t>chwong</a:t>
            </a:r>
            <a:r>
              <a:rPr lang="en-US" sz="1600" dirty="0"/>
              <a:t>] -</a:t>
            </a:r>
            <a:r>
              <a:rPr lang="en-US" sz="1600" dirty="0" err="1"/>
              <a:t>chwong</a:t>
            </a:r>
            <a:r>
              <a:rPr lang="en-US" sz="1600" dirty="0"/>
              <a:t>- </a:t>
            </a:r>
            <a:r>
              <a:rPr lang="en-US" sz="1600" dirty="0" err="1"/>
              <a:t>ps</a:t>
            </a:r>
            <a:r>
              <a:rPr lang="en-US" sz="1600" dirty="0"/>
              <a:t> -j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USER     PID  PPID  PGID   SID JOBC STAT  TT       TIME COMMAND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chwong</a:t>
            </a:r>
            <a:r>
              <a:rPr lang="en-US" sz="1600" dirty="0"/>
              <a:t> 52363 52362 52363 52363    0 Ss    p0    0:00.03 -</a:t>
            </a:r>
            <a:r>
              <a:rPr lang="en-US" sz="1600" dirty="0" err="1"/>
              <a:t>tcsh</a:t>
            </a:r>
            <a:r>
              <a:rPr lang="en-US" sz="1600" dirty="0"/>
              <a:t> (</a:t>
            </a:r>
            <a:r>
              <a:rPr lang="en-US" sz="1600" dirty="0" err="1"/>
              <a:t>tcsh</a:t>
            </a:r>
            <a:r>
              <a:rPr lang="en-US" sz="1600" dirty="0"/>
              <a:t>)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chwong</a:t>
            </a:r>
            <a:r>
              <a:rPr lang="en-US" sz="1600" dirty="0"/>
              <a:t> 52458 52363 52458 52363    1 R+    p0    0:00.00 </a:t>
            </a:r>
            <a:r>
              <a:rPr lang="en-US" sz="1600" dirty="0" err="1"/>
              <a:t>ps</a:t>
            </a:r>
            <a:r>
              <a:rPr lang="en-US" sz="1600" dirty="0"/>
              <a:t> -j</a:t>
            </a:r>
            <a:endParaRPr sz="1600" dirty="0"/>
          </a:p>
        </p:txBody>
      </p:sp>
      <p:sp>
        <p:nvSpPr>
          <p:cNvPr id="221" name="Google Shape;221;p26"/>
          <p:cNvSpPr txBox="1"/>
          <p:nvPr/>
        </p:nvSpPr>
        <p:spPr>
          <a:xfrm>
            <a:off x="675250" y="1293000"/>
            <a:ext cx="17343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Char char="●"/>
            </a:pPr>
            <a:r>
              <a:rPr lang="en-US" sz="3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</a:t>
            </a:r>
            <a:r>
              <a:rPr lang="en-US" sz="3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3300" dirty="0">
                <a:solidFill>
                  <a:schemeClr val="dk1"/>
                </a:solidFill>
                <a:latin typeface="Verdana"/>
                <a:ea typeface="Verdana"/>
                <a:cs typeface="Times New Roman"/>
                <a:sym typeface="Verdana"/>
              </a:rPr>
              <a:t>-</a:t>
            </a:r>
            <a:r>
              <a:rPr lang="en-US" sz="3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endParaRPr dirty="0"/>
          </a:p>
        </p:txBody>
      </p:sp>
      <p:sp>
        <p:nvSpPr>
          <p:cNvPr id="222" name="Google Shape;222;p26"/>
          <p:cNvSpPr txBox="1"/>
          <p:nvPr/>
        </p:nvSpPr>
        <p:spPr>
          <a:xfrm>
            <a:off x="675250" y="3034025"/>
            <a:ext cx="17343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Char char="●"/>
            </a:pPr>
            <a:r>
              <a:rPr lang="en-US" sz="3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</a:t>
            </a:r>
            <a:r>
              <a:rPr lang="en-US" sz="3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3300" dirty="0">
                <a:solidFill>
                  <a:schemeClr val="dk1"/>
                </a:solidFill>
                <a:latin typeface="Verdana"/>
                <a:ea typeface="Verdana"/>
                <a:cs typeface="Times New Roman"/>
                <a:sym typeface="Verdana"/>
              </a:rPr>
              <a:t>-</a:t>
            </a:r>
            <a:r>
              <a:rPr lang="en-US" sz="3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dirty="0"/>
          </a:p>
        </p:txBody>
      </p:sp>
      <p:sp>
        <p:nvSpPr>
          <p:cNvPr id="223" name="Google Shape;223;p26"/>
          <p:cNvSpPr txBox="1"/>
          <p:nvPr/>
        </p:nvSpPr>
        <p:spPr>
          <a:xfrm>
            <a:off x="675250" y="4712375"/>
            <a:ext cx="17343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Char char="●"/>
            </a:pPr>
            <a:r>
              <a:rPr lang="en-US" sz="3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</a:t>
            </a:r>
            <a:r>
              <a:rPr lang="en-US" sz="3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3300" dirty="0">
                <a:solidFill>
                  <a:schemeClr val="dk1"/>
                </a:solidFill>
                <a:latin typeface="Verdana"/>
                <a:ea typeface="Verdana"/>
                <a:cs typeface="Times New Roman"/>
                <a:sym typeface="Verdana"/>
              </a:rPr>
              <a:t>-</a:t>
            </a:r>
            <a:r>
              <a:rPr lang="en-US" sz="3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endParaRPr sz="3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6"/>
          <p:cNvSpPr txBox="1">
            <a:spLocks noGrp="1"/>
          </p:cNvSpPr>
          <p:nvPr>
            <p:ph type="body" idx="2"/>
          </p:nvPr>
        </p:nvSpPr>
        <p:spPr>
          <a:xfrm>
            <a:off x="1250025" y="3678175"/>
            <a:ext cx="7988400" cy="11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sabsd</a:t>
            </a:r>
            <a:r>
              <a:rPr lang="en-US" sz="1600" dirty="0"/>
              <a:t> [/home/</a:t>
            </a:r>
            <a:r>
              <a:rPr lang="en-US" sz="1600" dirty="0" err="1"/>
              <a:t>chwong</a:t>
            </a:r>
            <a:r>
              <a:rPr lang="en-US" sz="1600" dirty="0"/>
              <a:t>] -</a:t>
            </a:r>
            <a:r>
              <a:rPr lang="en-US" sz="1600" dirty="0" err="1"/>
              <a:t>chwong</a:t>
            </a:r>
            <a:r>
              <a:rPr lang="en-US" sz="1600" dirty="0"/>
              <a:t>- </a:t>
            </a:r>
            <a:r>
              <a:rPr lang="en-US" sz="1600" dirty="0" err="1"/>
              <a:t>ps</a:t>
            </a:r>
            <a:r>
              <a:rPr lang="en-US" sz="1600" dirty="0"/>
              <a:t> -o uid,pid,</a:t>
            </a:r>
            <a:r>
              <a:rPr lang="en-US" sz="1600" dirty="0" err="1"/>
              <a:t>ppid</a:t>
            </a:r>
            <a:r>
              <a:rPr lang="en-US" sz="1600" dirty="0"/>
              <a:t>,%</a:t>
            </a:r>
            <a:r>
              <a:rPr lang="en-US" sz="1600" dirty="0" err="1"/>
              <a:t>cpu</a:t>
            </a:r>
            <a:r>
              <a:rPr lang="en-US" sz="1600" dirty="0"/>
              <a:t>,%</a:t>
            </a:r>
            <a:r>
              <a:rPr lang="en-US" sz="1600" dirty="0" err="1"/>
              <a:t>mem,command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  UID   PID  PPID %CPU %MEM COMMAND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 1001 52363 52362  0.0  0.3 -</a:t>
            </a:r>
            <a:r>
              <a:rPr lang="en-US" sz="1600" dirty="0" err="1"/>
              <a:t>tcsh</a:t>
            </a:r>
            <a:r>
              <a:rPr lang="en-US" sz="1600" dirty="0"/>
              <a:t> (</a:t>
            </a:r>
            <a:r>
              <a:rPr lang="en-US" sz="1600" dirty="0" err="1"/>
              <a:t>tcsh</a:t>
            </a:r>
            <a:r>
              <a:rPr lang="en-US" sz="1600" dirty="0"/>
              <a:t>)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 1001 52462 52363  0.0  0.1 </a:t>
            </a:r>
            <a:r>
              <a:rPr lang="en-US" sz="1600" dirty="0" err="1"/>
              <a:t>ps</a:t>
            </a:r>
            <a:r>
              <a:rPr lang="en-US" sz="1600" dirty="0"/>
              <a:t> -o uid,pid,</a:t>
            </a:r>
            <a:r>
              <a:rPr lang="en-US" sz="1600" dirty="0" err="1"/>
              <a:t>ppid</a:t>
            </a:r>
            <a:r>
              <a:rPr lang="en-US" sz="1600" dirty="0"/>
              <a:t>,%</a:t>
            </a:r>
            <a:r>
              <a:rPr lang="en-US" sz="1600" dirty="0" err="1"/>
              <a:t>cpu</a:t>
            </a:r>
            <a:r>
              <a:rPr lang="en-US" sz="1600" dirty="0"/>
              <a:t>,%</a:t>
            </a:r>
            <a:r>
              <a:rPr lang="en-US" sz="1600" dirty="0" err="1"/>
              <a:t>mem,command</a:t>
            </a:r>
            <a:endParaRPr sz="1600" dirty="0"/>
          </a:p>
        </p:txBody>
      </p:sp>
      <p:sp>
        <p:nvSpPr>
          <p:cNvPr id="225" name="Google Shape;225;p26"/>
          <p:cNvSpPr txBox="1">
            <a:spLocks noGrp="1"/>
          </p:cNvSpPr>
          <p:nvPr>
            <p:ph type="body" idx="2"/>
          </p:nvPr>
        </p:nvSpPr>
        <p:spPr>
          <a:xfrm>
            <a:off x="1250025" y="5366600"/>
            <a:ext cx="7988400" cy="2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sabsd</a:t>
            </a:r>
            <a:r>
              <a:rPr lang="en-US" sz="1600" dirty="0"/>
              <a:t> [/home/</a:t>
            </a:r>
            <a:r>
              <a:rPr lang="en-US" sz="1600" dirty="0" err="1"/>
              <a:t>chwong</a:t>
            </a:r>
            <a:r>
              <a:rPr lang="en-US" sz="1600" dirty="0"/>
              <a:t>] -</a:t>
            </a:r>
            <a:r>
              <a:rPr lang="en-US" sz="1600" dirty="0" err="1"/>
              <a:t>chwong</a:t>
            </a:r>
            <a:r>
              <a:rPr lang="en-US" sz="1600" dirty="0"/>
              <a:t>- </a:t>
            </a:r>
            <a:r>
              <a:rPr lang="en-US" sz="1600" dirty="0" err="1"/>
              <a:t>ps</a:t>
            </a:r>
            <a:r>
              <a:rPr lang="en-US" sz="1600" dirty="0"/>
              <a:t> -L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%</a:t>
            </a:r>
            <a:r>
              <a:rPr lang="en-US" sz="1600" dirty="0" err="1"/>
              <a:t>cpu</a:t>
            </a:r>
            <a:r>
              <a:rPr lang="en-US" sz="1600" dirty="0"/>
              <a:t> %mem </a:t>
            </a:r>
            <a:r>
              <a:rPr lang="en-US" sz="1600" dirty="0" err="1"/>
              <a:t>acflag</a:t>
            </a:r>
            <a:r>
              <a:rPr lang="en-US" sz="1600" dirty="0"/>
              <a:t> </a:t>
            </a:r>
            <a:r>
              <a:rPr lang="en-US" sz="1600" dirty="0" err="1"/>
              <a:t>acflg</a:t>
            </a:r>
            <a:r>
              <a:rPr lang="en-US" sz="1600" dirty="0"/>
              <a:t> </a:t>
            </a:r>
            <a:r>
              <a:rPr lang="en-US" sz="1600" dirty="0" err="1"/>
              <a:t>args</a:t>
            </a:r>
            <a:r>
              <a:rPr lang="en-US" sz="1600" dirty="0"/>
              <a:t> blocked caught comm command </a:t>
            </a:r>
            <a:r>
              <a:rPr lang="en-US" sz="1600" dirty="0" err="1"/>
              <a:t>cpu</a:t>
            </a:r>
            <a:r>
              <a:rPr lang="en-US" sz="1600" dirty="0"/>
              <a:t> </a:t>
            </a:r>
            <a:r>
              <a:rPr lang="en-US" sz="1600" dirty="0" err="1"/>
              <a:t>cputime</a:t>
            </a:r>
            <a:r>
              <a:rPr lang="en-US" sz="1600" dirty="0"/>
              <a:t> </a:t>
            </a:r>
            <a:r>
              <a:rPr lang="en-US" sz="1600" dirty="0" err="1"/>
              <a:t>emuletime</a:t>
            </a:r>
            <a:r>
              <a:rPr lang="en-US" sz="1600" dirty="0"/>
              <a:t> f flags ignored </a:t>
            </a:r>
            <a:r>
              <a:rPr lang="en-US" sz="1600" dirty="0" err="1"/>
              <a:t>inblk</a:t>
            </a:r>
            <a:r>
              <a:rPr lang="en-US" sz="1600" dirty="0"/>
              <a:t> </a:t>
            </a:r>
            <a:r>
              <a:rPr lang="en-US" sz="1600" dirty="0" err="1"/>
              <a:t>inblock</a:t>
            </a:r>
            <a:r>
              <a:rPr lang="en-US" sz="1600" dirty="0"/>
              <a:t> </a:t>
            </a:r>
            <a:r>
              <a:rPr lang="en-US" sz="1600" dirty="0" err="1"/>
              <a:t>jid</a:t>
            </a:r>
            <a:r>
              <a:rPr lang="en-US" sz="1600" dirty="0"/>
              <a:t> </a:t>
            </a:r>
            <a:r>
              <a:rPr lang="en-US" sz="1600" dirty="0" err="1"/>
              <a:t>jobc</a:t>
            </a:r>
            <a:r>
              <a:rPr lang="en-US" sz="1600" dirty="0"/>
              <a:t> </a:t>
            </a:r>
            <a:r>
              <a:rPr lang="en-US" sz="1600" dirty="0" err="1"/>
              <a:t>ktrace</a:t>
            </a:r>
            <a:r>
              <a:rPr lang="en-US" sz="1600" dirty="0"/>
              <a:t> label </a:t>
            </a:r>
            <a:r>
              <a:rPr lang="en-US" sz="1600" dirty="0" err="1"/>
              <a:t>lim</a:t>
            </a:r>
            <a:r>
              <a:rPr lang="en-US" sz="1600" dirty="0"/>
              <a:t> </a:t>
            </a:r>
            <a:r>
              <a:rPr lang="en-US" sz="1600" dirty="0" err="1"/>
              <a:t>lockname</a:t>
            </a:r>
            <a:r>
              <a:rPr lang="en-US" sz="1600" dirty="0"/>
              <a:t> login </a:t>
            </a:r>
            <a:r>
              <a:rPr lang="en-US" sz="1600" dirty="0" err="1"/>
              <a:t>logname</a:t>
            </a:r>
            <a:r>
              <a:rPr lang="en-US" sz="1600" dirty="0"/>
              <a:t> </a:t>
            </a:r>
            <a:r>
              <a:rPr lang="en-US" sz="1600" dirty="0" err="1"/>
              <a:t>lstart</a:t>
            </a:r>
            <a:r>
              <a:rPr lang="en-US" sz="1600" dirty="0"/>
              <a:t> </a:t>
            </a:r>
            <a:r>
              <a:rPr lang="en-US" sz="1600" dirty="0" err="1"/>
              <a:t>lwp</a:t>
            </a:r>
            <a:r>
              <a:rPr lang="en-US" sz="1600" dirty="0"/>
              <a:t> </a:t>
            </a:r>
            <a:r>
              <a:rPr lang="en-US" sz="1600" dirty="0" err="1"/>
              <a:t>majflt</a:t>
            </a:r>
            <a:r>
              <a:rPr lang="en-US" sz="1600" dirty="0"/>
              <a:t> </a:t>
            </a:r>
            <a:r>
              <a:rPr lang="en-US" sz="1600" dirty="0" err="1"/>
              <a:t>minflt</a:t>
            </a:r>
            <a:r>
              <a:rPr lang="en-US" sz="1600" dirty="0"/>
              <a:t> </a:t>
            </a:r>
            <a:r>
              <a:rPr lang="en-US" sz="1600" dirty="0" err="1"/>
              <a:t>msgrcv</a:t>
            </a:r>
            <a:r>
              <a:rPr lang="en-US" sz="1600" dirty="0"/>
              <a:t> </a:t>
            </a:r>
            <a:r>
              <a:rPr lang="en-US" sz="1600" dirty="0" err="1"/>
              <a:t>msgsnd</a:t>
            </a:r>
            <a:r>
              <a:rPr lang="en-US" sz="1600" dirty="0"/>
              <a:t> </a:t>
            </a:r>
            <a:r>
              <a:rPr lang="en-US" sz="1600" dirty="0" err="1"/>
              <a:t>mwchan</a:t>
            </a:r>
            <a:r>
              <a:rPr lang="en-US" sz="1600" dirty="0"/>
              <a:t> </a:t>
            </a:r>
            <a:r>
              <a:rPr lang="en-US" sz="1600" dirty="0" err="1"/>
              <a:t>ni</a:t>
            </a:r>
            <a:r>
              <a:rPr lang="en-US" sz="1600" dirty="0"/>
              <a:t> nice </a:t>
            </a:r>
            <a:r>
              <a:rPr lang="en-US" sz="1600" dirty="0" err="1"/>
              <a:t>nivcsw</a:t>
            </a:r>
            <a:r>
              <a:rPr lang="en-US" sz="1600" dirty="0"/>
              <a:t> </a:t>
            </a:r>
            <a:r>
              <a:rPr lang="en-US" sz="1600" dirty="0" err="1"/>
              <a:t>nlwp</a:t>
            </a:r>
            <a:r>
              <a:rPr lang="en-US" sz="1600" dirty="0"/>
              <a:t> </a:t>
            </a:r>
            <a:r>
              <a:rPr lang="en-US" sz="1600" dirty="0" err="1"/>
              <a:t>nsignals</a:t>
            </a:r>
            <a:r>
              <a:rPr lang="en-US" sz="1600" dirty="0"/>
              <a:t> </a:t>
            </a:r>
            <a:r>
              <a:rPr lang="en-US" sz="1600" dirty="0" err="1"/>
              <a:t>nsigs</a:t>
            </a:r>
            <a:r>
              <a:rPr lang="en-US" sz="1600" dirty="0"/>
              <a:t> </a:t>
            </a:r>
            <a:r>
              <a:rPr lang="en-US" sz="1600" dirty="0" err="1"/>
              <a:t>nswap</a:t>
            </a:r>
            <a:r>
              <a:rPr lang="en-US" sz="1600" dirty="0"/>
              <a:t> </a:t>
            </a:r>
            <a:r>
              <a:rPr lang="en-US" sz="1600" dirty="0" err="1"/>
              <a:t>nvcsw</a:t>
            </a:r>
            <a:r>
              <a:rPr lang="en-US" sz="1600" dirty="0"/>
              <a:t> </a:t>
            </a:r>
            <a:r>
              <a:rPr lang="en-US" sz="1600" dirty="0" err="1"/>
              <a:t>nwchan</a:t>
            </a:r>
            <a:r>
              <a:rPr lang="en-US" sz="1600" dirty="0"/>
              <a:t> </a:t>
            </a:r>
            <a:r>
              <a:rPr lang="en-US" sz="1600" dirty="0" err="1"/>
              <a:t>oublk</a:t>
            </a:r>
            <a:r>
              <a:rPr lang="en-US" sz="1600" dirty="0"/>
              <a:t> </a:t>
            </a:r>
            <a:r>
              <a:rPr lang="en-US" sz="1600" dirty="0" err="1"/>
              <a:t>oublock</a:t>
            </a:r>
            <a:r>
              <a:rPr lang="en-US" sz="1600" dirty="0"/>
              <a:t> </a:t>
            </a:r>
            <a:r>
              <a:rPr lang="en-US" sz="1600" dirty="0" err="1"/>
              <a:t>paddr</a:t>
            </a:r>
            <a:r>
              <a:rPr lang="en-US" sz="1600" dirty="0"/>
              <a:t> </a:t>
            </a:r>
            <a:r>
              <a:rPr lang="en-US" sz="1600" dirty="0" err="1"/>
              <a:t>pagein</a:t>
            </a:r>
            <a:r>
              <a:rPr lang="en-US" sz="1600" dirty="0"/>
              <a:t> </a:t>
            </a:r>
            <a:r>
              <a:rPr lang="en-US" sz="1600" dirty="0" err="1"/>
              <a:t>pcpu</a:t>
            </a:r>
            <a:r>
              <a:rPr lang="en-US" sz="1600" dirty="0"/>
              <a:t> pending </a:t>
            </a:r>
            <a:r>
              <a:rPr lang="en-US" sz="1600" dirty="0" err="1"/>
              <a:t>pgid</a:t>
            </a:r>
            <a:r>
              <a:rPr lang="en-US" sz="1600" dirty="0"/>
              <a:t> </a:t>
            </a:r>
            <a:r>
              <a:rPr lang="en-US" sz="1600" dirty="0" err="1"/>
              <a:t>pid</a:t>
            </a:r>
            <a:r>
              <a:rPr lang="en-US" sz="1600" dirty="0"/>
              <a:t> </a:t>
            </a:r>
            <a:r>
              <a:rPr lang="en-US" sz="1600" dirty="0" err="1"/>
              <a:t>pmem</a:t>
            </a:r>
            <a:r>
              <a:rPr lang="en-US" sz="1600" dirty="0"/>
              <a:t> </a:t>
            </a:r>
            <a:r>
              <a:rPr lang="en-US" sz="1600" dirty="0" err="1"/>
              <a:t>ppid</a:t>
            </a:r>
            <a:r>
              <a:rPr lang="en-US" sz="1600" dirty="0"/>
              <a:t> </a:t>
            </a:r>
            <a:r>
              <a:rPr lang="en-US" sz="1600" dirty="0" err="1"/>
              <a:t>pri</a:t>
            </a:r>
            <a:r>
              <a:rPr lang="en-US" sz="1600" dirty="0"/>
              <a:t> re </a:t>
            </a:r>
            <a:r>
              <a:rPr lang="en-US" sz="1600" dirty="0" err="1"/>
              <a:t>rgid</a:t>
            </a:r>
            <a:r>
              <a:rPr lang="en-US" sz="1600" dirty="0"/>
              <a:t> </a:t>
            </a:r>
            <a:r>
              <a:rPr lang="en-US" sz="1600" dirty="0" err="1"/>
              <a:t>rgroup</a:t>
            </a:r>
            <a:r>
              <a:rPr lang="en-US" sz="1600" dirty="0"/>
              <a:t> </a:t>
            </a:r>
            <a:r>
              <a:rPr lang="en-US" sz="1600" dirty="0" err="1"/>
              <a:t>rss</a:t>
            </a:r>
            <a:r>
              <a:rPr lang="en-US" sz="1600" dirty="0"/>
              <a:t> </a:t>
            </a:r>
            <a:r>
              <a:rPr lang="en-US" sz="1600" dirty="0" err="1"/>
              <a:t>rtprio</a:t>
            </a:r>
            <a:r>
              <a:rPr lang="en-US" sz="1600" dirty="0"/>
              <a:t> </a:t>
            </a:r>
            <a:r>
              <a:rPr lang="en-US" sz="1600" dirty="0" err="1"/>
              <a:t>ruid</a:t>
            </a:r>
            <a:r>
              <a:rPr lang="en-US" sz="1600" dirty="0"/>
              <a:t> </a:t>
            </a:r>
            <a:r>
              <a:rPr lang="en-US" sz="1600" dirty="0" err="1"/>
              <a:t>ruser</a:t>
            </a:r>
            <a:r>
              <a:rPr lang="en-US" sz="1600" dirty="0"/>
              <a:t> </a:t>
            </a:r>
            <a:r>
              <a:rPr lang="en-US" sz="1600" dirty="0" err="1"/>
              <a:t>sid</a:t>
            </a:r>
            <a:r>
              <a:rPr lang="en-US" sz="1600" dirty="0"/>
              <a:t> sig </a:t>
            </a:r>
            <a:r>
              <a:rPr lang="en-US" sz="1600" dirty="0" err="1"/>
              <a:t>sigcatch</a:t>
            </a:r>
            <a:r>
              <a:rPr lang="en-US" sz="1600" dirty="0"/>
              <a:t> </a:t>
            </a:r>
            <a:r>
              <a:rPr lang="en-US" sz="1600" dirty="0" err="1"/>
              <a:t>sigignore</a:t>
            </a:r>
            <a:r>
              <a:rPr lang="en-US" sz="1600" dirty="0"/>
              <a:t> </a:t>
            </a:r>
            <a:r>
              <a:rPr lang="en-US" sz="1600" dirty="0" err="1"/>
              <a:t>sigmask</a:t>
            </a:r>
            <a:r>
              <a:rPr lang="en-US" sz="1600" dirty="0"/>
              <a:t> </a:t>
            </a:r>
            <a:r>
              <a:rPr lang="en-US" sz="1600" dirty="0" err="1"/>
              <a:t>sl</a:t>
            </a:r>
            <a:r>
              <a:rPr lang="en-US" sz="1600" dirty="0"/>
              <a:t> start stat state </a:t>
            </a:r>
            <a:r>
              <a:rPr lang="en-US" sz="1600" dirty="0" err="1"/>
              <a:t>svgid</a:t>
            </a:r>
            <a:r>
              <a:rPr lang="en-US" sz="1600" dirty="0"/>
              <a:t> </a:t>
            </a:r>
            <a:r>
              <a:rPr lang="en-US" sz="1600" dirty="0" err="1"/>
              <a:t>svuid</a:t>
            </a:r>
            <a:r>
              <a:rPr lang="en-US" sz="1600" dirty="0"/>
              <a:t> </a:t>
            </a:r>
            <a:r>
              <a:rPr lang="en-US" sz="1600" dirty="0" err="1"/>
              <a:t>tdev</a:t>
            </a:r>
            <a:r>
              <a:rPr lang="en-US" sz="1600" dirty="0"/>
              <a:t> time </a:t>
            </a:r>
            <a:r>
              <a:rPr lang="en-US" sz="1600" dirty="0" err="1"/>
              <a:t>tpgid</a:t>
            </a:r>
            <a:r>
              <a:rPr lang="en-US" sz="1600" dirty="0"/>
              <a:t> </a:t>
            </a:r>
            <a:r>
              <a:rPr lang="en-US" sz="1600" dirty="0" err="1"/>
              <a:t>tsid</a:t>
            </a:r>
            <a:r>
              <a:rPr lang="en-US" sz="1600" dirty="0"/>
              <a:t> </a:t>
            </a:r>
            <a:r>
              <a:rPr lang="en-US" sz="1600" dirty="0" err="1"/>
              <a:t>tsiz</a:t>
            </a:r>
            <a:r>
              <a:rPr lang="en-US" sz="1600" dirty="0"/>
              <a:t> </a:t>
            </a:r>
            <a:r>
              <a:rPr lang="en-US" sz="1600" dirty="0" err="1"/>
              <a:t>tt</a:t>
            </a:r>
            <a:r>
              <a:rPr lang="en-US" sz="1600" dirty="0"/>
              <a:t> </a:t>
            </a:r>
            <a:r>
              <a:rPr lang="en-US" sz="1600" dirty="0" err="1"/>
              <a:t>tty</a:t>
            </a:r>
            <a:r>
              <a:rPr lang="en-US" sz="1600" dirty="0"/>
              <a:t> </a:t>
            </a:r>
            <a:r>
              <a:rPr lang="en-US" sz="1600" dirty="0" err="1"/>
              <a:t>ucomm</a:t>
            </a:r>
            <a:r>
              <a:rPr lang="en-US" sz="1600" dirty="0"/>
              <a:t> </a:t>
            </a:r>
            <a:r>
              <a:rPr lang="en-US" sz="1600" dirty="0" err="1"/>
              <a:t>uid</a:t>
            </a:r>
            <a:r>
              <a:rPr lang="en-US" sz="1600" dirty="0"/>
              <a:t> </a:t>
            </a:r>
            <a:r>
              <a:rPr lang="en-US" sz="1600" dirty="0" err="1"/>
              <a:t>upr</a:t>
            </a:r>
            <a:r>
              <a:rPr lang="en-US" sz="1600" dirty="0"/>
              <a:t> </a:t>
            </a:r>
            <a:r>
              <a:rPr lang="en-US" sz="1600" dirty="0" err="1"/>
              <a:t>uprocp</a:t>
            </a:r>
            <a:r>
              <a:rPr lang="en-US" sz="1600" dirty="0"/>
              <a:t> user </a:t>
            </a:r>
            <a:r>
              <a:rPr lang="en-US" sz="1600" dirty="0" err="1"/>
              <a:t>usrpri</a:t>
            </a:r>
            <a:r>
              <a:rPr lang="en-US" sz="1600" dirty="0"/>
              <a:t> </a:t>
            </a:r>
            <a:r>
              <a:rPr lang="en-US" sz="1600" dirty="0" err="1"/>
              <a:t>vsize</a:t>
            </a:r>
            <a:r>
              <a:rPr lang="en-US" sz="1600" dirty="0"/>
              <a:t> </a:t>
            </a:r>
            <a:r>
              <a:rPr lang="en-US" sz="1600" dirty="0" err="1"/>
              <a:t>vsz</a:t>
            </a:r>
            <a:r>
              <a:rPr lang="en-US" sz="1600" dirty="0"/>
              <a:t> </a:t>
            </a:r>
            <a:r>
              <a:rPr lang="en-US" sz="1600" dirty="0" err="1"/>
              <a:t>wchan</a:t>
            </a:r>
            <a:r>
              <a:rPr lang="en-US" sz="1600" dirty="0"/>
              <a:t> </a:t>
            </a:r>
            <a:r>
              <a:rPr lang="en-US" sz="1600" dirty="0" err="1"/>
              <a:t>xstat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 command</a:t>
            </a:r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2800" dirty="0">
                <a:solidFill>
                  <a:schemeClr val="dk1"/>
                </a:solidFill>
              </a:rPr>
              <a:t>Various usage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393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400" dirty="0">
                <a:solidFill>
                  <a:schemeClr val="dk1"/>
                </a:solidFill>
              </a:rPr>
              <a:t>top </a:t>
            </a:r>
            <a:r>
              <a:rPr lang="en-US" sz="24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</a:t>
            </a:r>
            <a:r>
              <a:rPr lang="en-US" sz="2400" dirty="0">
                <a:solidFill>
                  <a:schemeClr val="dk1"/>
                </a:solidFill>
              </a:rPr>
              <a:t>q 		run top and renice it to -20</a:t>
            </a:r>
            <a:endParaRPr sz="2400" dirty="0">
              <a:solidFill>
                <a:schemeClr val="dk1"/>
              </a:solidFill>
            </a:endParaRPr>
          </a:p>
          <a:p>
            <a:pPr marL="914400" lvl="1" indent="-393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400" dirty="0">
                <a:solidFill>
                  <a:schemeClr val="dk1"/>
                </a:solidFill>
              </a:rPr>
              <a:t>top </a:t>
            </a:r>
            <a:r>
              <a:rPr lang="en-US" sz="24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</a:t>
            </a:r>
            <a:r>
              <a:rPr lang="en-US" sz="2400" dirty="0">
                <a:solidFill>
                  <a:schemeClr val="dk1"/>
                </a:solidFill>
              </a:rPr>
              <a:t>u 		don</a:t>
            </a:r>
            <a:r>
              <a:rPr lang="en-US" sz="24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’</a:t>
            </a:r>
            <a:r>
              <a:rPr lang="en-US" sz="2400" dirty="0">
                <a:solidFill>
                  <a:schemeClr val="dk1"/>
                </a:solidFill>
              </a:rPr>
              <a:t>t map </a:t>
            </a:r>
            <a:r>
              <a:rPr lang="en-US" sz="2400" dirty="0" err="1">
                <a:solidFill>
                  <a:schemeClr val="dk1"/>
                </a:solidFill>
              </a:rPr>
              <a:t>uid</a:t>
            </a:r>
            <a:r>
              <a:rPr lang="en-US" sz="2400" dirty="0">
                <a:solidFill>
                  <a:schemeClr val="dk1"/>
                </a:solidFill>
              </a:rPr>
              <a:t> to username</a:t>
            </a:r>
            <a:endParaRPr sz="2400" dirty="0">
              <a:solidFill>
                <a:schemeClr val="dk1"/>
              </a:solidFill>
            </a:endParaRPr>
          </a:p>
          <a:p>
            <a:pPr marL="914400" lvl="1" indent="-393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400" dirty="0">
                <a:solidFill>
                  <a:schemeClr val="dk1"/>
                </a:solidFill>
              </a:rPr>
              <a:t>top </a:t>
            </a:r>
            <a:r>
              <a:rPr lang="en-US" sz="24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</a:t>
            </a:r>
            <a:r>
              <a:rPr lang="en-US" sz="2400" dirty="0">
                <a:solidFill>
                  <a:schemeClr val="dk1"/>
                </a:solidFill>
              </a:rPr>
              <a:t>U 	</a:t>
            </a:r>
            <a:r>
              <a:rPr lang="en-US" sz="2400" i="1" dirty="0">
                <a:solidFill>
                  <a:srgbClr val="FF0000"/>
                </a:solidFill>
              </a:rPr>
              <a:t>username</a:t>
            </a:r>
            <a:r>
              <a:rPr lang="en-US" sz="2400" dirty="0">
                <a:solidFill>
                  <a:schemeClr val="dk1"/>
                </a:solidFill>
              </a:rPr>
              <a:t> show process owned by user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2800" dirty="0">
                <a:solidFill>
                  <a:schemeClr val="dk1"/>
                </a:solidFill>
              </a:rPr>
              <a:t>Interactive command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393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350" dirty="0">
                <a:solidFill>
                  <a:schemeClr val="dk1"/>
                </a:solidFill>
              </a:rPr>
              <a:t>o			change display order (</a:t>
            </a:r>
            <a:r>
              <a:rPr lang="en-US" sz="2350" dirty="0" err="1">
                <a:solidFill>
                  <a:schemeClr val="dk1"/>
                </a:solidFill>
              </a:rPr>
              <a:t>cpu</a:t>
            </a:r>
            <a:r>
              <a:rPr lang="en-US" sz="2350" dirty="0">
                <a:solidFill>
                  <a:schemeClr val="dk1"/>
                </a:solidFill>
              </a:rPr>
              <a:t>, res, size, time)</a:t>
            </a:r>
            <a:endParaRPr sz="2350" dirty="0">
              <a:solidFill>
                <a:schemeClr val="dk1"/>
              </a:solidFill>
            </a:endParaRPr>
          </a:p>
          <a:p>
            <a:pPr marL="914400" lvl="1" indent="-393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350" dirty="0">
                <a:solidFill>
                  <a:schemeClr val="dk1"/>
                </a:solidFill>
              </a:rPr>
              <a:t>u			show only processes owned by user (</a:t>
            </a:r>
            <a:r>
              <a:rPr lang="en-US" sz="235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"</a:t>
            </a:r>
            <a:r>
              <a:rPr lang="en-US" sz="2350" dirty="0">
                <a:solidFill>
                  <a:schemeClr val="dk1"/>
                </a:solidFill>
              </a:rPr>
              <a:t>+</a:t>
            </a:r>
            <a:r>
              <a:rPr lang="en-US" sz="235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"</a:t>
            </a:r>
            <a:r>
              <a:rPr lang="en-US" sz="2350" dirty="0">
                <a:solidFill>
                  <a:schemeClr val="dk1"/>
                </a:solidFill>
              </a:rPr>
              <a:t> means all)</a:t>
            </a:r>
            <a:endParaRPr sz="2350" dirty="0">
              <a:solidFill>
                <a:schemeClr val="dk1"/>
              </a:solidFill>
            </a:endParaRPr>
          </a:p>
          <a:p>
            <a:pPr marL="914400" lvl="1" indent="-393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350" dirty="0">
                <a:solidFill>
                  <a:schemeClr val="dk1"/>
                </a:solidFill>
              </a:rPr>
              <a:t>m			show IO information</a:t>
            </a:r>
            <a:endParaRPr sz="2350" dirty="0">
              <a:solidFill>
                <a:schemeClr val="dk1"/>
              </a:solidFill>
            </a:endParaRPr>
          </a:p>
          <a:p>
            <a:pPr marL="914400" lvl="1" indent="-393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350" dirty="0">
                <a:solidFill>
                  <a:schemeClr val="dk1"/>
                </a:solidFill>
              </a:rPr>
              <a:t>? 			Listing available options</a:t>
            </a:r>
            <a:endParaRPr sz="235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" name="Google Shape;234;p27"/>
          <p:cNvSpPr txBox="1">
            <a:spLocks noGrp="1"/>
          </p:cNvSpPr>
          <p:nvPr>
            <p:ph type="body" idx="2"/>
          </p:nvPr>
        </p:nvSpPr>
        <p:spPr>
          <a:xfrm>
            <a:off x="1941342" y="1444212"/>
            <a:ext cx="8115640" cy="25733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last </a:t>
            </a:r>
            <a:r>
              <a:rPr lang="en-US" sz="1600" dirty="0" err="1"/>
              <a:t>pid</a:t>
            </a:r>
            <a:r>
              <a:rPr lang="en-US" sz="1600" dirty="0"/>
              <a:t>: 52477;  load averages:  0.01,  0.05,  0.02  up 0+19:38:37 17:23:38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29 processes:  1 running, 28 sleeping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CPU states:  0.4% user,  0.0% nice,  0.0% system,  0.0% interrupt, 99.6% idle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Mem: 19M Active, 308M </a:t>
            </a:r>
            <a:r>
              <a:rPr lang="en-US" sz="1600" dirty="0" err="1"/>
              <a:t>Inact</a:t>
            </a:r>
            <a:r>
              <a:rPr lang="en-US" sz="1600" dirty="0"/>
              <a:t>, 113M Wired, 88K Cache, 111M </a:t>
            </a:r>
            <a:r>
              <a:rPr lang="en-US" sz="1600" dirty="0" err="1"/>
              <a:t>Buf</a:t>
            </a:r>
            <a:r>
              <a:rPr lang="en-US" sz="1600" dirty="0"/>
              <a:t>, 556M Free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Swap: 1024M Total, 1024M Free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  PID USERNAME      THR PRI NICE   SIZE    RES STATE    TIME   WCPU COMMAND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  697 root            1  76    0  3784K  2728K select   0:02  0.00% </a:t>
            </a:r>
            <a:r>
              <a:rPr lang="en-US" sz="1600" dirty="0" err="1"/>
              <a:t>sshd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  565 root            1  76    0  1468K  1068K select   0:00  0.00% </a:t>
            </a:r>
            <a:r>
              <a:rPr lang="en-US" sz="1600" dirty="0" err="1"/>
              <a:t>syslogd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  704 root            1   8    0  1484K  1168K </a:t>
            </a:r>
            <a:r>
              <a:rPr lang="en-US" sz="1600" dirty="0" err="1"/>
              <a:t>nanslp</a:t>
            </a:r>
            <a:r>
              <a:rPr lang="en-US" sz="1600" dirty="0"/>
              <a:t>   0:00  0.00% </a:t>
            </a:r>
            <a:r>
              <a:rPr lang="en-US" sz="1600" dirty="0" err="1"/>
              <a:t>cron</a:t>
            </a:r>
            <a:endParaRPr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htop command</a:t>
            </a:r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body" idx="1"/>
          </p:nvPr>
        </p:nvSpPr>
        <p:spPr>
          <a:xfrm>
            <a:off x="599050" y="5373425"/>
            <a:ext cx="10830900" cy="120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US" sz="3300">
                <a:solidFill>
                  <a:schemeClr val="dk1"/>
                </a:solidFill>
              </a:rPr>
              <a:t>A better top</a:t>
            </a:r>
            <a:endParaRPr sz="330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Install it from sysutils/htop</a:t>
            </a:r>
            <a:endParaRPr sz="3000"/>
          </a:p>
        </p:txBody>
      </p:sp>
      <p:pic>
        <p:nvPicPr>
          <p:cNvPr id="242" name="Google Shape;24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025" y="1424575"/>
            <a:ext cx="9919401" cy="39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Runaway process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Processes that use up excessive system resource or just go berserk</a:t>
            </a:r>
            <a:endParaRPr sz="330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kill -TERM for unknown process</a:t>
            </a:r>
            <a:endParaRPr sz="300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renice it to a higher nice value for reasonable process</a:t>
            </a:r>
            <a:endParaRPr sz="3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/>
          <p:nvPr/>
        </p:nvSpPr>
        <p:spPr>
          <a:xfrm>
            <a:off x="548640" y="301320"/>
            <a:ext cx="10798500" cy="4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0" b="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55" name="Google Shape;255;p30"/>
          <p:cNvSpPr txBox="1"/>
          <p:nvPr/>
        </p:nvSpPr>
        <p:spPr>
          <a:xfrm>
            <a:off x="552960" y="5216400"/>
            <a:ext cx="10789800" cy="15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6" name="Google Shape;256;p30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Appendix	</a:t>
            </a:r>
            <a:endParaRPr sz="4500"/>
          </a:p>
        </p:txBody>
      </p:sp>
      <p:sp>
        <p:nvSpPr>
          <p:cNvPr id="257" name="Google Shape;257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58" name="Google Shape;258;p30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Fork Bomb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Fork Bomb</a:t>
            </a:r>
            <a:endParaRPr/>
          </a:p>
        </p:txBody>
      </p:sp>
      <p:sp>
        <p:nvSpPr>
          <p:cNvPr id="265" name="Google Shape;265;p3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A process forking out of control</a:t>
            </a:r>
            <a:endParaRPr sz="33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6" name="Google Shape;26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8225" y="2278382"/>
            <a:ext cx="6372202" cy="392288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1"/>
          <p:cNvSpPr txBox="1"/>
          <p:nvPr/>
        </p:nvSpPr>
        <p:spPr>
          <a:xfrm>
            <a:off x="8370775" y="6311850"/>
            <a:ext cx="18405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Cited from </a:t>
            </a:r>
            <a:r>
              <a:rPr lang="en-US" sz="17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wiki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73" name="Google Shape;273;p3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Fork Bomb</a:t>
            </a:r>
            <a:endParaRPr/>
          </a:p>
        </p:txBody>
      </p:sp>
      <p:sp>
        <p:nvSpPr>
          <p:cNvPr id="274" name="Google Shape;274;p3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A process forking out of control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5" name="Google Shape;27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5863" y="2254975"/>
            <a:ext cx="7086600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281" name="Google Shape;281;p3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Fork Bomb –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 How to create a fork bomb</a:t>
            </a:r>
            <a:endParaRPr/>
          </a:p>
        </p:txBody>
      </p:sp>
      <p:sp>
        <p:nvSpPr>
          <p:cNvPr id="282" name="Google Shape;282;p33"/>
          <p:cNvSpPr txBox="1">
            <a:spLocks noGrp="1"/>
          </p:cNvSpPr>
          <p:nvPr>
            <p:ph type="body" idx="1"/>
          </p:nvPr>
        </p:nvSpPr>
        <p:spPr>
          <a:xfrm>
            <a:off x="599050" y="1792025"/>
            <a:ext cx="2327400" cy="5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C/C++</a:t>
            </a:r>
            <a:r>
              <a:rPr lang="en-US">
                <a:solidFill>
                  <a:schemeClr val="dk1"/>
                </a:solidFill>
              </a:rPr>
              <a:t>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Perl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3"/>
          <p:cNvSpPr txBox="1"/>
          <p:nvPr/>
        </p:nvSpPr>
        <p:spPr>
          <a:xfrm>
            <a:off x="4982025" y="1674150"/>
            <a:ext cx="4253100" cy="2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Bash (Shell script)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33"/>
          <p:cNvSpPr txBox="1"/>
          <p:nvPr/>
        </p:nvSpPr>
        <p:spPr>
          <a:xfrm>
            <a:off x="-2475" y="6123700"/>
            <a:ext cx="4513200" cy="13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Windows</a:t>
            </a:r>
            <a:endParaRPr sz="3000" dirty="0"/>
          </a:p>
        </p:txBody>
      </p:sp>
      <p:sp>
        <p:nvSpPr>
          <p:cNvPr id="289" name="Google Shape;289;p33"/>
          <p:cNvSpPr txBox="1"/>
          <p:nvPr/>
        </p:nvSpPr>
        <p:spPr>
          <a:xfrm>
            <a:off x="3741700" y="6776250"/>
            <a:ext cx="45132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DO THAT!!!!</a:t>
            </a:r>
            <a:endParaRPr/>
          </a:p>
        </p:txBody>
      </p:sp>
      <p:sp>
        <p:nvSpPr>
          <p:cNvPr id="290" name="Google Shape;290;p33"/>
          <p:cNvSpPr txBox="1">
            <a:spLocks noGrp="1"/>
          </p:cNvSpPr>
          <p:nvPr>
            <p:ph type="body" idx="2"/>
          </p:nvPr>
        </p:nvSpPr>
        <p:spPr>
          <a:xfrm>
            <a:off x="1043975" y="2338475"/>
            <a:ext cx="3100500" cy="24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#include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unistd.h</a:t>
            </a:r>
            <a:r>
              <a:rPr lang="en-US" dirty="0">
                <a:solidFill>
                  <a:srgbClr val="0000FF"/>
                </a:solidFill>
              </a:rPr>
              <a:t>&gt;</a:t>
            </a:r>
            <a:endParaRPr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int</a:t>
            </a:r>
            <a:r>
              <a:rPr lang="en-US" dirty="0"/>
              <a:t> main(</a:t>
            </a:r>
            <a:r>
              <a:rPr lang="en-US" dirty="0">
                <a:solidFill>
                  <a:srgbClr val="0000FF"/>
                </a:solidFill>
              </a:rPr>
              <a:t>void</a:t>
            </a:r>
            <a:r>
              <a:rPr lang="en-US" dirty="0"/>
              <a:t>) {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while</a:t>
            </a:r>
            <a:r>
              <a:rPr lang="en-US" dirty="0"/>
              <a:t>(</a:t>
            </a:r>
            <a:r>
              <a:rPr lang="en-US" dirty="0">
                <a:solidFill>
                  <a:srgbClr val="38761D"/>
                </a:solidFill>
              </a:rPr>
              <a:t>1</a:t>
            </a:r>
            <a:r>
              <a:rPr lang="en-US" dirty="0"/>
              <a:t>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fork();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38761D"/>
                </a:solidFill>
              </a:rPr>
              <a:t>0</a:t>
            </a:r>
            <a:r>
              <a:rPr lang="en-US" dirty="0"/>
              <a:t>;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}</a:t>
            </a:r>
            <a:endParaRPr dirty="0"/>
          </a:p>
        </p:txBody>
      </p:sp>
      <p:sp>
        <p:nvSpPr>
          <p:cNvPr id="291" name="Google Shape;291;p33"/>
          <p:cNvSpPr txBox="1">
            <a:spLocks noGrp="1"/>
          </p:cNvSpPr>
          <p:nvPr>
            <p:ph type="body" idx="2"/>
          </p:nvPr>
        </p:nvSpPr>
        <p:spPr>
          <a:xfrm>
            <a:off x="1043975" y="5549775"/>
            <a:ext cx="31005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fork </a:t>
            </a:r>
            <a:r>
              <a:rPr lang="en-US" dirty="0">
                <a:solidFill>
                  <a:srgbClr val="FF9900"/>
                </a:solidFill>
              </a:rPr>
              <a:t>while</a:t>
            </a:r>
            <a:r>
              <a:rPr lang="en-US" dirty="0"/>
              <a:t> fork</a:t>
            </a:r>
            <a:endParaRPr dirty="0"/>
          </a:p>
        </p:txBody>
      </p:sp>
      <p:sp>
        <p:nvSpPr>
          <p:cNvPr id="292" name="Google Shape;292;p33"/>
          <p:cNvSpPr txBox="1">
            <a:spLocks noGrp="1"/>
          </p:cNvSpPr>
          <p:nvPr>
            <p:ph type="body" idx="2"/>
          </p:nvPr>
        </p:nvSpPr>
        <p:spPr>
          <a:xfrm>
            <a:off x="1030000" y="6743150"/>
            <a:ext cx="13713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%0 | %0</a:t>
            </a:r>
            <a:endParaRPr dirty="0"/>
          </a:p>
        </p:txBody>
      </p:sp>
      <p:sp>
        <p:nvSpPr>
          <p:cNvPr id="293" name="Google Shape;293;p33"/>
          <p:cNvSpPr txBox="1">
            <a:spLocks noGrp="1"/>
          </p:cNvSpPr>
          <p:nvPr>
            <p:ph type="body" idx="2"/>
          </p:nvPr>
        </p:nvSpPr>
        <p:spPr>
          <a:xfrm>
            <a:off x="5507200" y="2228900"/>
            <a:ext cx="22653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:(){ :|:&amp; };:</a:t>
            </a:r>
            <a:endParaRPr/>
          </a:p>
        </p:txBody>
      </p:sp>
      <p:sp>
        <p:nvSpPr>
          <p:cNvPr id="294" name="Google Shape;294;p33"/>
          <p:cNvSpPr txBox="1">
            <a:spLocks noGrp="1"/>
          </p:cNvSpPr>
          <p:nvPr>
            <p:ph type="body" idx="2"/>
          </p:nvPr>
        </p:nvSpPr>
        <p:spPr>
          <a:xfrm>
            <a:off x="5507200" y="3067100"/>
            <a:ext cx="6092700" cy="28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# Define function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forkbomb</a:t>
            </a:r>
            <a:r>
              <a:rPr lang="en-US" dirty="0"/>
              <a:t>() {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</a:t>
            </a:r>
            <a:r>
              <a:rPr lang="en-US" dirty="0">
                <a:solidFill>
                  <a:schemeClr val="dk1"/>
                </a:solidFill>
              </a:rPr>
              <a:t># Run twice with pipe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</a:t>
            </a:r>
            <a:r>
              <a:rPr lang="en-US" dirty="0" err="1"/>
              <a:t>forkbomb|forkbomb</a:t>
            </a:r>
            <a:r>
              <a:rPr lang="en-US" dirty="0"/>
              <a:t> &amp;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}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;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# Start the fork bomb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forkbomb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00" name="Google Shape;300;p3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Fork Bomb (1/2)</a:t>
            </a:r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body" idx="1"/>
          </p:nvPr>
        </p:nvSpPr>
        <p:spPr>
          <a:xfrm>
            <a:off x="583713" y="14802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How to deal with fork bomb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Just kill all of them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$ killall -KILL bombName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When you have no more resource to fork you shell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$ exec killall -KILL bombName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That shell will become "killall", and never goes back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"killall" isn’t an atomic command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More bombs may be created when killing them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Run multiple "killall"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07" name="Google Shape;307;p3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Fork Bomb (2/2)</a:t>
            </a:r>
            <a:endParaRPr/>
          </a:p>
        </p:txBody>
      </p:sp>
      <p:sp>
        <p:nvSpPr>
          <p:cNvPr id="308" name="Google Shape;308;p3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Prevent fork bomb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Limit the maximum number of processes for a specific user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/etc/login.conf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9" name="Google Shape;309;p35"/>
          <p:cNvPicPr preferRelativeResize="0"/>
          <p:nvPr/>
        </p:nvPicPr>
        <p:blipFill rotWithShape="1">
          <a:blip r:embed="rId3">
            <a:alphaModFix/>
          </a:blip>
          <a:srcRect t="7192"/>
          <a:stretch/>
        </p:blipFill>
        <p:spPr>
          <a:xfrm>
            <a:off x="2868425" y="3519425"/>
            <a:ext cx="5710300" cy="84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152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Program to Process</a:t>
            </a:r>
            <a:endParaRPr dirty="0"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US" sz="3300" dirty="0">
                <a:solidFill>
                  <a:schemeClr val="dk1"/>
                </a:solidFill>
              </a:rPr>
              <a:t>Program is dead</a:t>
            </a:r>
            <a:endParaRPr sz="3300" dirty="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 dirty="0">
                <a:solidFill>
                  <a:schemeClr val="dk1"/>
                </a:solidFill>
              </a:rPr>
              <a:t>Just lie on disk</a:t>
            </a:r>
            <a:endParaRPr sz="3000" dirty="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 dirty="0">
                <a:solidFill>
                  <a:schemeClr val="dk1"/>
                </a:solidFill>
              </a:rPr>
              <a:t>"grep" is a program</a:t>
            </a:r>
            <a:endParaRPr sz="3000" dirty="0">
              <a:solidFill>
                <a:schemeClr val="dk1"/>
              </a:solidFill>
            </a:endParaRPr>
          </a:p>
          <a:p>
            <a:pPr marL="1371600" lvl="2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</a:pPr>
            <a:r>
              <a:rPr lang="en-US" sz="2700" dirty="0">
                <a:solidFill>
                  <a:schemeClr val="dk1"/>
                </a:solidFill>
              </a:rPr>
              <a:t>/</a:t>
            </a:r>
            <a:r>
              <a:rPr lang="en-US" sz="2700" dirty="0" err="1">
                <a:solidFill>
                  <a:schemeClr val="dk1"/>
                </a:solidFill>
              </a:rPr>
              <a:t>usr</a:t>
            </a:r>
            <a:r>
              <a:rPr lang="en-US" sz="2700" dirty="0">
                <a:solidFill>
                  <a:schemeClr val="dk1"/>
                </a:solidFill>
              </a:rPr>
              <a:t>/bin/grep</a:t>
            </a:r>
            <a:endParaRPr sz="2700" dirty="0">
              <a:solidFill>
                <a:schemeClr val="dk1"/>
              </a:solidFill>
            </a:endParaRPr>
          </a:p>
          <a:p>
            <a:pPr marL="1371600" lvl="2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Ubuntu Mono"/>
              <a:buChar char="■"/>
            </a:pPr>
            <a:r>
              <a:rPr lang="en-US" sz="2700" dirty="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file /</a:t>
            </a:r>
            <a:r>
              <a:rPr lang="en-US" sz="2700" dirty="0" err="1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usr</a:t>
            </a:r>
            <a:r>
              <a:rPr lang="en-US" sz="2700" dirty="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/bin/grep</a:t>
            </a:r>
            <a:endParaRPr sz="2700" dirty="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marL="182880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dirty="0">
                <a:solidFill>
                  <a:schemeClr val="dk1"/>
                </a:solidFill>
              </a:rPr>
              <a:t>ELF 32-bit LSB executable</a:t>
            </a:r>
            <a:endParaRPr dirty="0">
              <a:solidFill>
                <a:schemeClr val="dk1"/>
              </a:solidFill>
            </a:endParaRPr>
          </a:p>
          <a:p>
            <a:pPr marL="182880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chemeClr val="dk1"/>
                </a:solidFill>
              </a:rPr>
              <a:t>xecutable and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chemeClr val="dk1"/>
                </a:solidFill>
              </a:rPr>
              <a:t>inkable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chemeClr val="dk1"/>
                </a:solidFill>
              </a:rPr>
              <a:t>ormat</a:t>
            </a:r>
            <a:endParaRPr dirty="0">
              <a:solidFill>
                <a:schemeClr val="dk1"/>
              </a:solidFill>
            </a:endParaRPr>
          </a:p>
          <a:p>
            <a:pPr marL="45720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US" sz="3300" dirty="0">
                <a:solidFill>
                  <a:schemeClr val="dk1"/>
                </a:solidFill>
              </a:rPr>
              <a:t>When you execute it</a:t>
            </a:r>
            <a:endParaRPr sz="3300" dirty="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 dirty="0">
                <a:solidFill>
                  <a:schemeClr val="dk1"/>
                </a:solidFill>
              </a:rPr>
              <a:t>It becomes a process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US" sz="3300" dirty="0">
                <a:solidFill>
                  <a:schemeClr val="dk1"/>
                </a:solidFill>
              </a:rPr>
              <a:t>Process is alive</a:t>
            </a:r>
            <a:endParaRPr sz="3300" dirty="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 dirty="0">
                <a:solidFill>
                  <a:schemeClr val="dk1"/>
                </a:solidFill>
              </a:rPr>
              <a:t>It resides in memory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dirty="0"/>
          </a:p>
        </p:txBody>
      </p:sp>
      <p:sp>
        <p:nvSpPr>
          <p:cNvPr id="58" name="Google Shape;58;p9"/>
          <p:cNvSpPr/>
          <p:nvPr/>
        </p:nvSpPr>
        <p:spPr>
          <a:xfrm>
            <a:off x="7700000" y="2844625"/>
            <a:ext cx="1146300" cy="11463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getty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7700000" y="1168225"/>
            <a:ext cx="1146300" cy="11463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init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9"/>
          <p:cNvSpPr/>
          <p:nvPr/>
        </p:nvSpPr>
        <p:spPr>
          <a:xfrm>
            <a:off x="7700000" y="4521025"/>
            <a:ext cx="1146300" cy="11463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login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9"/>
          <p:cNvSpPr/>
          <p:nvPr/>
        </p:nvSpPr>
        <p:spPr>
          <a:xfrm>
            <a:off x="9838500" y="6197425"/>
            <a:ext cx="1146300" cy="11463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sh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9"/>
          <p:cNvSpPr/>
          <p:nvPr/>
        </p:nvSpPr>
        <p:spPr>
          <a:xfrm>
            <a:off x="9838500" y="4521025"/>
            <a:ext cx="1146300" cy="11463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grep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9"/>
          <p:cNvSpPr txBox="1"/>
          <p:nvPr/>
        </p:nvSpPr>
        <p:spPr>
          <a:xfrm>
            <a:off x="5740700" y="767550"/>
            <a:ext cx="9501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PID 1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9"/>
          <p:cNvSpPr txBox="1"/>
          <p:nvPr/>
        </p:nvSpPr>
        <p:spPr>
          <a:xfrm>
            <a:off x="8273150" y="2258875"/>
            <a:ext cx="11463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PID 424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exec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8273150" y="3907450"/>
            <a:ext cx="11463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PID 424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exec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9"/>
          <p:cNvSpPr txBox="1"/>
          <p:nvPr/>
        </p:nvSpPr>
        <p:spPr>
          <a:xfrm>
            <a:off x="8273150" y="5611675"/>
            <a:ext cx="11463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PID 424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exec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10411650" y="5611675"/>
            <a:ext cx="11463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PID 563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exec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6251200" y="1346300"/>
            <a:ext cx="1428600" cy="83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Fork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5642600" y="1175000"/>
            <a:ext cx="1146300" cy="11463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init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8384800" y="6375500"/>
            <a:ext cx="1428600" cy="83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Fork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7700000" y="6197425"/>
            <a:ext cx="1146300" cy="11463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sh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2" name="Google Shape;72;p9"/>
          <p:cNvCxnSpPr>
            <a:stCxn id="59" idx="4"/>
            <a:endCxn id="58" idx="0"/>
          </p:cNvCxnSpPr>
          <p:nvPr/>
        </p:nvCxnSpPr>
        <p:spPr>
          <a:xfrm>
            <a:off x="8273150" y="2314525"/>
            <a:ext cx="0" cy="530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" name="Google Shape;73;p9"/>
          <p:cNvCxnSpPr>
            <a:stCxn id="58" idx="4"/>
            <a:endCxn id="60" idx="0"/>
          </p:cNvCxnSpPr>
          <p:nvPr/>
        </p:nvCxnSpPr>
        <p:spPr>
          <a:xfrm>
            <a:off x="8273150" y="3990925"/>
            <a:ext cx="0" cy="530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" name="Google Shape;74;p9"/>
          <p:cNvCxnSpPr>
            <a:stCxn id="60" idx="4"/>
            <a:endCxn id="71" idx="0"/>
          </p:cNvCxnSpPr>
          <p:nvPr/>
        </p:nvCxnSpPr>
        <p:spPr>
          <a:xfrm>
            <a:off x="8273150" y="5667325"/>
            <a:ext cx="0" cy="530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" name="Google Shape;75;p9"/>
          <p:cNvCxnSpPr>
            <a:stCxn id="61" idx="0"/>
            <a:endCxn id="62" idx="4"/>
          </p:cNvCxnSpPr>
          <p:nvPr/>
        </p:nvCxnSpPr>
        <p:spPr>
          <a:xfrm rot="10800000">
            <a:off x="10411650" y="5667325"/>
            <a:ext cx="0" cy="530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Components of a Process</a:t>
            </a:r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599050" y="14110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US" sz="3300">
                <a:solidFill>
                  <a:schemeClr val="dk1"/>
                </a:solidFill>
              </a:rPr>
              <a:t>An address space in memory</a:t>
            </a:r>
            <a:endParaRPr sz="330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Code and data of this process </a:t>
            </a:r>
            <a:endParaRPr sz="3000">
              <a:solidFill>
                <a:schemeClr val="dk1"/>
              </a:solidFill>
            </a:endParaRPr>
          </a:p>
          <a:p>
            <a:pPr marL="45720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US" sz="3300">
                <a:solidFill>
                  <a:schemeClr val="dk1"/>
                </a:solidFill>
              </a:rPr>
              <a:t>A set of data structures within the kernel</a:t>
            </a:r>
            <a:endParaRPr sz="330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Used to monitor, schedule, trace, …., this process</a:t>
            </a:r>
            <a:endParaRPr sz="3000">
              <a:solidFill>
                <a:schemeClr val="dk1"/>
              </a:solidFill>
            </a:endParaRPr>
          </a:p>
          <a:p>
            <a:pPr marL="1371600" lvl="2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</a:pPr>
            <a:r>
              <a:rPr lang="en-US" sz="2700">
                <a:solidFill>
                  <a:schemeClr val="dk1"/>
                </a:solidFill>
              </a:rPr>
              <a:t>Owner, Group (Credentials)</a:t>
            </a:r>
            <a:endParaRPr sz="2700">
              <a:solidFill>
                <a:schemeClr val="dk1"/>
              </a:solidFill>
            </a:endParaRPr>
          </a:p>
          <a:p>
            <a:pPr marL="1371600" lvl="2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</a:pPr>
            <a:r>
              <a:rPr lang="en-US" sz="2700">
                <a:solidFill>
                  <a:schemeClr val="dk1"/>
                </a:solidFill>
              </a:rPr>
              <a:t>Current status</a:t>
            </a:r>
            <a:endParaRPr sz="2700">
              <a:solidFill>
                <a:schemeClr val="dk1"/>
              </a:solidFill>
            </a:endParaRPr>
          </a:p>
          <a:p>
            <a:pPr marL="1371600" lvl="2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</a:pPr>
            <a:r>
              <a:rPr lang="en-US" sz="2700">
                <a:solidFill>
                  <a:schemeClr val="dk1"/>
                </a:solidFill>
              </a:rPr>
              <a:t>VM space</a:t>
            </a:r>
            <a:endParaRPr sz="2700">
              <a:solidFill>
                <a:schemeClr val="dk1"/>
              </a:solidFill>
            </a:endParaRPr>
          </a:p>
          <a:p>
            <a:pPr marL="1371600" lvl="2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</a:pPr>
            <a:r>
              <a:rPr lang="en-US" sz="2700">
                <a:solidFill>
                  <a:schemeClr val="dk1"/>
                </a:solidFill>
              </a:rPr>
              <a:t>Execution priority (scheduling info)</a:t>
            </a:r>
            <a:endParaRPr sz="2700">
              <a:solidFill>
                <a:schemeClr val="dk1"/>
              </a:solidFill>
            </a:endParaRPr>
          </a:p>
          <a:p>
            <a:pPr marL="1371600" lvl="2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</a:pPr>
            <a:r>
              <a:rPr lang="en-US" sz="2700">
                <a:solidFill>
                  <a:schemeClr val="dk1"/>
                </a:solidFill>
              </a:rPr>
              <a:t>Information of used resource</a:t>
            </a:r>
            <a:endParaRPr sz="2700">
              <a:solidFill>
                <a:schemeClr val="dk1"/>
              </a:solidFill>
            </a:endParaRPr>
          </a:p>
          <a:p>
            <a:pPr marL="1371600" lvl="2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</a:pPr>
            <a:r>
              <a:rPr lang="en-US" sz="2700">
                <a:solidFill>
                  <a:schemeClr val="dk1"/>
                </a:solidFill>
              </a:rPr>
              <a:t>Resource limits</a:t>
            </a:r>
            <a:endParaRPr sz="2700">
              <a:solidFill>
                <a:schemeClr val="dk1"/>
              </a:solidFill>
            </a:endParaRPr>
          </a:p>
          <a:p>
            <a:pPr marL="1371600" lvl="2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</a:pPr>
            <a:r>
              <a:rPr lang="en-US" sz="2700">
                <a:solidFill>
                  <a:schemeClr val="dk1"/>
                </a:solidFill>
              </a:rPr>
              <a:t>Syscall vector</a:t>
            </a:r>
            <a:endParaRPr sz="2700">
              <a:solidFill>
                <a:schemeClr val="dk1"/>
              </a:solidFill>
            </a:endParaRPr>
          </a:p>
          <a:p>
            <a:pPr marL="1371600" lvl="2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</a:pPr>
            <a:r>
              <a:rPr lang="en-US" sz="2700">
                <a:solidFill>
                  <a:schemeClr val="dk1"/>
                </a:solidFill>
              </a:rPr>
              <a:t>Signal actions</a:t>
            </a:r>
            <a:endParaRPr sz="27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Attributes of the Process</a:t>
            </a:r>
            <a:endParaRPr dirty="0"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US" sz="3300" dirty="0">
                <a:solidFill>
                  <a:schemeClr val="dk1"/>
                </a:solidFill>
              </a:rPr>
              <a:t>PID, PPID</a:t>
            </a:r>
            <a:endParaRPr sz="3300" dirty="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 dirty="0">
                <a:solidFill>
                  <a:schemeClr val="dk1"/>
                </a:solidFill>
              </a:rPr>
              <a:t>Process ID and parent process ID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US" sz="3300" dirty="0">
                <a:solidFill>
                  <a:schemeClr val="dk1"/>
                </a:solidFill>
              </a:rPr>
              <a:t>UID, EUID</a:t>
            </a:r>
            <a:endParaRPr sz="3300" dirty="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 dirty="0">
                <a:solidFill>
                  <a:schemeClr val="dk1"/>
                </a:solidFill>
              </a:rPr>
              <a:t>User ID and Effective user ID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US" sz="3300" dirty="0">
                <a:solidFill>
                  <a:schemeClr val="dk1"/>
                </a:solidFill>
              </a:rPr>
              <a:t>GID, EGID</a:t>
            </a:r>
            <a:endParaRPr sz="3300" dirty="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 dirty="0">
                <a:solidFill>
                  <a:schemeClr val="dk1"/>
                </a:solidFill>
              </a:rPr>
              <a:t>Group ID and Effective group ID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US" sz="3300" dirty="0">
                <a:solidFill>
                  <a:schemeClr val="dk1"/>
                </a:solidFill>
              </a:rPr>
              <a:t>Niceness</a:t>
            </a:r>
            <a:endParaRPr sz="3300" dirty="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 dirty="0">
                <a:solidFill>
                  <a:schemeClr val="dk1"/>
                </a:solidFill>
              </a:rPr>
              <a:t>The suggested priority of this process</a:t>
            </a:r>
            <a:endParaRPr sz="3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/>
              <a:t>Attributes of the Process - PID and PPID</a:t>
            </a:r>
            <a:endParaRPr sz="4500" dirty="0"/>
          </a:p>
        </p:txBody>
      </p:sp>
      <p:pic>
        <p:nvPicPr>
          <p:cNvPr id="97" name="Google Shape;9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2955250"/>
            <a:ext cx="7105650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2535025" y="1411025"/>
            <a:ext cx="9158400" cy="293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dirty="0">
                <a:solidFill>
                  <a:schemeClr val="dk1"/>
                </a:solidFill>
              </a:rPr>
              <a:t>PID – process id</a:t>
            </a:r>
            <a:endParaRPr dirty="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 dirty="0">
                <a:solidFill>
                  <a:schemeClr val="dk1"/>
                </a:solidFill>
              </a:rPr>
              <a:t>Unique number assigned for each process in increasing order when they are created</a:t>
            </a:r>
            <a:endParaRPr sz="2700" dirty="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dirty="0">
                <a:solidFill>
                  <a:schemeClr val="dk1"/>
                </a:solidFill>
              </a:rPr>
              <a:t>PPID – parent PID</a:t>
            </a:r>
            <a:endParaRPr dirty="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 dirty="0">
                <a:solidFill>
                  <a:schemeClr val="dk1"/>
                </a:solidFill>
              </a:rPr>
              <a:t>The PID of the parent from which it was cloned</a:t>
            </a:r>
            <a:endParaRPr sz="2700" dirty="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 dirty="0">
                <a:solidFill>
                  <a:schemeClr val="dk1"/>
                </a:solidFill>
              </a:rPr>
              <a:t>UNIX uses fork-and-exec model to create new process</a:t>
            </a:r>
            <a:endParaRPr sz="3000" dirty="0"/>
          </a:p>
        </p:txBody>
      </p:sp>
      <p:pic>
        <p:nvPicPr>
          <p:cNvPr id="99" name="Google Shape;99;p12"/>
          <p:cNvPicPr preferRelativeResize="0"/>
          <p:nvPr/>
        </p:nvPicPr>
        <p:blipFill rotWithShape="1">
          <a:blip r:embed="rId4">
            <a:alphaModFix/>
          </a:blip>
          <a:srcRect r="16991"/>
          <a:stretch/>
        </p:blipFill>
        <p:spPr>
          <a:xfrm>
            <a:off x="7692625" y="4341725"/>
            <a:ext cx="3763775" cy="30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Process Lifecycle</a:t>
            </a:r>
            <a:endParaRPr dirty="0"/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1"/>
          </p:nvPr>
        </p:nvSpPr>
        <p:spPr>
          <a:xfrm>
            <a:off x="505450" y="14698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 dirty="0"/>
              <a:t>fork</a:t>
            </a:r>
            <a:endParaRPr sz="3300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child has the same program context –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fork(2)</a:t>
            </a:r>
            <a:endParaRPr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 dirty="0"/>
              <a:t>exec</a:t>
            </a:r>
            <a:endParaRPr sz="3300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child use exec to change the program context – </a:t>
            </a:r>
            <a:r>
              <a:rPr lang="en-US" u="sng" dirty="0" err="1">
                <a:solidFill>
                  <a:schemeClr val="hlink"/>
                </a:solidFill>
                <a:hlinkClick r:id="rId4"/>
              </a:rPr>
              <a:t>execve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(2)</a:t>
            </a:r>
            <a:endParaRPr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 dirty="0"/>
              <a:t>exit</a:t>
            </a:r>
            <a:endParaRPr sz="3300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child use _exit to tell kernel that it is ready to die and this death should be acknowledged by the child’s parent –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_exit(2)</a:t>
            </a:r>
            <a:endParaRPr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 dirty="0"/>
              <a:t>wait</a:t>
            </a:r>
            <a:endParaRPr sz="3300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parent use wait to wait for child’s death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If parent died before child, this orphan process will have </a:t>
            </a:r>
            <a:r>
              <a:rPr lang="en-US" dirty="0" err="1"/>
              <a:t>init</a:t>
            </a:r>
            <a:r>
              <a:rPr lang="en-US" dirty="0"/>
              <a:t> as it’s new parent –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wait(2)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Attributes of the process –</a:t>
            </a:r>
            <a:endParaRPr sz="4500"/>
          </a:p>
          <a:p>
            <a:pPr marL="3657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UID、GID、EUID and EGID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 dirty="0"/>
              <a:t>UID, GID, EUID, EGID</a:t>
            </a:r>
            <a:endParaRPr sz="3300" dirty="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 dirty="0"/>
              <a:t>The effective </a:t>
            </a:r>
            <a:r>
              <a:rPr lang="en-US" sz="3000" dirty="0" err="1"/>
              <a:t>uid</a:t>
            </a:r>
            <a:r>
              <a:rPr lang="en-US" sz="3000" dirty="0"/>
              <a:t> and </a:t>
            </a:r>
            <a:r>
              <a:rPr lang="en-US" sz="3000" dirty="0" err="1"/>
              <a:t>gid</a:t>
            </a:r>
            <a:r>
              <a:rPr lang="en-US" sz="3000" dirty="0"/>
              <a:t> can be used to enable or restrict the additional permissions</a:t>
            </a:r>
            <a:endParaRPr sz="3000" dirty="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 dirty="0"/>
              <a:t>Effective </a:t>
            </a:r>
            <a:r>
              <a:rPr lang="en-US" sz="3000" dirty="0" err="1"/>
              <a:t>uid</a:t>
            </a:r>
            <a:r>
              <a:rPr lang="en-US" sz="3000" dirty="0"/>
              <a:t> will be set to</a:t>
            </a:r>
            <a:endParaRPr sz="3000" dirty="0"/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sz="2800" dirty="0"/>
              <a:t>Real </a:t>
            </a:r>
            <a:r>
              <a:rPr lang="en-US" sz="2800" dirty="0" err="1"/>
              <a:t>uid</a:t>
            </a:r>
            <a:r>
              <a:rPr lang="en-US" sz="2800" dirty="0"/>
              <a:t> if </a:t>
            </a:r>
            <a:r>
              <a:rPr lang="en-US" sz="2800" dirty="0" err="1"/>
              <a:t>setuid</a:t>
            </a:r>
            <a:r>
              <a:rPr lang="en-US" sz="2800" dirty="0"/>
              <a:t> bit is off</a:t>
            </a:r>
            <a:endParaRPr sz="2800" dirty="0"/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sz="2800" dirty="0"/>
              <a:t>The file owner’s </a:t>
            </a:r>
            <a:r>
              <a:rPr lang="en-US" sz="2800" dirty="0" err="1"/>
              <a:t>uid</a:t>
            </a:r>
            <a:r>
              <a:rPr lang="en-US" sz="2800" dirty="0"/>
              <a:t> if </a:t>
            </a:r>
            <a:r>
              <a:rPr lang="en-US" sz="2800" dirty="0" err="1"/>
              <a:t>setuid</a:t>
            </a:r>
            <a:r>
              <a:rPr lang="en-US" sz="2800" dirty="0"/>
              <a:t> bit is on</a:t>
            </a:r>
            <a:endParaRPr sz="2800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Example</a:t>
            </a:r>
            <a:endParaRPr dirty="0"/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sz="24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/</a:t>
            </a:r>
            <a:r>
              <a:rPr lang="en-US" sz="2400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etc</a:t>
            </a:r>
            <a:r>
              <a:rPr lang="en-US" sz="24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/</a:t>
            </a:r>
            <a:r>
              <a:rPr lang="en-US" sz="2400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master.passwd</a:t>
            </a:r>
            <a:r>
              <a:rPr lang="en-US" sz="24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is "root read-write only"</a:t>
            </a:r>
            <a:endParaRPr sz="24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sz="24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/</a:t>
            </a:r>
            <a:r>
              <a:rPr lang="en-US" sz="2400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usr</a:t>
            </a:r>
            <a:r>
              <a:rPr lang="en-US" sz="24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/bin/passwd is a "</a:t>
            </a:r>
            <a:r>
              <a:rPr lang="en-US" sz="2400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setuid</a:t>
            </a:r>
            <a:r>
              <a:rPr lang="en-US" sz="24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root" program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dirty="0"/>
          </a:p>
        </p:txBody>
      </p:sp>
      <p:sp>
        <p:nvSpPr>
          <p:cNvPr id="114" name="Google Shape;114;p14"/>
          <p:cNvSpPr txBox="1"/>
          <p:nvPr/>
        </p:nvSpPr>
        <p:spPr>
          <a:xfrm>
            <a:off x="16046925" y="4534400"/>
            <a:ext cx="5240700" cy="15183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sabsd [/etc] -chwong- ls -al | grep passwd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-rw-------   1 root  wheel      2946 Sep 24 00:26 master.passwd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-rw-r--r--   1 root  wheel      2706 Sep 24 00:26 passwd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sabsd [/usr/bin] -chwong- ls -al /usr/bin/passwd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-r-sr-xr-x   2 root  wheel      5860 Sep 17 15:19 passwd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lt1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2"/>
          </p:nvPr>
        </p:nvSpPr>
        <p:spPr>
          <a:xfrm>
            <a:off x="1917429" y="6032823"/>
            <a:ext cx="6650101" cy="135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sabsd</a:t>
            </a:r>
            <a:r>
              <a:rPr lang="en-US" sz="1600" dirty="0"/>
              <a:t> [/</a:t>
            </a:r>
            <a:r>
              <a:rPr lang="en-US" sz="1600" dirty="0" err="1"/>
              <a:t>etc</a:t>
            </a:r>
            <a:r>
              <a:rPr lang="en-US" sz="1600" dirty="0"/>
              <a:t>] -</a:t>
            </a:r>
            <a:r>
              <a:rPr lang="en-US" sz="1600" dirty="0" err="1"/>
              <a:t>chwong</a:t>
            </a:r>
            <a:r>
              <a:rPr lang="en-US" sz="1600" dirty="0"/>
              <a:t>- ls -al | grep passwd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-</a:t>
            </a:r>
            <a:r>
              <a:rPr lang="en-US" sz="1600" dirty="0" err="1"/>
              <a:t>rw</a:t>
            </a:r>
            <a:r>
              <a:rPr lang="en-US" sz="1600" dirty="0"/>
              <a:t>-------   1 root  wheel      2946 Sep 24 00:26 </a:t>
            </a:r>
            <a:r>
              <a:rPr lang="en-US" sz="1600" dirty="0" err="1"/>
              <a:t>master.passwd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-</a:t>
            </a:r>
            <a:r>
              <a:rPr lang="en-US" sz="1600" dirty="0" err="1"/>
              <a:t>rw</a:t>
            </a:r>
            <a:r>
              <a:rPr lang="en-US" sz="1600" dirty="0"/>
              <a:t>-r--r--   1 root  wheel      2706 Sep 24 00:26 passwd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sabsd</a:t>
            </a:r>
            <a:r>
              <a:rPr lang="en-US" sz="1600" dirty="0"/>
              <a:t> [/</a:t>
            </a:r>
            <a:r>
              <a:rPr lang="en-US" sz="1600" dirty="0" err="1"/>
              <a:t>usr</a:t>
            </a:r>
            <a:r>
              <a:rPr lang="en-US" sz="1600" dirty="0"/>
              <a:t>/bin] -</a:t>
            </a:r>
            <a:r>
              <a:rPr lang="en-US" sz="1600" dirty="0" err="1"/>
              <a:t>chwong</a:t>
            </a:r>
            <a:r>
              <a:rPr lang="en-US" sz="1600" dirty="0"/>
              <a:t>- ls -al /</a:t>
            </a:r>
            <a:r>
              <a:rPr lang="en-US" sz="1600" dirty="0" err="1"/>
              <a:t>usr</a:t>
            </a:r>
            <a:r>
              <a:rPr lang="en-US" sz="1600" dirty="0"/>
              <a:t>/bin/passwd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-r-</a:t>
            </a:r>
            <a:r>
              <a:rPr lang="en-US" sz="1600" dirty="0" err="1"/>
              <a:t>sr</a:t>
            </a:r>
            <a:r>
              <a:rPr lang="en-US" sz="1600" dirty="0"/>
              <a:t>-</a:t>
            </a:r>
            <a:r>
              <a:rPr lang="en-US" sz="1600" dirty="0" err="1"/>
              <a:t>xr</a:t>
            </a:r>
            <a:r>
              <a:rPr lang="en-US" sz="1600" dirty="0"/>
              <a:t>-x   2 root  wheel      5860 Sep 17 15:19 passwd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Signal</a:t>
            </a:r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Char char="●"/>
            </a:pPr>
            <a:r>
              <a:rPr lang="en-US" sz="3300">
                <a:solidFill>
                  <a:schemeClr val="dk1"/>
                </a:solidFill>
              </a:rPr>
              <a:t>A way of telling a process something has happened</a:t>
            </a:r>
            <a:endParaRPr sz="3300">
              <a:solidFill>
                <a:schemeClr val="dk1"/>
              </a:solidFill>
            </a:endParaRPr>
          </a:p>
          <a:p>
            <a:pPr marL="342900" lvl="0" indent="-4191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Char char="●"/>
            </a:pPr>
            <a:r>
              <a:rPr lang="en-US" sz="3300">
                <a:solidFill>
                  <a:schemeClr val="dk1"/>
                </a:solidFill>
              </a:rPr>
              <a:t>Signals can be sent</a:t>
            </a:r>
            <a:endParaRPr sz="3300">
              <a:solidFill>
                <a:schemeClr val="dk1"/>
              </a:solidFill>
            </a:endParaRPr>
          </a:p>
          <a:p>
            <a:pPr marL="742950" lvl="1" indent="-355600" algn="l" rtl="0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Among processes as a means of communication</a:t>
            </a:r>
            <a:endParaRPr sz="3000">
              <a:solidFill>
                <a:schemeClr val="dk1"/>
              </a:solidFill>
            </a:endParaRPr>
          </a:p>
          <a:p>
            <a:pPr marL="742950" lvl="1" indent="-355600" algn="l" rtl="0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By the terminal driver to kill, interrupt, or suspend process</a:t>
            </a:r>
            <a:endParaRPr sz="3000">
              <a:solidFill>
                <a:schemeClr val="dk1"/>
              </a:solidFill>
            </a:endParaRPr>
          </a:p>
          <a:p>
            <a:pPr marL="11430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■"/>
            </a:pPr>
            <a:r>
              <a:rPr lang="en-US" sz="2700">
                <a:solidFill>
                  <a:schemeClr val="dk1"/>
                </a:solidFill>
              </a:rPr>
              <a:t>&lt;Ctrl-C&gt;、&lt;Ctrl-Z&gt;</a:t>
            </a:r>
            <a:endParaRPr sz="2700">
              <a:solidFill>
                <a:schemeClr val="dk1"/>
              </a:solidFill>
            </a:endParaRPr>
          </a:p>
          <a:p>
            <a:pPr marL="11430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■"/>
            </a:pPr>
            <a:r>
              <a:rPr lang="en-US" sz="2700">
                <a:solidFill>
                  <a:schemeClr val="dk1"/>
                </a:solidFill>
              </a:rPr>
              <a:t>bg, fg</a:t>
            </a:r>
            <a:endParaRPr sz="2700">
              <a:solidFill>
                <a:schemeClr val="dk1"/>
              </a:solidFill>
            </a:endParaRPr>
          </a:p>
          <a:p>
            <a:pPr marL="742950" lvl="1" indent="-355600" algn="l" rtl="0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By the administrator to achieve various results</a:t>
            </a:r>
            <a:endParaRPr sz="3000">
              <a:solidFill>
                <a:schemeClr val="dk1"/>
              </a:solidFill>
            </a:endParaRPr>
          </a:p>
          <a:p>
            <a:pPr marL="11430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■"/>
            </a:pPr>
            <a:r>
              <a:rPr lang="en-US" sz="2700">
                <a:solidFill>
                  <a:schemeClr val="dk1"/>
                </a:solidFill>
              </a:rPr>
              <a:t>With </a:t>
            </a:r>
            <a:r>
              <a:rPr lang="en-US" sz="2700" u="sng">
                <a:solidFill>
                  <a:schemeClr val="hlink"/>
                </a:solidFill>
                <a:hlinkClick r:id="rId3"/>
              </a:rPr>
              <a:t>kill(1)</a:t>
            </a:r>
            <a:endParaRPr sz="2700">
              <a:solidFill>
                <a:srgbClr val="FF0000"/>
              </a:solidFill>
            </a:endParaRPr>
          </a:p>
          <a:p>
            <a:pPr marL="742950" lvl="1" indent="-355600" algn="l" rtl="0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By the kernel when a process violate the rules</a:t>
            </a:r>
            <a:endParaRPr sz="3000">
              <a:solidFill>
                <a:schemeClr val="dk1"/>
              </a:solidFill>
            </a:endParaRPr>
          </a:p>
          <a:p>
            <a:pPr marL="11430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■"/>
            </a:pPr>
            <a:r>
              <a:rPr lang="en-US" sz="2700">
                <a:solidFill>
                  <a:schemeClr val="dk1"/>
                </a:solidFill>
              </a:rPr>
              <a:t>divide by zero</a:t>
            </a:r>
            <a:endParaRPr sz="2700">
              <a:solidFill>
                <a:schemeClr val="dk1"/>
              </a:solidFill>
            </a:endParaRPr>
          </a:p>
          <a:p>
            <a:pPr marL="11430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■"/>
            </a:pPr>
            <a:r>
              <a:rPr lang="en-US" sz="2700">
                <a:solidFill>
                  <a:schemeClr val="dk1"/>
                </a:solidFill>
              </a:rPr>
              <a:t>Illegal memory access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2439</Words>
  <Application>Microsoft Office PowerPoint</Application>
  <PresentationFormat>自訂</PresentationFormat>
  <Paragraphs>488</Paragraphs>
  <Slides>29</Slides>
  <Notes>29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2" baseType="lpstr">
      <vt:lpstr>Verdana</vt:lpstr>
      <vt:lpstr>Source Sans Pro Light</vt:lpstr>
      <vt:lpstr>新細明體</vt:lpstr>
      <vt:lpstr>Source Sans Pro</vt:lpstr>
      <vt:lpstr>MingLiu</vt:lpstr>
      <vt:lpstr>Microsoft JhengHei</vt:lpstr>
      <vt:lpstr>Times New Roman</vt:lpstr>
      <vt:lpstr>Wingdings</vt:lpstr>
      <vt:lpstr>Times</vt:lpstr>
      <vt:lpstr>Arial</vt:lpstr>
      <vt:lpstr>Noto Sans Symbols</vt:lpstr>
      <vt:lpstr>Ubuntu Mono</vt:lpstr>
      <vt:lpstr>CSCC NASA</vt:lpstr>
      <vt:lpstr>Controlling Processes</vt:lpstr>
      <vt:lpstr>Handbook and Manual pages</vt:lpstr>
      <vt:lpstr>Program to Process</vt:lpstr>
      <vt:lpstr>Components of a Process</vt:lpstr>
      <vt:lpstr>Attributes of the Process</vt:lpstr>
      <vt:lpstr>Attributes of the Process - PID and PPID</vt:lpstr>
      <vt:lpstr>Process Lifecycle</vt:lpstr>
      <vt:lpstr> Attributes of the process – UID、GID、EUID and EGID </vt:lpstr>
      <vt:lpstr>Signal</vt:lpstr>
      <vt:lpstr>Signal – Actions when receiving signal</vt:lpstr>
      <vt:lpstr>Signal – FreeBSD signals</vt:lpstr>
      <vt:lpstr>Signal – Send signals: kill</vt:lpstr>
      <vt:lpstr>Niceness</vt:lpstr>
      <vt:lpstr>Niceness – nice and renice</vt:lpstr>
      <vt:lpstr>cpuset command (1/2)</vt:lpstr>
      <vt:lpstr>cpuset command (2/2)</vt:lpstr>
      <vt:lpstr>Process States</vt:lpstr>
      <vt:lpstr>ps command (BSD、Linux)</vt:lpstr>
      <vt:lpstr>ps command –  Explanation of ps –aux (BSD、Linux)</vt:lpstr>
      <vt:lpstr>ps command (BSD、Linux)</vt:lpstr>
      <vt:lpstr>top command</vt:lpstr>
      <vt:lpstr>htop command</vt:lpstr>
      <vt:lpstr>Runaway process</vt:lpstr>
      <vt:lpstr>Appendix </vt:lpstr>
      <vt:lpstr>Fork Bomb</vt:lpstr>
      <vt:lpstr>Fork Bomb</vt:lpstr>
      <vt:lpstr>Fork Bomb –   How to create a fork bomb</vt:lpstr>
      <vt:lpstr>Fork Bomb (1/2)</vt:lpstr>
      <vt:lpstr>Fork Bomb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Controlling Processes</dc:title>
  <dc:creator>Tse-Han Wang</dc:creator>
  <cp:lastModifiedBy>王則涵</cp:lastModifiedBy>
  <cp:revision>10</cp:revision>
  <dcterms:modified xsi:type="dcterms:W3CDTF">2021-10-12T16:20:43Z</dcterms:modified>
</cp:coreProperties>
</file>