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998325" cy="7559675"/>
  <p:notesSz cx="7559675" cy="10691813"/>
  <p:embeddedFontLst>
    <p:embeddedFont>
      <p:font typeface="Microsoft JhengHei" panose="020B0604030504040204" pitchFamily="34" charset="-12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  <p:embeddedFont>
      <p:font typeface="Ubuntu Mono" panose="02020500000000000000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e-Han Wang" initials="" lastIdx="1" clrIdx="0"/>
  <p:cmAuthor id="1" name="Liang-Chi Tse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455D27-C14D-4DB1-AC6B-0140C793E0A1}">
  <a:tblStyle styleId="{49455D27-C14D-4DB1-AC6B-0140C793E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1c7b1948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1c7b19482_1_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講課時間：20分鐘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c7b19482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c7b19482_2_1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1c7b19482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1c7b19482_2_1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1c7b19482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1c7b19482_2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1c7b19482_2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1c7b19482_2_2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1c7b19482_2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1c7b19482_2_2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1c7b19482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1c7b19482_2_2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4eab91a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4eab91a64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c7b1948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1c7b19482_1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c7b19482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c7b19482_1_1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c7b1948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c7b19482_2_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c7b19482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1c7b19482_2_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1c7b19482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1c7b19482_2_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c7b19482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c7b19482_2_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1c7b19482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1c7b19482_2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</a:t>
            </a:r>
            <a:r>
              <a:rPr 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</a:t>
            </a:r>
            <a:r>
              <a:rPr lang="zh-TW" altLang="en-US" sz="30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</a:t>
            </a:r>
            <a:r>
              <a:rPr lang="en-US" sz="3000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資工系資訊中心</a:t>
            </a:r>
            <a:endParaRPr sz="30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dirty="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●"/>
              <a:defRPr sz="2200">
                <a:latin typeface="Ubuntu Mono"/>
                <a:ea typeface="Ubuntu Mono"/>
                <a:cs typeface="Ubuntu Mono"/>
                <a:sym typeface="Ubuntu Mono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○"/>
              <a:defRPr sz="2200">
                <a:latin typeface="Ubuntu Mono"/>
                <a:ea typeface="Ubuntu Mono"/>
                <a:cs typeface="Ubuntu Mono"/>
                <a:sym typeface="Ubuntu Mono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Ubuntu Mono"/>
              <a:buChar char="■"/>
              <a:defRPr sz="22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periodic(8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at(1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doc/en/books/handbook/configtuning-cro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bsd.org/doc/zh_TW/books/handbook/configtuning-cr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cron(8)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bsd.org/cgi/man.cgi?crontab(5)" TargetMode="External"/><Relationship Id="rId4" Type="http://schemas.openxmlformats.org/officeDocument/2006/relationships/hyperlink" Target="https://www.freebsd.org/cgi/man.cgi?crontab(1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crontab(1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Processes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wangth</a:t>
            </a:r>
            <a:r>
              <a:rPr lang="en-US" dirty="0"/>
              <a:t> (2017-2021, CC BY-SA)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(1996-2016)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crontab management (1)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 dirty="0"/>
              <a:t>To Allow or deny user from using </a:t>
            </a:r>
            <a:r>
              <a:rPr lang="en-US" sz="3200" dirty="0" err="1"/>
              <a:t>cron</a:t>
            </a:r>
            <a:r>
              <a:rPr lang="en-US" sz="3200" dirty="0"/>
              <a:t> daemon</a:t>
            </a:r>
            <a:endParaRPr sz="32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By default, all users can have their own crontab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allow file</a:t>
            </a:r>
            <a:endParaRPr sz="30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 u="sng" dirty="0"/>
              <a:t>A list of users that may use crontab, any other not in the list can not use it</a:t>
            </a:r>
            <a:endParaRPr sz="2800" u="sng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 dirty="0"/>
              <a:t>deny file</a:t>
            </a:r>
            <a:endParaRPr sz="3000" dirty="0"/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 dirty="0"/>
              <a:t>Reverse meaning</a:t>
            </a:r>
            <a:endParaRPr sz="2800"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 dirty="0">
                <a:solidFill>
                  <a:schemeClr val="dk1"/>
                </a:solidFill>
              </a:rPr>
              <a:t>log</a:t>
            </a:r>
            <a:endParaRPr sz="2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6D5EBAF1-68CC-4128-A24E-E1582FF3C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234554"/>
              </p:ext>
            </p:extLst>
          </p:nvPr>
        </p:nvGraphicFramePr>
        <p:xfrm>
          <a:off x="2989262" y="5594058"/>
          <a:ext cx="6019800" cy="16764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 or deny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Log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FreeBSD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/{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allow,deny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By syslogd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Red 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etc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.{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allow,deny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/var/log/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Solaris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/etc/cron.d/cron.{allow,deny}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/var/spool/cron/cron.{allow,deny}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By </a:t>
                      </a:r>
                      <a:r>
                        <a:rPr kumimoji="1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syslogd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crontab: /etc/crontab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System crontab</a:t>
            </a:r>
            <a:endParaRPr sz="3300" dirty="0"/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3100" dirty="0"/>
              <a:t>/</a:t>
            </a:r>
            <a:r>
              <a:rPr lang="en-US" sz="3100" dirty="0" err="1"/>
              <a:t>etc</a:t>
            </a:r>
            <a:r>
              <a:rPr lang="en-US" sz="3100" dirty="0"/>
              <a:t>/crontab</a:t>
            </a:r>
            <a:endParaRPr sz="31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35437E0-8045-4D1C-80C6-ED1A9E2C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97" y="2941919"/>
            <a:ext cx="9231050" cy="314188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  <a:defRPr>
                <a:latin typeface="Ubuntu Mono"/>
                <a:ea typeface="Ubuntu Mono"/>
                <a:cs typeface="Ubuntu Mono"/>
                <a:sym typeface="Times New Roman"/>
              </a:defRPr>
            </a:lvl1pPr>
            <a:lvl2pPr marL="914400" indent="-228600">
              <a:lnSpc>
                <a:spcPct val="115000"/>
              </a:lnSpc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indent="-228600">
              <a:lnSpc>
                <a:spcPct val="115000"/>
              </a:lnSpc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indent="-228600">
              <a:lnSpc>
                <a:spcPct val="115000"/>
              </a:lnSpc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altLang="zh-TW" sz="1600" dirty="0"/>
              <a:t>SHELL=/bin/</a:t>
            </a:r>
            <a:r>
              <a:rPr lang="en-US" altLang="zh-TW" sz="1600" dirty="0" err="1"/>
              <a:t>sh</a:t>
            </a:r>
            <a:endParaRPr lang="en-US" altLang="zh-TW" sz="1600" dirty="0"/>
          </a:p>
          <a:p>
            <a:r>
              <a:rPr lang="en-US" altLang="zh-TW" sz="1600" dirty="0"/>
              <a:t>PATH=/</a:t>
            </a:r>
            <a:r>
              <a:rPr lang="en-US" altLang="zh-TW" sz="1600" dirty="0" err="1"/>
              <a:t>etc</a:t>
            </a:r>
            <a:r>
              <a:rPr lang="en-US" altLang="zh-TW" sz="1600" dirty="0"/>
              <a:t>:/bin:/</a:t>
            </a:r>
            <a:r>
              <a:rPr lang="en-US" altLang="zh-TW" sz="1600" dirty="0" err="1"/>
              <a:t>sbin</a:t>
            </a:r>
            <a:r>
              <a:rPr lang="en-US" altLang="zh-TW" sz="1600" dirty="0"/>
              <a:t>:/</a:t>
            </a:r>
            <a:r>
              <a:rPr lang="en-US" altLang="zh-TW" sz="1600" dirty="0" err="1"/>
              <a:t>usr</a:t>
            </a:r>
            <a:r>
              <a:rPr lang="en-US" altLang="zh-TW" sz="1600" dirty="0"/>
              <a:t>/bin:/</a:t>
            </a:r>
            <a:r>
              <a:rPr lang="en-US" altLang="zh-TW" sz="1600" dirty="0" err="1"/>
              <a:t>usr</a:t>
            </a:r>
            <a:r>
              <a:rPr lang="en-US" altLang="zh-TW" sz="1600" dirty="0"/>
              <a:t>/</a:t>
            </a:r>
            <a:r>
              <a:rPr lang="en-US" altLang="zh-TW" sz="1600" dirty="0" err="1"/>
              <a:t>sbin</a:t>
            </a:r>
            <a:endParaRPr lang="en-US" altLang="zh-TW" sz="1600" dirty="0"/>
          </a:p>
          <a:p>
            <a:r>
              <a:rPr lang="en-US" altLang="zh-TW" sz="1600" dirty="0"/>
              <a:t>HOME=/var/log</a:t>
            </a:r>
          </a:p>
          <a:p>
            <a:r>
              <a:rPr lang="en-US" altLang="zh-TW" sz="1600" dirty="0"/>
              <a:t>#minute hour  </a:t>
            </a:r>
            <a:r>
              <a:rPr lang="en-US" altLang="zh-TW" sz="1600" dirty="0" err="1"/>
              <a:t>mday</a:t>
            </a:r>
            <a:r>
              <a:rPr lang="en-US" altLang="zh-TW" sz="1600" dirty="0"/>
              <a:t>  month </a:t>
            </a:r>
            <a:r>
              <a:rPr lang="en-US" altLang="zh-TW" sz="1600" dirty="0" err="1"/>
              <a:t>wday</a:t>
            </a:r>
            <a:r>
              <a:rPr lang="en-US" altLang="zh-TW" sz="1600" dirty="0"/>
              <a:t>  </a:t>
            </a:r>
            <a:r>
              <a:rPr lang="en-US" altLang="zh-TW" sz="1600" b="1" dirty="0">
                <a:solidFill>
                  <a:srgbClr val="0000FF"/>
                </a:solidFill>
              </a:rPr>
              <a:t>who</a:t>
            </a:r>
            <a:r>
              <a:rPr lang="en-US" altLang="zh-TW" sz="1600" dirty="0"/>
              <a:t>     command</a:t>
            </a:r>
          </a:p>
          <a:p>
            <a:r>
              <a:rPr lang="en-US" altLang="zh-TW" sz="1600" dirty="0"/>
              <a:t>*/5     *     *     *     *     root    /</a:t>
            </a:r>
            <a:r>
              <a:rPr lang="en-US" altLang="zh-TW" sz="1600" dirty="0" err="1"/>
              <a:t>usr</a:t>
            </a:r>
            <a:r>
              <a:rPr lang="en-US" altLang="zh-TW" sz="1600" dirty="0"/>
              <a:t>/</a:t>
            </a:r>
            <a:r>
              <a:rPr lang="en-US" altLang="zh-TW" sz="1600" dirty="0" err="1"/>
              <a:t>libexec</a:t>
            </a:r>
            <a:r>
              <a:rPr lang="en-US" altLang="zh-TW" sz="1600" dirty="0"/>
              <a:t>/</a:t>
            </a:r>
            <a:r>
              <a:rPr lang="en-US" altLang="zh-TW" sz="1600" dirty="0" err="1"/>
              <a:t>atrun</a:t>
            </a:r>
            <a:endParaRPr lang="en-US" altLang="zh-TW" sz="1600" dirty="0"/>
          </a:p>
          <a:p>
            <a:r>
              <a:rPr lang="en-US" altLang="zh-TW" sz="1600" dirty="0"/>
              <a:t>*/11    *     *     *     *     operator /</a:t>
            </a:r>
            <a:r>
              <a:rPr lang="en-US" altLang="zh-TW" sz="1600" dirty="0" err="1"/>
              <a:t>usr</a:t>
            </a:r>
            <a:r>
              <a:rPr lang="en-US" altLang="zh-TW" sz="1600" dirty="0"/>
              <a:t>/</a:t>
            </a:r>
            <a:r>
              <a:rPr lang="en-US" altLang="zh-TW" sz="1600" dirty="0" err="1"/>
              <a:t>libexec</a:t>
            </a:r>
            <a:r>
              <a:rPr lang="en-US" altLang="zh-TW" sz="1600" dirty="0"/>
              <a:t>/save-entropy</a:t>
            </a:r>
          </a:p>
          <a:p>
            <a:r>
              <a:rPr lang="en-US" altLang="zh-TW" sz="1600" dirty="0"/>
              <a:t>0       *     *     *     *     root    </a:t>
            </a:r>
            <a:r>
              <a:rPr lang="en-US" altLang="zh-TW" sz="1600" dirty="0" err="1"/>
              <a:t>newsyslog</a:t>
            </a:r>
            <a:endParaRPr lang="en-US" altLang="zh-TW" sz="1600" dirty="0"/>
          </a:p>
          <a:p>
            <a:r>
              <a:rPr lang="en-US" altLang="zh-TW" sz="1600" dirty="0"/>
              <a:t>1       3     *     *     *     root    periodic daily</a:t>
            </a:r>
          </a:p>
          <a:p>
            <a:r>
              <a:rPr lang="en-US" altLang="zh-TW" sz="1600" dirty="0"/>
              <a:t>15      4     *     *     6     root    periodic weekly</a:t>
            </a:r>
          </a:p>
          <a:p>
            <a:r>
              <a:rPr lang="en-US" altLang="zh-TW" sz="1600" dirty="0"/>
              <a:t>30      5     1     *     *     root    periodic monthly</a:t>
            </a:r>
          </a:p>
          <a:p>
            <a:r>
              <a:rPr lang="en-US" altLang="zh-TW" sz="1600" dirty="0"/>
              <a:t>1,31    0-5   *     *     *     root    </a:t>
            </a:r>
            <a:r>
              <a:rPr lang="en-US" altLang="zh-TW" sz="1600" dirty="0" err="1"/>
              <a:t>adjkerntz</a:t>
            </a:r>
            <a:r>
              <a:rPr lang="en-US" altLang="zh-TW" sz="1600" dirty="0"/>
              <a:t> -a</a:t>
            </a:r>
            <a:endParaRPr lang="en-US" altLang="zh-TW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C82C02D-466C-4CC2-B5AE-C1E78ABF259C}"/>
              </a:ext>
            </a:extLst>
          </p:cNvPr>
          <p:cNvSpPr/>
          <p:nvPr/>
        </p:nvSpPr>
        <p:spPr bwMode="auto">
          <a:xfrm>
            <a:off x="4143983" y="3728815"/>
            <a:ext cx="914400" cy="2421771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3C1EB47-5455-44D3-96DC-0BF9C089B485}"/>
              </a:ext>
            </a:extLst>
          </p:cNvPr>
          <p:cNvSpPr/>
          <p:nvPr/>
        </p:nvSpPr>
        <p:spPr bwMode="auto">
          <a:xfrm>
            <a:off x="4961107" y="4914136"/>
            <a:ext cx="2023353" cy="13037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endParaRPr lang="zh-TW" altLang="en-US" dirty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30A2480F-BDB9-47AB-A466-B93D9A95156B}"/>
              </a:ext>
            </a:extLst>
          </p:cNvPr>
          <p:cNvSpPr/>
          <p:nvPr/>
        </p:nvSpPr>
        <p:spPr bwMode="auto">
          <a:xfrm>
            <a:off x="4885559" y="3562586"/>
            <a:ext cx="304800" cy="3048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en-US" altLang="zh-TW"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lang="zh-TW" alt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CA13817-1C79-4D74-A98E-9EB7B06EBE3A}"/>
              </a:ext>
            </a:extLst>
          </p:cNvPr>
          <p:cNvSpPr/>
          <p:nvPr/>
        </p:nvSpPr>
        <p:spPr bwMode="auto">
          <a:xfrm>
            <a:off x="6910677" y="4876893"/>
            <a:ext cx="304800" cy="3048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>
              <a:buClr>
                <a:srgbClr val="FFFFFF"/>
              </a:buClr>
              <a:buSzPts val="1800"/>
            </a:pPr>
            <a:r>
              <a:rPr lang="en-US" altLang="zh-TW"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lang="zh-TW" altLang="en-US" sz="1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utility (1)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periodic(8)</a:t>
            </a:r>
            <a:r>
              <a:rPr lang="en-US" sz="2800" dirty="0"/>
              <a:t> 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Run periodic system function under /</a:t>
            </a:r>
            <a:r>
              <a:rPr lang="en-US" sz="2600" dirty="0" err="1"/>
              <a:t>etc</a:t>
            </a:r>
            <a:r>
              <a:rPr lang="en-US" sz="2600" dirty="0"/>
              <a:t>/periodic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 dirty="0">
                <a:solidFill>
                  <a:schemeClr val="dk1"/>
                </a:solidFill>
              </a:rPr>
              <a:t>periodic utility</a:t>
            </a:r>
            <a:endParaRPr sz="2900" dirty="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/</a:t>
            </a:r>
            <a:r>
              <a:rPr lang="en-US" sz="2000" dirty="0" err="1">
                <a:solidFill>
                  <a:schemeClr val="dk1"/>
                </a:solidFill>
              </a:rPr>
              <a:t>etc</a:t>
            </a:r>
            <a:r>
              <a:rPr lang="en-US" sz="2000" dirty="0">
                <a:solidFill>
                  <a:schemeClr val="dk1"/>
                </a:solidFill>
              </a:rPr>
              <a:t>/</a:t>
            </a:r>
            <a:r>
              <a:rPr lang="en-US" sz="2000" dirty="0" err="1">
                <a:solidFill>
                  <a:schemeClr val="dk1"/>
                </a:solidFill>
              </a:rPr>
              <a:t>periodic.conf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/</a:t>
            </a:r>
            <a:r>
              <a:rPr lang="en-US" sz="2000" dirty="0" err="1">
                <a:solidFill>
                  <a:schemeClr val="dk1"/>
                </a:solidFill>
              </a:rPr>
              <a:t>etc</a:t>
            </a:r>
            <a:r>
              <a:rPr lang="en-US" sz="2000" dirty="0">
                <a:solidFill>
                  <a:schemeClr val="dk1"/>
                </a:solidFill>
              </a:rPr>
              <a:t>/defaults/</a:t>
            </a:r>
            <a:r>
              <a:rPr lang="en-US" sz="2000" dirty="0" err="1">
                <a:solidFill>
                  <a:schemeClr val="dk1"/>
                </a:solidFill>
              </a:rPr>
              <a:t>periodic.conf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511030" y="2530875"/>
            <a:ext cx="7422390" cy="128852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sabsd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 [/home/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chwong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chwong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 ls 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ld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 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/periodic/*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-x  2 root  wheel  1024 Sep 26 21:43 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/periodic/daily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-x  2 root  wheel   512 Sep 27 03:49 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/periodic/monthly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-x  2 root  wheel   512 Sep 27 03:49 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/periodic/security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-x  2 root  wheel   512 Sep 27 03:49 /</a:t>
            </a:r>
            <a:r>
              <a:rPr lang="en-US" sz="14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400" dirty="0">
                <a:latin typeface="Ubuntu Mono"/>
                <a:ea typeface="Ubuntu Mono"/>
                <a:cs typeface="Ubuntu Mono"/>
                <a:sym typeface="Ubuntu Mono"/>
              </a:rPr>
              <a:t>/periodic/weekly</a:t>
            </a:r>
            <a:endParaRPr sz="14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1511030" y="3936059"/>
            <a:ext cx="7422390" cy="1638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sabsd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[/home/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chwong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chwong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ls 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/periodic/daily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100.clean-disks     	200.backup-passwd   	405.status-ata-raid 	430.status-rwho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110.clean-tmps      	210.backup-aliases  	406.status-gmirror  	440.status-mailq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120.clean-preserve  	300.calendar        	407.status-graid3   	450.status-security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130.clean-msgs      	310.accounting      	408.status-gstripe  	470.status-named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140.clean-rwho      	330.news            	409.status-gconcat  	500.queuerun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150.clean-hoststat  	400.status-disks    	420.status-network  	999.local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3"/>
          </p:nvPr>
        </p:nvSpPr>
        <p:spPr>
          <a:xfrm>
            <a:off x="4364915" y="5827154"/>
            <a:ext cx="5701937" cy="139667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nctucs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 [~] 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wangth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 ls -al 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/local/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/periodic/security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total 18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2 root  wheel 	4 Apr 12  2017 .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drwxr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8 root  wheel 	8 Aug 20  2016 ..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-r-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1 root  wheel  4944 Apr  2  2017 410.pkg-audit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-r-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</a:t>
            </a:r>
            <a:r>
              <a:rPr lang="en-US" dirty="0" err="1">
                <a:latin typeface="Ubuntu Mono"/>
                <a:ea typeface="Ubuntu Mono"/>
                <a:cs typeface="Ubuntu Mono"/>
                <a:sym typeface="Ubuntu Mono"/>
              </a:rPr>
              <a:t>xr</a:t>
            </a:r>
            <a:r>
              <a:rPr lang="en-US" dirty="0">
                <a:latin typeface="Ubuntu Mono"/>
                <a:ea typeface="Ubuntu Mono"/>
                <a:cs typeface="Ubuntu Mono"/>
                <a:sym typeface="Ubuntu Mono"/>
              </a:rPr>
              <a:t>-x  1 root  wheel  1686 Apr  2  2017 460.pkg-checksum</a:t>
            </a:r>
            <a:endParaRPr dirty="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utility (2)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dirty="0"/>
              <a:t>For custom system programs: /</a:t>
            </a:r>
            <a:r>
              <a:rPr lang="en-US" sz="3100" dirty="0" err="1"/>
              <a:t>usr</a:t>
            </a:r>
            <a:r>
              <a:rPr lang="en-US" sz="3100" dirty="0"/>
              <a:t>/local/</a:t>
            </a:r>
            <a:r>
              <a:rPr lang="en-US" sz="3100" dirty="0" err="1"/>
              <a:t>etc</a:t>
            </a:r>
            <a:r>
              <a:rPr lang="en-US" sz="3100" dirty="0"/>
              <a:t>/periodic</a:t>
            </a:r>
            <a:endParaRPr sz="3100" dirty="0"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083200" y="2253525"/>
            <a:ext cx="8978100" cy="254221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nctucs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 [~] 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wangth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 ls -l /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/local/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etc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/periodic/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total 19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6 Apr 12  2017 daily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4 Aug 20  2016 hourly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4 Aug 20  2016 monthly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3 Aug 20  2016 reboot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4 Apr 12  2017 security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drwxr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2 root  wheel  6 Apr 12  2017 weekly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1083200" y="4978956"/>
            <a:ext cx="8978100" cy="1752585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nctucs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 [~] 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wangth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 ls -l /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/local/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etc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/periodic/daily/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total 18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-r-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1 root  wheel  1512 Jul 29  2016 402.zfSnap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-r-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1 root  wheel  1073 Jul 29  2016 403.zfSnap_delete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-r-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1 root  wheel  2746 Apr  2  2017 411.pkg-backup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-r-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</a:t>
            </a:r>
            <a:r>
              <a:rPr lang="en-US" sz="18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xr</a:t>
            </a:r>
            <a:r>
              <a:rPr lang="en-US" sz="18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-x  1 root  wheel  2506 Apr  2  2017 490.status-pkg-changes</a:t>
            </a:r>
            <a:endParaRPr sz="18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utility (3)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order depends on filenames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number as prefix to control the order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scripts under that directory will be executed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/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rc.conf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there is no "YES" in /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periodic.conf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7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7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periodic.conf</a:t>
            </a: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 by crontab(1)</a:t>
            </a:r>
            <a:endParaRPr sz="2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996600" y="4365750"/>
            <a:ext cx="9334800" cy="2280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nctucs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 [~] -</a:t>
            </a: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wangth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- cat /</a:t>
            </a: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etc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/</a:t>
            </a: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periodic.conf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daily_clean_tmps_enable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="YES"                       	# Delete stuff daily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daily_clean_tmps_dirs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="/</a:t>
            </a: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tmp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 /var/</a:t>
            </a: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tmp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"               	# Delete under here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daily_clean_tmps_days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="3"                           	# If not accessed for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daily_status_zfs_enable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="YES"                       	# Check ZFS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daily_status_ntpd_enable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="YES"                      	# Check NTP status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latin typeface="Ubuntu Mono" panose="02020500000000000000" charset="0"/>
                <a:ea typeface="Ubuntu Mono"/>
                <a:cs typeface="Ubuntu Mono"/>
                <a:sym typeface="Ubuntu Mono"/>
              </a:rPr>
              <a:t>weekly_dehydrated_enable</a:t>
            </a: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="YES"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Ubuntu Mono" panose="02020500000000000000" charset="0"/>
                <a:ea typeface="Ubuntu Mono"/>
                <a:cs typeface="Ubuntu Mono"/>
                <a:sym typeface="Ubuntu Mono"/>
              </a:rPr>
              <a:t>...</a:t>
            </a:r>
            <a:endParaRPr sz="1600" dirty="0">
              <a:latin typeface="Ubuntu Mono" panose="02020500000000000000" charset="0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command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at(1)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executes commands at a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time</a:t>
            </a:r>
            <a:br>
              <a:rPr 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[-q queue] [-f file] [-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mldbv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time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at [-q queue] [-f file] [-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mldbv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-t [[CC]YY]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MMDDhhmm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[.SS]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management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View job queue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Remove jobs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/var/at/at.{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allow,deny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default, only root can execute "at" command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crontab(1)</a:t>
            </a:r>
            <a:endParaRPr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Invoked every 5 minutes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guide and be found 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https://www.freebsd.org/doc/en/books/handbook/configtuning-cron.html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https://www.freebsd.org/doc/zh_TW/books/handbook/configtuning-cron.html</a:t>
            </a:r>
            <a:r>
              <a:rPr lang="en-US"/>
              <a:t> 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(1)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What we want?</a:t>
            </a:r>
            <a:endParaRPr sz="3300">
              <a:solidFill>
                <a:schemeClr val="dk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Do things at right time automatically</a:t>
            </a:r>
            <a:endParaRPr sz="310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cron daemon</a:t>
            </a:r>
            <a:endParaRPr sz="3300">
              <a:solidFill>
                <a:schemeClr val="dk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The daemon that handles periodic execution</a:t>
            </a:r>
            <a:endParaRPr sz="3100">
              <a:solidFill>
                <a:schemeClr val="dk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○"/>
            </a:pPr>
            <a:r>
              <a:rPr lang="en-US" sz="3100">
                <a:solidFill>
                  <a:schemeClr val="dk1"/>
                </a:solidFill>
              </a:rPr>
              <a:t>cron daemon reads configuration file and executes commands on time</a:t>
            </a:r>
            <a:endParaRPr sz="3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6003125" y="6192375"/>
            <a:ext cx="42576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cron(8)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crontab(1)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crontab(5)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(2)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Configuration file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So called: </a:t>
            </a:r>
            <a:r>
              <a:rPr lang="en-US" dirty="0">
                <a:solidFill>
                  <a:srgbClr val="FF0000"/>
                </a:solidFill>
              </a:rPr>
              <a:t>crontab</a:t>
            </a:r>
            <a:r>
              <a:rPr lang="en-US" dirty="0"/>
              <a:t> (</a:t>
            </a:r>
            <a:r>
              <a:rPr lang="en-US" dirty="0" err="1"/>
              <a:t>cron</a:t>
            </a:r>
            <a:r>
              <a:rPr lang="en-US" dirty="0"/>
              <a:t> table)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Location of user </a:t>
            </a:r>
            <a:r>
              <a:rPr lang="en-US" dirty="0" err="1"/>
              <a:t>cron</a:t>
            </a:r>
            <a:r>
              <a:rPr lang="en-US" dirty="0"/>
              <a:t> configuration file</a:t>
            </a:r>
            <a:endParaRPr sz="3100"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Every user can have at most one crontab file and this file will be named the user’s login ID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Edit using crontab(1) command</a:t>
            </a:r>
            <a:endParaRPr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dirty="0">
                <a:solidFill>
                  <a:schemeClr val="dk1"/>
                </a:solidFill>
              </a:rPr>
              <a:t>Location of System Cron Configuration file</a:t>
            </a:r>
            <a:endParaRPr dirty="0">
              <a:solidFill>
                <a:schemeClr val="dk1"/>
              </a:solidFill>
            </a:endParaRPr>
          </a:p>
          <a:p>
            <a:pPr marL="1371600" lvl="2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</a:pPr>
            <a:r>
              <a:rPr lang="en-US" sz="2800" dirty="0">
                <a:solidFill>
                  <a:schemeClr val="dk1"/>
                </a:solidFill>
              </a:rPr>
              <a:t>/</a:t>
            </a:r>
            <a:r>
              <a:rPr lang="en-US" sz="2800" dirty="0" err="1">
                <a:solidFill>
                  <a:schemeClr val="dk1"/>
                </a:solidFill>
              </a:rPr>
              <a:t>etc</a:t>
            </a:r>
            <a:r>
              <a:rPr lang="en-US" sz="2800" dirty="0">
                <a:solidFill>
                  <a:schemeClr val="dk1"/>
                </a:solidFill>
              </a:rPr>
              <a:t>/crontab</a:t>
            </a:r>
            <a:endParaRPr sz="2300" dirty="0"/>
          </a:p>
        </p:txBody>
      </p:sp>
      <p:graphicFrame>
        <p:nvGraphicFramePr>
          <p:cNvPr id="6" name="Group 38">
            <a:extLst>
              <a:ext uri="{FF2B5EF4-FFF2-40B4-BE49-F238E27FC236}">
                <a16:creationId xmlns:a16="http://schemas.microsoft.com/office/drawing/2014/main" id="{1912E1C2-61FE-4F75-A2E5-D43D0912E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986625"/>
              </p:ext>
            </p:extLst>
          </p:nvPr>
        </p:nvGraphicFramePr>
        <p:xfrm>
          <a:off x="1976689" y="4471494"/>
          <a:ext cx="5105400" cy="1887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System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 Dir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FreeBSD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/tabs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Red Hat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Solaris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/var/spool/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/crontabs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SunOS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var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/spool/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crontabs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(3)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Configuration File 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Ignored</a:t>
            </a:r>
            <a:endParaRPr sz="2400">
              <a:solidFill>
                <a:schemeClr val="dk1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Blank lines or leading spaces and tabs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Comments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pound-sign Lines whose first non-space character is a  #</a:t>
            </a:r>
            <a:endParaRPr sz="27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environment setting</a:t>
            </a:r>
            <a:endParaRPr sz="2400">
              <a:solidFill>
                <a:schemeClr val="dk1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name = value</a:t>
            </a:r>
            <a:endParaRPr sz="2200">
              <a:solidFill>
                <a:schemeClr val="dk1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</a:pPr>
            <a:r>
              <a:rPr lang="en-US" sz="2200">
                <a:solidFill>
                  <a:schemeClr val="dk1"/>
                </a:solidFill>
              </a:rPr>
              <a:t>Default environment variables</a:t>
            </a:r>
            <a:endParaRPr sz="2200">
              <a:solidFill>
                <a:schemeClr val="dk1"/>
              </a:solidFill>
            </a:endParaRPr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LOGNAME, </a:t>
            </a:r>
            <a:r>
              <a:rPr lang="en-US" sz="2000">
                <a:solidFill>
                  <a:schemeClr val="hlink"/>
                </a:solidFill>
              </a:rPr>
              <a:t>SHELL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>
                <a:solidFill>
                  <a:schemeClr val="hlink"/>
                </a:solidFill>
              </a:rPr>
              <a:t>PATH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>
                <a:solidFill>
                  <a:schemeClr val="hlink"/>
                </a:solidFill>
              </a:rPr>
              <a:t>HOME</a:t>
            </a:r>
            <a:r>
              <a:rPr lang="en-US" sz="2000">
                <a:solidFill>
                  <a:schemeClr val="dk1"/>
                </a:solidFill>
              </a:rPr>
              <a:t>, </a:t>
            </a:r>
            <a:r>
              <a:rPr lang="en-US" sz="2000">
                <a:solidFill>
                  <a:schemeClr val="hlink"/>
                </a:solidFill>
              </a:rPr>
              <a:t>MAILTO</a:t>
            </a:r>
            <a:endParaRPr sz="200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hlink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cron command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US" sz="2400">
                <a:solidFill>
                  <a:schemeClr val="dk1"/>
                </a:solidFill>
              </a:rPr>
              <a:t>Format:</a:t>
            </a:r>
            <a:endParaRPr sz="24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390774" y="5222582"/>
            <a:ext cx="6373847" cy="63346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SHELL=/bin/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sh</a:t>
            </a:r>
            <a:endParaRPr sz="18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PATH=/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etc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:/bin:/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:/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/bin:/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sbin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:/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/local/bin</a:t>
            </a:r>
            <a:endParaRPr sz="18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151088" y="6703286"/>
            <a:ext cx="10481244" cy="633468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# minute hour day month weekday command</a:t>
            </a:r>
            <a:endParaRPr sz="1800" dirty="0">
              <a:latin typeface="Ubuntu Mono"/>
              <a:ea typeface="Ubuntu Mono"/>
              <a:cs typeface="Ubuntu Mono"/>
              <a:sym typeface="Ubuntu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  33     7    *   *     *       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usr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/local/bin/</a:t>
            </a:r>
            <a:r>
              <a:rPr lang="en-US" sz="1800" dirty="0" err="1">
                <a:latin typeface="Ubuntu Mono"/>
                <a:ea typeface="Ubuntu Mono"/>
                <a:cs typeface="Ubuntu Mono"/>
                <a:sym typeface="Ubuntu Mono"/>
              </a:rPr>
              <a:t>rsync</a:t>
            </a:r>
            <a:r>
              <a:rPr lang="en-US" sz="1800" dirty="0">
                <a:latin typeface="Ubuntu Mono"/>
                <a:ea typeface="Ubuntu Mono"/>
                <a:cs typeface="Ubuntu Mono"/>
                <a:sym typeface="Ubuntu Mono"/>
              </a:rPr>
              <a:t> -al -delete /home/ backup:/raid/home/</a:t>
            </a:r>
            <a:endParaRPr sz="1800" dirty="0"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(4)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600" dirty="0" err="1"/>
              <a:t>cron</a:t>
            </a:r>
            <a:r>
              <a:rPr lang="en-US" sz="2600" dirty="0"/>
              <a:t> command format – </a:t>
            </a:r>
            <a:r>
              <a:rPr lang="en-US" sz="2400" i="1" dirty="0"/>
              <a:t>minute  hour  day  month  weekday  command</a:t>
            </a:r>
            <a:endParaRPr sz="24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endParaRPr lang="en-US" sz="2600" dirty="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dirty="0">
                <a:solidFill>
                  <a:schemeClr val="dk1"/>
                </a:solidFill>
              </a:rPr>
              <a:t>Rule Matching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* matches everything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Single character matches exactly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Dash(-) matches range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Comma(,) matches any listed value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Slash(/) matches skips of the number's value through the range.</a:t>
            </a:r>
            <a:endParaRPr sz="2300" dirty="0"/>
          </a:p>
        </p:txBody>
      </p:sp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7254689E-6EE2-4B17-B96C-F27D63822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377751"/>
              </p:ext>
            </p:extLst>
          </p:nvPr>
        </p:nvGraphicFramePr>
        <p:xfrm>
          <a:off x="2417762" y="2244518"/>
          <a:ext cx="7162800" cy="2057398"/>
        </p:xfrm>
        <a:graphic>
          <a:graphicData uri="http://schemas.openxmlformats.org/drawingml/2006/table">
            <a:tbl>
              <a:tblPr/>
              <a:tblGrid>
                <a:gridCol w="174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Field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Description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Range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minute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Minute of the hour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 ~ 59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hour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Hour of the day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 ~ 23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day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Day of the month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 ~ 31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month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Month of the year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 ~ 12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weekday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Day of the week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 ~ 6  (0 = Sunday)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(5)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12083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dirty="0"/>
              <a:t>crontab time format example</a:t>
            </a:r>
            <a:endParaRPr sz="3300" dirty="0"/>
          </a:p>
          <a:p>
            <a:pPr marL="0" indent="457200">
              <a:buClr>
                <a:schemeClr val="dk1"/>
              </a:buClr>
              <a:buSzPts val="1100"/>
            </a:pPr>
            <a:r>
              <a:rPr lang="en-US" sz="2400" dirty="0"/>
              <a:t>45     10    *      *    1-5  → AM 10:45, from Mon. to Fri.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10     *      *      *    *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On 10 minutes of each hour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*/3    *      *      *    *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Every three minutes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30     15    5      *    *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PM 3:30 of each 5-th day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0       0      14    2    *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On the Midnight of Valentine’s day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5       0-6   *      *    *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On 5 minutes, from 0 to 6 o’clock.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0,30  *      13    *    5     </a:t>
            </a:r>
            <a:r>
              <a:rPr lang="en-US" sz="2400" dirty="0">
                <a:solidFill>
                  <a:schemeClr val="dk1"/>
                </a:solidFill>
              </a:rPr>
              <a:t>→</a:t>
            </a:r>
            <a:r>
              <a:rPr lang="en-US" sz="2400" dirty="0"/>
              <a:t> Every half-hour on Fri. and every half-hour on the 13th day</a:t>
            </a:r>
            <a:endParaRPr sz="24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 dirty="0">
                <a:solidFill>
                  <a:schemeClr val="dk1"/>
                </a:solidFill>
              </a:rPr>
              <a:t>crontab example</a:t>
            </a:r>
            <a:endParaRPr sz="31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1063089" y="5885528"/>
            <a:ext cx="6816315" cy="615086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>
                <a:latin typeface="Ubuntu Mono"/>
                <a:ea typeface="Ubuntu Mono"/>
                <a:cs typeface="Ubuntu Mono"/>
                <a:sym typeface="Ubuntu Mono"/>
              </a:rPr>
              <a:t>20  1  *  *  *  		find /</a:t>
            </a:r>
            <a:r>
              <a:rPr lang="en-US" sz="1600" dirty="0" err="1">
                <a:latin typeface="Ubuntu Mono"/>
                <a:ea typeface="Ubuntu Mono"/>
                <a:cs typeface="Ubuntu Mono"/>
                <a:sym typeface="Ubuntu Mono"/>
              </a:rPr>
              <a:t>tmp</a:t>
            </a:r>
            <a:r>
              <a:rPr lang="en-US" sz="1600" dirty="0">
                <a:latin typeface="Ubuntu Mono"/>
                <a:ea typeface="Ubuntu Mono"/>
                <a:cs typeface="Ubuntu Mono"/>
                <a:sym typeface="Ubuntu Mono"/>
              </a:rPr>
              <a:t> -</a:t>
            </a:r>
            <a:r>
              <a:rPr lang="en-US" sz="1600" dirty="0" err="1">
                <a:latin typeface="Ubuntu Mono"/>
                <a:ea typeface="Ubuntu Mono"/>
                <a:cs typeface="Ubuntu Mono"/>
                <a:sym typeface="Ubuntu Mono"/>
              </a:rPr>
              <a:t>atime</a:t>
            </a:r>
            <a:r>
              <a:rPr lang="en-US" sz="1600" dirty="0">
                <a:latin typeface="Ubuntu Mono"/>
                <a:ea typeface="Ubuntu Mono"/>
                <a:cs typeface="Ubuntu Mono"/>
                <a:sym typeface="Ubuntu Mono"/>
              </a:rPr>
              <a:t> +3 -exec rm -f {} ‘;’</a:t>
            </a:r>
          </a:p>
          <a:p>
            <a:pPr marL="0" lvl="0" indent="0"/>
            <a:r>
              <a:rPr lang="en-US" sz="1600" dirty="0">
                <a:latin typeface="Ubuntu Mono"/>
                <a:ea typeface="Ubuntu Mono"/>
                <a:cs typeface="Ubuntu Mono"/>
                <a:sym typeface="Ubuntu Mono"/>
              </a:rPr>
              <a:t>55  23  *  *  0-3,6	/home/chwong/cputemp-check.sh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5B20E47-C710-4F98-B06B-1F91465E6DA9}"/>
              </a:ext>
            </a:extLst>
          </p:cNvPr>
          <p:cNvSpPr txBox="1"/>
          <p:nvPr/>
        </p:nvSpPr>
        <p:spPr>
          <a:xfrm>
            <a:off x="6947283" y="3122580"/>
            <a:ext cx="445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 e.g., 1-59/2 = 1, 3, 5, 7, 9, …, 59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 – Schedule Commands (6)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Special strings to specify the time</a:t>
            </a:r>
            <a:endParaRPr sz="310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8DF3451-C949-4C65-AE3D-3861C46DE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9593"/>
              </p:ext>
            </p:extLst>
          </p:nvPr>
        </p:nvGraphicFramePr>
        <p:xfrm>
          <a:off x="1902445" y="2310045"/>
          <a:ext cx="7998882" cy="4079240"/>
        </p:xfrm>
        <a:graphic>
          <a:graphicData uri="http://schemas.openxmlformats.org/drawingml/2006/table">
            <a:tbl>
              <a:tblPr firstRow="1" bandRow="1">
                <a:tableStyleId>{49455D27-C14D-4DB1-AC6B-0140C793E0A1}</a:tableStyleId>
              </a:tblPr>
              <a:tblGrid>
                <a:gridCol w="2666294">
                  <a:extLst>
                    <a:ext uri="{9D8B030D-6E8A-4147-A177-3AD203B41FA5}">
                      <a16:colId xmlns:a16="http://schemas.microsoft.com/office/drawing/2014/main" val="1009599775"/>
                    </a:ext>
                  </a:extLst>
                </a:gridCol>
                <a:gridCol w="2666294">
                  <a:extLst>
                    <a:ext uri="{9D8B030D-6E8A-4147-A177-3AD203B41FA5}">
                      <a16:colId xmlns:a16="http://schemas.microsoft.com/office/drawing/2014/main" val="208689059"/>
                    </a:ext>
                  </a:extLst>
                </a:gridCol>
                <a:gridCol w="2666294">
                  <a:extLst>
                    <a:ext uri="{9D8B030D-6E8A-4147-A177-3AD203B41FA5}">
                      <a16:colId xmlns:a16="http://schemas.microsoft.com/office/drawing/2014/main" val="105248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</a:rPr>
                        <a:t>string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</a:rPr>
                        <a:t>meaning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</a:rPr>
                        <a:t>in 5 fields format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9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@reboot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once, </a:t>
                      </a:r>
                      <a:r>
                        <a:rPr lang="en-US" altLang="zh-TW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startup.</a:t>
                      </a:r>
                      <a:endParaRPr lang="zh-TW" altLang="en-US" sz="1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5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@yearly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 1 1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8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@annually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(same as @yearly)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52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@monthly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 1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29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@weekly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week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 * *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5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@daily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0 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44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@midnight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(same as @daily)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04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@hourly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an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* 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4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every_minute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minute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 * * *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5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@</a:t>
                      </a:r>
                      <a:r>
                        <a:rPr kumimoji="1" lang="en-US" altLang="zh-TW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every_second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 once a 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59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crontab command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10562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 u="sng" dirty="0">
                <a:solidFill>
                  <a:schemeClr val="hlink"/>
                </a:solidFill>
                <a:hlinkClick r:id="rId3"/>
              </a:rPr>
              <a:t>crontab(1)</a:t>
            </a:r>
            <a:br>
              <a:rPr lang="en-US" sz="3300" dirty="0"/>
            </a:br>
            <a:endParaRPr sz="3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$ crontab -e [-u user]</a:t>
            </a:r>
            <a:endParaRPr sz="3100" dirty="0"/>
          </a:p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Edit the [user’s] crontab using editor</a:t>
            </a:r>
            <a:endParaRPr sz="2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$ crontab -l</a:t>
            </a:r>
            <a:endParaRPr sz="3100" dirty="0"/>
          </a:p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List the content of the crontab</a:t>
            </a:r>
            <a:endParaRPr sz="2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$ crontab -r</a:t>
            </a:r>
            <a:endParaRPr sz="3100" dirty="0"/>
          </a:p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Remove the current crontab</a:t>
            </a:r>
            <a:endParaRPr sz="2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FF0000"/>
                </a:solidFill>
              </a:rPr>
              <a:t>$ crontab </a:t>
            </a:r>
            <a:r>
              <a:rPr lang="en-US" sz="3100" i="1" dirty="0">
                <a:solidFill>
                  <a:srgbClr val="FF0000"/>
                </a:solidFill>
              </a:rPr>
              <a:t>filename</a:t>
            </a:r>
            <a:endParaRPr sz="3100" i="1" dirty="0">
              <a:solidFill>
                <a:srgbClr val="FF0000"/>
              </a:solidFill>
            </a:endParaRPr>
          </a:p>
          <a:p>
            <a:pPr marL="914400" lvl="0" indent="-412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Char char="●"/>
            </a:pPr>
            <a:r>
              <a:rPr lang="en-US" sz="2900" dirty="0">
                <a:solidFill>
                  <a:srgbClr val="FF0000"/>
                </a:solidFill>
              </a:rPr>
              <a:t>Install </a:t>
            </a:r>
            <a:r>
              <a:rPr lang="en-US" sz="2900" i="1" dirty="0">
                <a:solidFill>
                  <a:srgbClr val="FF0000"/>
                </a:solidFill>
              </a:rPr>
              <a:t>filename</a:t>
            </a:r>
            <a:r>
              <a:rPr lang="en-US" sz="2900" dirty="0">
                <a:solidFill>
                  <a:srgbClr val="FF0000"/>
                </a:solidFill>
              </a:rPr>
              <a:t> as your crontab</a:t>
            </a:r>
            <a:endParaRPr sz="2900" dirty="0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1688</Words>
  <Application>Microsoft Office PowerPoint</Application>
  <PresentationFormat>自訂</PresentationFormat>
  <Paragraphs>275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Arial</vt:lpstr>
      <vt:lpstr>Calibri</vt:lpstr>
      <vt:lpstr>Times New Roman</vt:lpstr>
      <vt:lpstr>Source Sans Pro</vt:lpstr>
      <vt:lpstr>新細明體</vt:lpstr>
      <vt:lpstr>Wingdings</vt:lpstr>
      <vt:lpstr>Ubuntu Mono</vt:lpstr>
      <vt:lpstr>Microsoft JhengHei</vt:lpstr>
      <vt:lpstr>CSCC NASA</vt:lpstr>
      <vt:lpstr>Periodic Processes</vt:lpstr>
      <vt:lpstr>Handbook and Manual pages</vt:lpstr>
      <vt:lpstr>CRON – Schedule Commands (1)</vt:lpstr>
      <vt:lpstr>CRON – Schedule Commands (2)</vt:lpstr>
      <vt:lpstr>CRON – Schedule Commands (3)</vt:lpstr>
      <vt:lpstr>CRON – Schedule Commands (4)</vt:lpstr>
      <vt:lpstr>CRON – Schedule Commands (5)</vt:lpstr>
      <vt:lpstr>CRON – Schedule Commands (6)</vt:lpstr>
      <vt:lpstr>crontab command</vt:lpstr>
      <vt:lpstr>crontab management (1)</vt:lpstr>
      <vt:lpstr>System crontab: /etc/crontab</vt:lpstr>
      <vt:lpstr>periodic utility (1)</vt:lpstr>
      <vt:lpstr>periodic utility (2)</vt:lpstr>
      <vt:lpstr>periodic utility (3)</vt:lpstr>
      <vt:lpstr>at command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Processes</dc:title>
  <dc:creator>Tse-Han Wang</dc:creator>
  <cp:lastModifiedBy>王則涵</cp:lastModifiedBy>
  <cp:revision>46</cp:revision>
  <dcterms:modified xsi:type="dcterms:W3CDTF">2021-10-14T14:07:34Z</dcterms:modified>
</cp:coreProperties>
</file>