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1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10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comments+xml" PartName="/ppt/comments/comment1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7559675" cx="11998325"/>
  <p:notesSz cx="7559675" cy="10691800"/>
  <p:embeddedFontLst>
    <p:embeddedFont>
      <p:font typeface="Ubuntu Mono"/>
      <p:regular r:id="rId51"/>
      <p:bold r:id="rId52"/>
      <p:italic r:id="rId53"/>
      <p:boldItalic r:id="rId54"/>
    </p:embeddedFont>
    <p:embeddedFont>
      <p:font typeface="Source Sans Pr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9" roundtripDataSignature="AMtx7mj64uNH4g8HnnMj0qbZfjpM0TKP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3" name="Liang-Chi Tseng"/>
  <p:cmAuthor clrIdx="1" id="1" initials="" lastIdx="3" name="Jui-Nan Eric Lin"/>
  <p:cmAuthor clrIdx="2" id="2" initials="" lastIdx="3" name="李富源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A15D5F-A2D9-40D2-91E2-F53084ABEDF9}">
  <a:tblStyle styleId="{67A15D5F-A2D9-40D2-91E2-F53084ABED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DA9E326-4F3F-4BD3-BD79-EDB65D606A7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UbuntuMono-regular.fntdata"/><Relationship Id="rId50" Type="http://schemas.openxmlformats.org/officeDocument/2006/relationships/slide" Target="slides/slide44.xml"/><Relationship Id="rId53" Type="http://schemas.openxmlformats.org/officeDocument/2006/relationships/font" Target="fonts/UbuntuMono-italic.fntdata"/><Relationship Id="rId52" Type="http://schemas.openxmlformats.org/officeDocument/2006/relationships/font" Target="fonts/UbuntuMono-bold.fntdata"/><Relationship Id="rId11" Type="http://schemas.openxmlformats.org/officeDocument/2006/relationships/slide" Target="slides/slide5.xml"/><Relationship Id="rId55" Type="http://schemas.openxmlformats.org/officeDocument/2006/relationships/font" Target="fonts/SourceSansPro-regular.fntdata"/><Relationship Id="rId10" Type="http://schemas.openxmlformats.org/officeDocument/2006/relationships/slide" Target="slides/slide4.xml"/><Relationship Id="rId54" Type="http://schemas.openxmlformats.org/officeDocument/2006/relationships/font" Target="fonts/UbuntuMono-boldItalic.fntdata"/><Relationship Id="rId13" Type="http://schemas.openxmlformats.org/officeDocument/2006/relationships/slide" Target="slides/slide7.xml"/><Relationship Id="rId57" Type="http://schemas.openxmlformats.org/officeDocument/2006/relationships/font" Target="fonts/SourceSansPro-italic.fntdata"/><Relationship Id="rId12" Type="http://schemas.openxmlformats.org/officeDocument/2006/relationships/slide" Target="slides/slide6.xml"/><Relationship Id="rId56" Type="http://schemas.openxmlformats.org/officeDocument/2006/relationships/font" Target="fonts/SourceSansPro-bold.fntdata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SourceSansPr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29T03:51:38.415">
    <p:pos x="6000" y="0"/>
    <p:text>提醒記得在sheet和本頁備忘稿裡記錄這一份的講課時間（其他講義也是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g"/>
      </p:ext>
    </p:extLst>
  </p:cm>
  <p:cm authorId="0" idx="2" dt="2020-10-29T03:50:13.844">
    <p:pos x="6000" y="100"/>
    <p:text>Review 1st done on 10/29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g"/>
      </p:ext>
    </p:extLst>
  </p:cm>
  <p:cm authorId="1" idx="1" dt="2020-10-29T03:50:13.844">
    <p:pos x="6000" y="100"/>
    <p:text>2020 初版已完成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Y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1" dt="2020-10-29T03:46:15.805">
    <p:pos x="535" y="1069"/>
    <p:text>同上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k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2" dt="2020-10-29T03:47:24.127">
    <p:pos x="377" y="984"/>
    <p:text>Added man page links for you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c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3" dt="2020-10-29T03:48:04.328">
    <p:pos x="377" y="984"/>
    <p:text>Added man page link for you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0-10-29T05:38:26.572">
    <p:pos x="6000" y="0"/>
    <p:text>已新增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M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0-10-29T04:15:26.718">
    <p:pos x="6000" y="0"/>
    <p:text>如果handbook有對應的章節，
麻煩把連結放在第二頁（新增）
參照過去講義如08_Periodic_Processes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E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0-10-29T03:36:38.517">
    <p:pos x="6000" y="0"/>
    <p:text>調整了一下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A"/>
      </p:ext>
    </p:extLst>
  </p:cm>
  <p:cm authorId="0" idx="4" dt="2020-10-29T03:36:38.517">
    <p:pos x="6000" y="0"/>
    <p:text>不太確定字會不會太小，投影效果不佳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Q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20-10-29T05:22:08.813">
    <p:pos x="377" y="984"/>
    <p:text>已修正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o"/>
      </p:ext>
    </p:extLst>
  </p:cm>
  <p:cm authorId="0" idx="5" dt="2020-10-29T05:22:08.813">
    <p:pos x="377" y="984"/>
    <p:text>使用 e.g. 而不是 Ex.
統一各講義用語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Y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3" dt="2020-10-29T06:08:30.754">
    <p:pos x="7481" y="0"/>
    <p:text>已畫好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U"/>
      </p:ext>
    </p:extLst>
  </p:cm>
  <p:cm authorId="0" idx="6" dt="2020-10-29T06:08:30.754">
    <p:pos x="7481" y="0"/>
    <p:text>@fuyuanli.cs08g@nctu.edu.tw
是否需要重畫這些圖？
_Reassigned to 李富源_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U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7" dt="2020-10-29T03:44:10.401">
    <p:pos x="377" y="984"/>
    <p:text>Please add man page links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A2MsAs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8" dt="2020-10-29T04:07:15.451">
    <p:pos x="1196" y="2343"/>
    <p:text>表格是否需要統一顏色？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c"/>
      </p:ext>
    </p:extLst>
  </p:cm>
  <p:cm authorId="1" idx="3" dt="2020-10-29T04:07:15.451">
    <p:pos x="1196" y="2343"/>
    <p:text>顏色的部分我看跟前面其他主題的投影片好像一樣？（抱歉有點木眼）這個想請 @fuyuanli.cs08g@nctu.edu.tw 幫忙確認一下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E8"/>
      </p:ext>
    </p:extLst>
  </p:cm>
  <p:cm authorId="0" idx="9" dt="2020-10-29T03:46:07.094">
    <p:pos x="1196" y="2343"/>
    <p:text>還有字型，等寬與不等寬盡量不要混用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I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0" dt="2020-10-29T03:45:40.587">
    <p:pos x="1690" y="2645"/>
    <p:text>表格顏色，同上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BaoQF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講課時間：55分鐘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3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3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3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4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6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4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46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b="0" i="0" sz="3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b="0" i="0" sz="11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46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6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7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" name="Google Shape;18;p4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8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Google Shape;23;p4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8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Google Shape;27;p4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4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49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5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5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50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0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●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○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Ubuntu Mono"/>
              <a:buChar char="■"/>
              <a:defRPr b="0" i="0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，文字及物件" type="txAndObj">
  <p:cSld name="TEXT_AND_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/>
          <p:nvPr>
            <p:ph type="title"/>
          </p:nvPr>
        </p:nvSpPr>
        <p:spPr>
          <a:xfrm>
            <a:off x="1299819" y="286988"/>
            <a:ext cx="101985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1"/>
          <p:cNvSpPr txBox="1"/>
          <p:nvPr>
            <p:ph idx="1" type="body"/>
          </p:nvPr>
        </p:nvSpPr>
        <p:spPr>
          <a:xfrm>
            <a:off x="1299819" y="1595931"/>
            <a:ext cx="49992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1"/>
          <p:cNvSpPr txBox="1"/>
          <p:nvPr>
            <p:ph idx="2" type="body"/>
          </p:nvPr>
        </p:nvSpPr>
        <p:spPr>
          <a:xfrm>
            <a:off x="6499093" y="1595931"/>
            <a:ext cx="4999200" cy="5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  <a:def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表格" type="tbl">
  <p:cSld name="TAB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/>
          <p:nvPr>
            <p:ph type="title"/>
          </p:nvPr>
        </p:nvSpPr>
        <p:spPr>
          <a:xfrm>
            <a:off x="1299819" y="286988"/>
            <a:ext cx="101985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b="0" i="0" sz="60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5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reebsd.org/cgi/man.cgi?hier(7)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reebsd.org/cgi/man.cgi?mount(8)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freebsd.org/cgi/man.cgi?fstab(5)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freebsd.org/cgi/man.cgi?umount(8)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freebsd.org/cgi/man.cgi?fstat(1)" TargetMode="External"/><Relationship Id="rId4" Type="http://schemas.openxmlformats.org/officeDocument/2006/relationships/hyperlink" Target="https://www.freebsd.org/cgi/man.cgi?lsof(8)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hyperlink" Target="https://www.freebsd.org/doc/en/books/handbook/permissions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6.xml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omments" Target="../comments/comment7.xml"/><Relationship Id="rId4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comments" Target="../comments/comment8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comments" Target="../comments/comment9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omments" Target="../comments/comment10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comments" Target="../comments/comment11.xml"/><Relationship Id="rId4" Type="http://schemas.openxmlformats.org/officeDocument/2006/relationships/hyperlink" Target="https://www.freebsd.org/cgi/man.cgi?chown(8)" TargetMode="External"/><Relationship Id="rId5" Type="http://schemas.openxmlformats.org/officeDocument/2006/relationships/hyperlink" Target="https://www.freebsd.org/cgi/man.cgi?chgr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comments" Target="../comments/comment12.xml"/><Relationship Id="rId4" Type="http://schemas.openxmlformats.org/officeDocument/2006/relationships/hyperlink" Target="https://www.freebsd.org/cgi/man.cgi?chflags(1)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4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File System</a:t>
            </a:r>
            <a:endParaRPr/>
          </a:p>
        </p:txBody>
      </p:sp>
      <p:sp>
        <p:nvSpPr>
          <p:cNvPr id="47" name="Google Shape;47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jnlin(2019-2021, CC BY-SA)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? (1996-2018)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(4)</a:t>
            </a:r>
            <a:endParaRPr/>
          </a:p>
        </p:txBody>
      </p:sp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Objects in the filesystem: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What you can find in a filesystem: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Files and directories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Hardware device files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Processes information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Interprocess communication channel (IPC)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Shared memory segments (SHM)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 can use common file system interface to access such "object"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open、read、write、close、seek、ioctl, fcntl, 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Pathname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Two kinds of path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Absolute path → start from /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 /u/dcs/109/1091028/test/haha.c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Relative path </a:t>
            </a:r>
            <a:r>
              <a:rPr lang="en-US">
                <a:solidFill>
                  <a:schemeClr val="dk1"/>
                </a:solidFill>
              </a:rPr>
              <a:t>→</a:t>
            </a:r>
            <a:r>
              <a:rPr lang="en-US"/>
              <a:t> start from your current directory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 test/haha.c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Constraints of pathname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Single component: ≦ 255 characters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Single absolute path: ≦ 1023 characters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2"/>
          <p:cNvSpPr txBox="1"/>
          <p:nvPr>
            <p:ph type="title"/>
          </p:nvPr>
        </p:nvSpPr>
        <p:spPr>
          <a:xfrm>
            <a:off x="599902" y="-63455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Tree</a:t>
            </a:r>
            <a:endParaRPr/>
          </a:p>
        </p:txBody>
      </p:sp>
      <p:pic>
        <p:nvPicPr>
          <p:cNvPr descr="img015"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3725" y="606138"/>
            <a:ext cx="5345114" cy="67055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12"/>
          <p:cNvGraphicFramePr/>
          <p:nvPr/>
        </p:nvGraphicFramePr>
        <p:xfrm>
          <a:off x="5558575" y="1074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281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3" name="Google Shape;193;p12"/>
          <p:cNvGraphicFramePr/>
          <p:nvPr/>
        </p:nvGraphicFramePr>
        <p:xfrm>
          <a:off x="892438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25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/bin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4" name="Google Shape;194;p12"/>
          <p:cNvGraphicFramePr/>
          <p:nvPr/>
        </p:nvGraphicFramePr>
        <p:xfrm>
          <a:off x="1577183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25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/dev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5" name="Google Shape;195;p12"/>
          <p:cNvGraphicFramePr/>
          <p:nvPr/>
        </p:nvGraphicFramePr>
        <p:xfrm>
          <a:off x="2261929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25850"/>
              </a:tblGrid>
              <a:tr h="5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6" name="Google Shape;196;p12"/>
          <p:cNvGraphicFramePr/>
          <p:nvPr/>
        </p:nvGraphicFramePr>
        <p:xfrm>
          <a:off x="2946675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07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/sbin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7" name="Google Shape;197;p12"/>
          <p:cNvGraphicFramePr/>
          <p:nvPr/>
        </p:nvGraphicFramePr>
        <p:xfrm>
          <a:off x="3713446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720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/home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8" name="Google Shape;198;p12"/>
          <p:cNvGraphicFramePr/>
          <p:nvPr/>
        </p:nvGraphicFramePr>
        <p:xfrm>
          <a:off x="4592342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1928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/lost+found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9" name="Google Shape;199;p12"/>
          <p:cNvGraphicFramePr/>
          <p:nvPr/>
        </p:nvGraphicFramePr>
        <p:xfrm>
          <a:off x="5944063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07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/mnt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0" name="Google Shape;200;p12"/>
          <p:cNvGraphicFramePr/>
          <p:nvPr/>
        </p:nvGraphicFramePr>
        <p:xfrm>
          <a:off x="6710833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281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/proc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1" name="Google Shape;201;p12"/>
          <p:cNvGraphicFramePr/>
          <p:nvPr/>
        </p:nvGraphicFramePr>
        <p:xfrm>
          <a:off x="7497879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25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/tcb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2" name="Google Shape;202;p12"/>
          <p:cNvGraphicFramePr/>
          <p:nvPr/>
        </p:nvGraphicFramePr>
        <p:xfrm>
          <a:off x="8182625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91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/tmp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3" name="Google Shape;203;p12"/>
          <p:cNvGraphicFramePr/>
          <p:nvPr/>
        </p:nvGraphicFramePr>
        <p:xfrm>
          <a:off x="8933371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25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4" name="Google Shape;204;p12"/>
          <p:cNvGraphicFramePr/>
          <p:nvPr/>
        </p:nvGraphicFramePr>
        <p:xfrm>
          <a:off x="9618117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4851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5" name="Google Shape;205;p12"/>
          <p:cNvGraphicFramePr/>
          <p:nvPr/>
        </p:nvGraphicFramePr>
        <p:xfrm>
          <a:off x="10262163" y="1963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83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/stand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6" name="Google Shape;206;p12"/>
          <p:cNvGraphicFramePr/>
          <p:nvPr/>
        </p:nvGraphicFramePr>
        <p:xfrm>
          <a:off x="1271588" y="273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918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dsk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pts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rdsk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rmn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term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7" name="Google Shape;207;p12"/>
          <p:cNvGraphicFramePr/>
          <p:nvPr/>
        </p:nvGraphicFramePr>
        <p:xfrm>
          <a:off x="2544700" y="273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731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init.d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rc0.d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rc2.d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rc3.d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skel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08" name="Google Shape;208;p12"/>
          <p:cNvCxnSpPr/>
          <p:nvPr/>
        </p:nvCxnSpPr>
        <p:spPr>
          <a:xfrm rot="5400000">
            <a:off x="1560825" y="2435650"/>
            <a:ext cx="320400" cy="2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12"/>
          <p:cNvCxnSpPr/>
          <p:nvPr/>
        </p:nvCxnSpPr>
        <p:spPr>
          <a:xfrm flipH="1" rot="-5400000">
            <a:off x="2503400" y="2388575"/>
            <a:ext cx="348900" cy="348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2"/>
          <p:cNvSpPr/>
          <p:nvPr/>
        </p:nvSpPr>
        <p:spPr>
          <a:xfrm>
            <a:off x="4719875" y="2963575"/>
            <a:ext cx="857775" cy="2733565"/>
          </a:xfrm>
          <a:custGeom>
            <a:rect b="b" l="l" r="r" t="t"/>
            <a:pathLst>
              <a:path extrusionOk="0" h="75785" w="34311">
                <a:moveTo>
                  <a:pt x="13950" y="0"/>
                </a:moveTo>
                <a:lnTo>
                  <a:pt x="0" y="0"/>
                </a:lnTo>
                <a:lnTo>
                  <a:pt x="377" y="75785"/>
                </a:lnTo>
                <a:lnTo>
                  <a:pt x="34311" y="7578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2"/>
          <p:cNvSpPr/>
          <p:nvPr/>
        </p:nvSpPr>
        <p:spPr>
          <a:xfrm>
            <a:off x="4857650" y="3725575"/>
            <a:ext cx="720016" cy="1569507"/>
          </a:xfrm>
          <a:custGeom>
            <a:rect b="b" l="l" r="r" t="t"/>
            <a:pathLst>
              <a:path extrusionOk="0" h="75785" w="34311">
                <a:moveTo>
                  <a:pt x="13950" y="0"/>
                </a:moveTo>
                <a:lnTo>
                  <a:pt x="0" y="0"/>
                </a:lnTo>
                <a:lnTo>
                  <a:pt x="377" y="75785"/>
                </a:lnTo>
                <a:lnTo>
                  <a:pt x="34311" y="7578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2"/>
          <p:cNvSpPr/>
          <p:nvPr/>
        </p:nvSpPr>
        <p:spPr>
          <a:xfrm>
            <a:off x="5010050" y="4106575"/>
            <a:ext cx="720016" cy="808247"/>
          </a:xfrm>
          <a:custGeom>
            <a:rect b="b" l="l" r="r" t="t"/>
            <a:pathLst>
              <a:path extrusionOk="0" h="75785" w="34311">
                <a:moveTo>
                  <a:pt x="13950" y="0"/>
                </a:moveTo>
                <a:lnTo>
                  <a:pt x="0" y="0"/>
                </a:lnTo>
                <a:lnTo>
                  <a:pt x="377" y="75785"/>
                </a:lnTo>
                <a:lnTo>
                  <a:pt x="34311" y="75785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213" name="Google Shape;213;p12"/>
          <p:cNvGraphicFramePr/>
          <p:nvPr/>
        </p:nvGraphicFramePr>
        <p:xfrm>
          <a:off x="5570100" y="4677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5549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x11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12"/>
          <p:cNvGraphicFramePr/>
          <p:nvPr/>
        </p:nvGraphicFramePr>
        <p:xfrm>
          <a:off x="9726425" y="3725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192825"/>
              </a:tblGrid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lock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mqueue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uucp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uucppublic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5" name="Google Shape;215;p12"/>
          <p:cNvSpPr/>
          <p:nvPr/>
        </p:nvSpPr>
        <p:spPr>
          <a:xfrm>
            <a:off x="5777375" y="2380200"/>
            <a:ext cx="3431075" cy="377050"/>
          </a:xfrm>
          <a:custGeom>
            <a:rect b="b" l="l" r="r" t="t"/>
            <a:pathLst>
              <a:path extrusionOk="0" h="15082" w="137243">
                <a:moveTo>
                  <a:pt x="136866" y="0"/>
                </a:moveTo>
                <a:lnTo>
                  <a:pt x="137243" y="5656"/>
                </a:lnTo>
                <a:lnTo>
                  <a:pt x="0" y="5656"/>
                </a:lnTo>
                <a:lnTo>
                  <a:pt x="377" y="15082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216" name="Google Shape;216;p12"/>
          <p:cNvGraphicFramePr/>
          <p:nvPr/>
        </p:nvGraphicFramePr>
        <p:xfrm>
          <a:off x="5055588" y="273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716025"/>
                <a:gridCol w="716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games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include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lib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sbin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share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ucb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12"/>
          <p:cNvSpPr/>
          <p:nvPr/>
        </p:nvSpPr>
        <p:spPr>
          <a:xfrm>
            <a:off x="8360100" y="2370775"/>
            <a:ext cx="1498750" cy="414750"/>
          </a:xfrm>
          <a:custGeom>
            <a:rect b="b" l="l" r="r" t="t"/>
            <a:pathLst>
              <a:path extrusionOk="0" h="16590" w="59950">
                <a:moveTo>
                  <a:pt x="59950" y="0"/>
                </a:moveTo>
                <a:lnTo>
                  <a:pt x="59950" y="10557"/>
                </a:lnTo>
                <a:lnTo>
                  <a:pt x="0" y="10557"/>
                </a:lnTo>
                <a:lnTo>
                  <a:pt x="377" y="16590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218" name="Google Shape;218;p12"/>
          <p:cNvGraphicFramePr/>
          <p:nvPr/>
        </p:nvGraphicFramePr>
        <p:xfrm>
          <a:off x="7415163" y="2736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937925"/>
                <a:gridCol w="8731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cron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netls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news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preserve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spool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tmp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yp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19" name="Google Shape;219;p12"/>
          <p:cNvCxnSpPr/>
          <p:nvPr/>
        </p:nvCxnSpPr>
        <p:spPr>
          <a:xfrm>
            <a:off x="9227300" y="4218275"/>
            <a:ext cx="50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12"/>
          <p:cNvCxnSpPr/>
          <p:nvPr/>
        </p:nvCxnSpPr>
        <p:spPr>
          <a:xfrm>
            <a:off x="1205750" y="1758075"/>
            <a:ext cx="939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12"/>
          <p:cNvCxnSpPr/>
          <p:nvPr/>
        </p:nvCxnSpPr>
        <p:spPr>
          <a:xfrm>
            <a:off x="12057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2"/>
          <p:cNvCxnSpPr/>
          <p:nvPr/>
        </p:nvCxnSpPr>
        <p:spPr>
          <a:xfrm>
            <a:off x="18153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2"/>
          <p:cNvCxnSpPr/>
          <p:nvPr/>
        </p:nvCxnSpPr>
        <p:spPr>
          <a:xfrm>
            <a:off x="25011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2"/>
          <p:cNvCxnSpPr/>
          <p:nvPr/>
        </p:nvCxnSpPr>
        <p:spPr>
          <a:xfrm>
            <a:off x="32631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2"/>
          <p:cNvCxnSpPr/>
          <p:nvPr/>
        </p:nvCxnSpPr>
        <p:spPr>
          <a:xfrm>
            <a:off x="40251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12"/>
          <p:cNvCxnSpPr/>
          <p:nvPr/>
        </p:nvCxnSpPr>
        <p:spPr>
          <a:xfrm>
            <a:off x="51681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2"/>
          <p:cNvCxnSpPr/>
          <p:nvPr/>
        </p:nvCxnSpPr>
        <p:spPr>
          <a:xfrm>
            <a:off x="62349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12"/>
          <p:cNvCxnSpPr/>
          <p:nvPr/>
        </p:nvCxnSpPr>
        <p:spPr>
          <a:xfrm>
            <a:off x="69969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9" name="Google Shape;229;p12"/>
          <p:cNvCxnSpPr/>
          <p:nvPr/>
        </p:nvCxnSpPr>
        <p:spPr>
          <a:xfrm>
            <a:off x="77589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2"/>
          <p:cNvCxnSpPr/>
          <p:nvPr/>
        </p:nvCxnSpPr>
        <p:spPr>
          <a:xfrm>
            <a:off x="84447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2"/>
          <p:cNvCxnSpPr/>
          <p:nvPr/>
        </p:nvCxnSpPr>
        <p:spPr>
          <a:xfrm>
            <a:off x="92067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12"/>
          <p:cNvCxnSpPr/>
          <p:nvPr/>
        </p:nvCxnSpPr>
        <p:spPr>
          <a:xfrm>
            <a:off x="98163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12"/>
          <p:cNvCxnSpPr/>
          <p:nvPr/>
        </p:nvCxnSpPr>
        <p:spPr>
          <a:xfrm>
            <a:off x="10578350" y="17580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12"/>
          <p:cNvCxnSpPr/>
          <p:nvPr/>
        </p:nvCxnSpPr>
        <p:spPr>
          <a:xfrm>
            <a:off x="5853950" y="1529475"/>
            <a:ext cx="0" cy="2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Layout of 	File Systems (1)</a:t>
            </a:r>
            <a:endParaRPr/>
          </a:p>
        </p:txBody>
      </p:sp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hier(7)</a:t>
            </a:r>
            <a:endParaRPr/>
          </a:p>
        </p:txBody>
      </p:sp>
      <p:graphicFrame>
        <p:nvGraphicFramePr>
          <p:cNvPr id="242" name="Google Shape;242;p13"/>
          <p:cNvGraphicFramePr/>
          <p:nvPr/>
        </p:nvGraphicFramePr>
        <p:xfrm>
          <a:off x="1085805" y="2147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2073175"/>
                <a:gridCol w="8560650"/>
              </a:tblGrid>
              <a:tr h="33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ath </a:t>
                      </a: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root directory of the file system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/bin &amp; /sbin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utilities &amp; system programs fundamental to both single-user and multi-user environments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utilities and applications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/usr/bin &amp; /usr/sbin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 executable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/lib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Shared and archive libraries 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/libexec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Critical system utilities needed for binaries in /bin and /sbin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/mnt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Empty directory commonly used by system administrators as a temporary mount point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/tmp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Temporary files that are not guaranteed to persist across system reboots</a:t>
                      </a: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A</a:t>
                      </a: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lso, there is /var/tmp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/usr/lib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libraries for standard UNIX programs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/usr/libexec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 daemons &amp; system utilities (executed by other programs)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/usr/include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Libraries Header files 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i="0"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ocal executables, libraries, etc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Layout of 	File Systems (2)</a:t>
            </a:r>
            <a:endParaRPr/>
          </a:p>
        </p:txBody>
      </p:sp>
      <p:graphicFrame>
        <p:nvGraphicFramePr>
          <p:cNvPr id="249" name="Google Shape;249;p14"/>
          <p:cNvGraphicFramePr/>
          <p:nvPr/>
        </p:nvGraphicFramePr>
        <p:xfrm>
          <a:off x="1424981" y="15634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1742050"/>
                <a:gridCol w="7406300"/>
              </a:tblGrid>
              <a:tr h="33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ath </a:t>
                      </a: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Contents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/usr/src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BSD, third-party, and/or local source files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/usr/obj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rchitecture-specific target tree produced by building the /usr/src tree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ystem configuration files and scripts 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/usr/local/etc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 of /usr/local, mimics /etc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/dev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Device entries for disks, terminals, modems, etc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/proc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Images of all running process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Multi-purpose log, temporary, transient, and spool files 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/var/db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Database files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2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/var/db/pkg &amp;  /var/db/ports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Ports Collection management files. ports(7)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/var/log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Various system log files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/var/mail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 mailbox files 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/var/spool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Noto Sans Symbols"/>
                        <a:buNone/>
                      </a:pPr>
                      <a:r>
                        <a:rPr i="0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Spooling directories for printers, mails, etc</a:t>
                      </a:r>
                      <a:endParaRPr sz="2000" u="none" cap="none" strike="noStrike"/>
                    </a:p>
                  </a:txBody>
                  <a:tcPr marT="50400" marB="50400" marR="120000" marL="120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Mounting file system (1)</a:t>
            </a:r>
            <a:endParaRPr/>
          </a:p>
        </p:txBody>
      </p:sp>
      <p:sp>
        <p:nvSpPr>
          <p:cNvPr id="256" name="Google Shape;256;p15"/>
          <p:cNvSpPr txBox="1"/>
          <p:nvPr>
            <p:ph idx="1" type="body"/>
          </p:nvPr>
        </p:nvSpPr>
        <p:spPr>
          <a:xfrm>
            <a:off x="599050" y="1507775"/>
            <a:ext cx="10830900" cy="57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mount(8)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Common types of file systems</a:t>
            </a:r>
            <a:endParaRPr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Most are disk partitions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 file servers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Memory disk emulators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Kernel components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Etc,…</a:t>
            </a:r>
            <a:endParaRPr sz="25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"mount" command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Map the mount point of the existing file tree to the root of the newly attached filesystem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$ mount /dev/ad2s1e /home2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previous contents of the mount point become inaccessible</a:t>
            </a:r>
            <a:endParaRPr sz="26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Mounting file system (2)</a:t>
            </a:r>
            <a:endParaRPr/>
          </a:p>
        </p:txBody>
      </p:sp>
      <p:sp>
        <p:nvSpPr>
          <p:cNvPr id="263" name="Google Shape;263;p1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1851" y="1823375"/>
            <a:ext cx="5793074" cy="50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Mounting file system (3)</a:t>
            </a:r>
            <a:endParaRPr/>
          </a:p>
        </p:txBody>
      </p:sp>
      <p:sp>
        <p:nvSpPr>
          <p:cNvPr id="271" name="Google Shape;271;p1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fstab(5)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Filesystem table – fstab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Automatically mounted at boot time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/etc/fstab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Filesystem in this file will be checked and mounted automatically at boot time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			Ex:</a:t>
            </a:r>
            <a:endParaRPr/>
          </a:p>
        </p:txBody>
      </p:sp>
      <p:sp>
        <p:nvSpPr>
          <p:cNvPr id="272" name="Google Shape;272;p17"/>
          <p:cNvSpPr txBox="1"/>
          <p:nvPr>
            <p:ph idx="2" type="body"/>
          </p:nvPr>
        </p:nvSpPr>
        <p:spPr>
          <a:xfrm>
            <a:off x="1927750" y="5033400"/>
            <a:ext cx="8173500" cy="11307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# Device      Mountpoint    FStype  Options      Dump    Pass#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/dev/ad0s1a   /             ufs     rw           1       1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/dev/ad0s1b   none          swap    sw           0       0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Mounting file system (4)</a:t>
            </a:r>
            <a:endParaRPr/>
          </a:p>
        </p:txBody>
      </p:sp>
      <p:sp>
        <p:nvSpPr>
          <p:cNvPr id="279" name="Google Shape;279;p1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umount(8)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Unmounting file system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"umount" command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umount { node | device }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Ex: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Busy file system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Someone’s current directory is there or there are opened files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 "umount -f"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We can use "lsof" or "fstat" like utilities to figure out who makes it busy</a:t>
            </a:r>
            <a:endParaRPr/>
          </a:p>
        </p:txBody>
      </p:sp>
      <p:graphicFrame>
        <p:nvGraphicFramePr>
          <p:cNvPr id="280" name="Google Shape;280;p18"/>
          <p:cNvGraphicFramePr/>
          <p:nvPr/>
        </p:nvGraphicFramePr>
        <p:xfrm>
          <a:off x="2964588" y="3583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2465250"/>
                <a:gridCol w="2465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umount /home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umount /dev/ad0s1e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1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Mounting file system (5)</a:t>
            </a:r>
            <a:endParaRPr/>
          </a:p>
        </p:txBody>
      </p:sp>
      <p:sp>
        <p:nvSpPr>
          <p:cNvPr id="287" name="Google Shape;287;p1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fstat(1)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lsof(8)</a:t>
            </a:r>
            <a:r>
              <a:rPr lang="en-US"/>
              <a:t> (/usr/ports/sysutils/lsof) – list open files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88" name="Google Shape;288;p19"/>
          <p:cNvSpPr txBox="1"/>
          <p:nvPr>
            <p:ph idx="2" type="body"/>
          </p:nvPr>
        </p:nvSpPr>
        <p:spPr>
          <a:xfrm>
            <a:off x="1149300" y="2107450"/>
            <a:ext cx="10515600" cy="1490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liuyh@NASA ~ $ fstat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USER    CMD       PID     FD  MOUNT      INUM   MODE         SZ|DV    R/W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liuyh   fstat     94218   wd  /          234933 drwxr-xr-x   16         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root    screen    87838   4   /tmp       9947   prwx------   0          r</a:t>
            </a:r>
            <a:endParaRPr/>
          </a:p>
        </p:txBody>
      </p:sp>
      <p:sp>
        <p:nvSpPr>
          <p:cNvPr id="289" name="Google Shape;289;p19"/>
          <p:cNvSpPr txBox="1"/>
          <p:nvPr>
            <p:ph idx="2" type="body"/>
          </p:nvPr>
        </p:nvSpPr>
        <p:spPr>
          <a:xfrm>
            <a:off x="675300" y="4141875"/>
            <a:ext cx="10989600" cy="29280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liuyh@NASA ~ $ lsof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COMMAND    PID   USER     FD    TYPE  SIZE/OFF    NODE    NAME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cwd   VDIR        7     522069  /usr/ports/sysutils/screen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rtd   VDIR       26          3  /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txt   VREG   337968     424757  /usr/local/bin/screen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txt   VREG   245976     679260  /libexec/ld-elf.so.1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txt   VREG   314504     678109  /lib/libncurses.so.8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txt   VREG    64952     678438  /lib/libutil.so.8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screen     87838 root     txt   VREG    33536     677963  /lib/libcrypt.so.5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Handbook and Manual pages</a:t>
            </a:r>
            <a:endParaRPr/>
          </a:p>
        </p:txBody>
      </p:sp>
      <p:sp>
        <p:nvSpPr>
          <p:cNvPr id="55" name="Google Shape;55;p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Official guide and be found at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https://www.freebsd.org/doc/en/books/handbook/permissions.html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2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(1)</a:t>
            </a:r>
            <a:endParaRPr/>
          </a:p>
        </p:txBody>
      </p:sp>
      <p:sp>
        <p:nvSpPr>
          <p:cNvPr id="296" name="Google Shape;296;p2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 types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aphicFrame>
        <p:nvGraphicFramePr>
          <p:cNvPr id="297" name="Google Shape;297;p20"/>
          <p:cNvGraphicFramePr/>
          <p:nvPr/>
        </p:nvGraphicFramePr>
        <p:xfrm>
          <a:off x="3648045" y="23997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1247125"/>
                <a:gridCol w="3743850"/>
              </a:tblGrid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types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Regular file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 device file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Character device file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Directory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Symbolic link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UNIX domain socket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i="0"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Named pipe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375" marB="50375" marR="120000" marL="1200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(2)</a:t>
            </a:r>
            <a:endParaRPr/>
          </a:p>
        </p:txBody>
      </p:sp>
      <p:sp>
        <p:nvSpPr>
          <p:cNvPr id="304" name="Google Shape;304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 command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determine file type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file .tcshrc  </a:t>
            </a:r>
            <a:br>
              <a:rPr lang="en-US"/>
            </a:br>
            <a:r>
              <a:rPr lang="en-US"/>
              <a:t> .tcshrc: ASCII text 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file /bin       </a:t>
            </a:r>
            <a:br>
              <a:rPr lang="en-US"/>
            </a:br>
            <a:r>
              <a:rPr lang="en-US"/>
              <a:t>/bin: directory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file /bin/sh  </a:t>
            </a:r>
            <a:br>
              <a:rPr lang="en-US"/>
            </a:br>
            <a:r>
              <a:rPr lang="en-US"/>
              <a:t>/bin/sh: ELF 32-bit LSB executable, Intel 80386, version 1 (FreeBSD), dynamically linked (uses shared libs), stripped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/usr/ports/sysutils/file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(2)</a:t>
            </a:r>
            <a:endParaRPr/>
          </a:p>
        </p:txBody>
      </p:sp>
      <p:sp>
        <p:nvSpPr>
          <p:cNvPr id="311" name="Google Shape;311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Directory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. and ..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mkdir / rmdir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(3)</a:t>
            </a:r>
            <a:endParaRPr/>
          </a:p>
        </p:txBody>
      </p:sp>
      <p:sp>
        <p:nvSpPr>
          <p:cNvPr id="318" name="Google Shape;318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UNIX domain socket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Created by socket()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Local to a particular host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Be referenced through a filesystem object rather than a network port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3878625" y="4315350"/>
            <a:ext cx="1507800" cy="69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7254550" y="4315350"/>
            <a:ext cx="1507800" cy="69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4970450" y="5563175"/>
            <a:ext cx="2724300" cy="141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Unix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5459200" y="5833525"/>
            <a:ext cx="1622100" cy="6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buffer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23"/>
          <p:cNvCxnSpPr>
            <a:stCxn id="319" idx="2"/>
            <a:endCxn id="322" idx="1"/>
          </p:cNvCxnSpPr>
          <p:nvPr/>
        </p:nvCxnSpPr>
        <p:spPr>
          <a:xfrm>
            <a:off x="4632525" y="5011950"/>
            <a:ext cx="826800" cy="11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4" name="Google Shape;324;p23"/>
          <p:cNvCxnSpPr>
            <a:stCxn id="322" idx="3"/>
            <a:endCxn id="320" idx="2"/>
          </p:cNvCxnSpPr>
          <p:nvPr/>
        </p:nvCxnSpPr>
        <p:spPr>
          <a:xfrm flipH="1" rot="10800000">
            <a:off x="7081300" y="5011825"/>
            <a:ext cx="927000" cy="113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5" name="Google Shape;325;p23"/>
          <p:cNvSpPr txBox="1"/>
          <p:nvPr/>
        </p:nvSpPr>
        <p:spPr>
          <a:xfrm>
            <a:off x="4939275" y="5168025"/>
            <a:ext cx="126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7893900" y="5168025"/>
            <a:ext cx="126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24"/>
          <p:cNvSpPr txBox="1"/>
          <p:nvPr>
            <p:ph type="title"/>
          </p:nvPr>
        </p:nvSpPr>
        <p:spPr>
          <a:xfrm>
            <a:off x="599050" y="0"/>
            <a:ext cx="107985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(4)</a:t>
            </a:r>
            <a:endParaRPr/>
          </a:p>
        </p:txBody>
      </p:sp>
      <p:sp>
        <p:nvSpPr>
          <p:cNvPr id="333" name="Google Shape;333;p24"/>
          <p:cNvSpPr txBox="1"/>
          <p:nvPr>
            <p:ph idx="1" type="body"/>
          </p:nvPr>
        </p:nvSpPr>
        <p:spPr>
          <a:xfrm>
            <a:off x="599050" y="1081450"/>
            <a:ext cx="10830900" cy="6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Named Pipes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Let two processes do "FIFO" communication</a:t>
            </a:r>
            <a:endParaRPr/>
          </a:p>
        </p:txBody>
      </p:sp>
      <p:pic>
        <p:nvPicPr>
          <p:cNvPr descr="img017" id="334" name="Google Shape;334;p24"/>
          <p:cNvPicPr preferRelativeResize="0"/>
          <p:nvPr/>
        </p:nvPicPr>
        <p:blipFill rotWithShape="1">
          <a:blip r:embed="rId4">
            <a:alphaModFix/>
          </a:blip>
          <a:srcRect b="0" l="55245" r="3233" t="10546"/>
          <a:stretch/>
        </p:blipFill>
        <p:spPr>
          <a:xfrm>
            <a:off x="11877624" y="-3"/>
            <a:ext cx="4399386" cy="3436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18" id="335" name="Google Shape;335;p24"/>
          <p:cNvPicPr preferRelativeResize="0"/>
          <p:nvPr/>
        </p:nvPicPr>
        <p:blipFill rotWithShape="1">
          <a:blip r:embed="rId5">
            <a:alphaModFix/>
          </a:blip>
          <a:srcRect b="10682" l="16766" r="16168" t="0"/>
          <a:stretch/>
        </p:blipFill>
        <p:spPr>
          <a:xfrm>
            <a:off x="14868713" y="5111524"/>
            <a:ext cx="5299260" cy="2560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19" id="336" name="Google Shape;33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63726" y="6891664"/>
            <a:ext cx="4451810" cy="2659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4"/>
          <p:cNvCxnSpPr/>
          <p:nvPr/>
        </p:nvCxnSpPr>
        <p:spPr>
          <a:xfrm flipH="1" rot="10800000">
            <a:off x="4499372" y="3527830"/>
            <a:ext cx="900000" cy="420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8" name="Google Shape;338;p24"/>
          <p:cNvSpPr/>
          <p:nvPr/>
        </p:nvSpPr>
        <p:spPr>
          <a:xfrm>
            <a:off x="10732742" y="3353584"/>
            <a:ext cx="399944" cy="1007957"/>
          </a:xfrm>
          <a:custGeom>
            <a:rect b="b" l="l" r="r" t="t"/>
            <a:pathLst>
              <a:path extrusionOk="0" h="720" w="192">
                <a:moveTo>
                  <a:pt x="0" y="0"/>
                </a:moveTo>
                <a:cubicBezTo>
                  <a:pt x="96" y="132"/>
                  <a:pt x="192" y="264"/>
                  <a:pt x="192" y="384"/>
                </a:cubicBezTo>
                <a:cubicBezTo>
                  <a:pt x="192" y="504"/>
                  <a:pt x="96" y="612"/>
                  <a:pt x="0" y="72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6775" lIns="113575" spcFirstLastPara="1" rIns="113575" wrap="square" tIns="5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840225" y="3238900"/>
            <a:ext cx="2475900" cy="9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1288131" y="2791075"/>
            <a:ext cx="15327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Process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2277555" y="3721239"/>
            <a:ext cx="783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fd[1]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4"/>
          <p:cNvSpPr txBox="1"/>
          <p:nvPr/>
        </p:nvSpPr>
        <p:spPr>
          <a:xfrm>
            <a:off x="1152075" y="3721239"/>
            <a:ext cx="7833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fd[0]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1152075" y="4762890"/>
            <a:ext cx="1804800" cy="9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24"/>
          <p:cNvSpPr/>
          <p:nvPr/>
        </p:nvSpPr>
        <p:spPr>
          <a:xfrm>
            <a:off x="1457925" y="5049394"/>
            <a:ext cx="1193100" cy="42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4"/>
          <p:cNvSpPr txBox="1"/>
          <p:nvPr/>
        </p:nvSpPr>
        <p:spPr>
          <a:xfrm>
            <a:off x="1288131" y="5686675"/>
            <a:ext cx="15327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6" name="Google Shape;346;p24"/>
          <p:cNvCxnSpPr>
            <a:stCxn id="344" idx="1"/>
            <a:endCxn id="342" idx="1"/>
          </p:cNvCxnSpPr>
          <p:nvPr/>
        </p:nvCxnSpPr>
        <p:spPr>
          <a:xfrm rot="10800000">
            <a:off x="1152225" y="4002394"/>
            <a:ext cx="305700" cy="1257000"/>
          </a:xfrm>
          <a:prstGeom prst="curvedConnector3">
            <a:avLst>
              <a:gd fmla="val 177944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7" name="Google Shape;347;p24"/>
          <p:cNvCxnSpPr>
            <a:stCxn id="341" idx="3"/>
            <a:endCxn id="344" idx="3"/>
          </p:cNvCxnSpPr>
          <p:nvPr/>
        </p:nvCxnSpPr>
        <p:spPr>
          <a:xfrm flipH="1">
            <a:off x="2651055" y="4002489"/>
            <a:ext cx="409800" cy="1257000"/>
          </a:xfrm>
          <a:prstGeom prst="curvedConnector3">
            <a:avLst>
              <a:gd fmla="val -58108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8" name="Google Shape;348;p24"/>
          <p:cNvSpPr/>
          <p:nvPr/>
        </p:nvSpPr>
        <p:spPr>
          <a:xfrm>
            <a:off x="5990250" y="2327000"/>
            <a:ext cx="1578000" cy="53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24"/>
          <p:cNvSpPr txBox="1"/>
          <p:nvPr/>
        </p:nvSpPr>
        <p:spPr>
          <a:xfrm>
            <a:off x="6124277" y="1952900"/>
            <a:ext cx="13686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Parent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6876778" y="2510500"/>
            <a:ext cx="657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fd[1]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24"/>
          <p:cNvSpPr txBox="1"/>
          <p:nvPr/>
        </p:nvSpPr>
        <p:spPr>
          <a:xfrm>
            <a:off x="6061000" y="2510500"/>
            <a:ext cx="657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fd[0]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657250" y="2327000"/>
            <a:ext cx="1578000" cy="53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8791277" y="1952900"/>
            <a:ext cx="13686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4"/>
          <p:cNvSpPr txBox="1"/>
          <p:nvPr/>
        </p:nvSpPr>
        <p:spPr>
          <a:xfrm>
            <a:off x="9543778" y="2510500"/>
            <a:ext cx="657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fd[1]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8728000" y="2510500"/>
            <a:ext cx="657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fd[0]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24"/>
          <p:cNvSpPr/>
          <p:nvPr/>
        </p:nvSpPr>
        <p:spPr>
          <a:xfrm>
            <a:off x="7248075" y="3467490"/>
            <a:ext cx="1804800" cy="99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7553925" y="3753994"/>
            <a:ext cx="1193100" cy="42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24"/>
          <p:cNvSpPr/>
          <p:nvPr/>
        </p:nvSpPr>
        <p:spPr>
          <a:xfrm>
            <a:off x="6355650" y="2832875"/>
            <a:ext cx="1195375" cy="1304175"/>
          </a:xfrm>
          <a:custGeom>
            <a:rect b="b" l="l" r="r" t="t"/>
            <a:pathLst>
              <a:path extrusionOk="0" h="52167" w="47815">
                <a:moveTo>
                  <a:pt x="47815" y="50482"/>
                </a:moveTo>
                <a:cubicBezTo>
                  <a:pt x="41243" y="50006"/>
                  <a:pt x="16351" y="56039"/>
                  <a:pt x="8382" y="47625"/>
                </a:cubicBezTo>
                <a:cubicBezTo>
                  <a:pt x="413" y="39211"/>
                  <a:pt x="1397" y="7938"/>
                  <a:pt x="0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4"/>
          <p:cNvSpPr/>
          <p:nvPr/>
        </p:nvSpPr>
        <p:spPr>
          <a:xfrm>
            <a:off x="6867873" y="2861450"/>
            <a:ext cx="2147625" cy="966775"/>
          </a:xfrm>
          <a:custGeom>
            <a:rect b="b" l="l" r="r" t="t"/>
            <a:pathLst>
              <a:path extrusionOk="0" h="38671" w="85905">
                <a:moveTo>
                  <a:pt x="27612" y="38671"/>
                </a:moveTo>
                <a:cubicBezTo>
                  <a:pt x="23326" y="36671"/>
                  <a:pt x="-7820" y="33115"/>
                  <a:pt x="1895" y="26670"/>
                </a:cubicBezTo>
                <a:cubicBezTo>
                  <a:pt x="11611" y="20225"/>
                  <a:pt x="71903" y="4445"/>
                  <a:pt x="85905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>
            <a:off x="8759525" y="2870975"/>
            <a:ext cx="1228275" cy="942975"/>
          </a:xfrm>
          <a:custGeom>
            <a:rect b="b" l="l" r="r" t="t"/>
            <a:pathLst>
              <a:path extrusionOk="0" h="37719" w="49131">
                <a:moveTo>
                  <a:pt x="43243" y="0"/>
                </a:moveTo>
                <a:cubicBezTo>
                  <a:pt x="43783" y="4604"/>
                  <a:pt x="53689" y="21336"/>
                  <a:pt x="46482" y="27622"/>
                </a:cubicBezTo>
                <a:cubicBezTo>
                  <a:pt x="39275" y="33909"/>
                  <a:pt x="7747" y="36036"/>
                  <a:pt x="0" y="37719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4"/>
          <p:cNvSpPr/>
          <p:nvPr/>
        </p:nvSpPr>
        <p:spPr>
          <a:xfrm>
            <a:off x="7218850" y="2868600"/>
            <a:ext cx="2940800" cy="1219200"/>
          </a:xfrm>
          <a:custGeom>
            <a:rect b="b" l="l" r="r" t="t"/>
            <a:pathLst>
              <a:path extrusionOk="0" h="48768" w="117632">
                <a:moveTo>
                  <a:pt x="0" y="0"/>
                </a:moveTo>
                <a:cubicBezTo>
                  <a:pt x="18034" y="3810"/>
                  <a:pt x="90424" y="15399"/>
                  <a:pt x="108204" y="22860"/>
                </a:cubicBezTo>
                <a:cubicBezTo>
                  <a:pt x="125984" y="30321"/>
                  <a:pt x="114522" y="40449"/>
                  <a:pt x="106680" y="44767"/>
                </a:cubicBezTo>
                <a:cubicBezTo>
                  <a:pt x="98838" y="49085"/>
                  <a:pt x="68739" y="48101"/>
                  <a:pt x="61151" y="48768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2" name="Google Shape;362;p24"/>
          <p:cNvCxnSpPr>
            <a:stCxn id="348" idx="3"/>
            <a:endCxn id="352" idx="1"/>
          </p:cNvCxnSpPr>
          <p:nvPr/>
        </p:nvCxnSpPr>
        <p:spPr>
          <a:xfrm>
            <a:off x="7568250" y="2594300"/>
            <a:ext cx="1089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24"/>
          <p:cNvSpPr txBox="1"/>
          <p:nvPr/>
        </p:nvSpPr>
        <p:spPr>
          <a:xfrm>
            <a:off x="7419677" y="2257700"/>
            <a:ext cx="13686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Fork</a:t>
            </a:r>
            <a:endParaRPr b="0" i="0" sz="1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4"/>
          <p:cNvSpPr/>
          <p:nvPr/>
        </p:nvSpPr>
        <p:spPr>
          <a:xfrm>
            <a:off x="5517000" y="5310573"/>
            <a:ext cx="2058000" cy="70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5889246" y="4993100"/>
            <a:ext cx="1273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Process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6711538" y="5652514"/>
            <a:ext cx="651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fd[1]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4"/>
          <p:cNvSpPr/>
          <p:nvPr/>
        </p:nvSpPr>
        <p:spPr>
          <a:xfrm>
            <a:off x="7376373" y="6390964"/>
            <a:ext cx="1499700" cy="70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7630559" y="6594072"/>
            <a:ext cx="991500" cy="29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Pipe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4"/>
          <p:cNvSpPr txBox="1"/>
          <p:nvPr/>
        </p:nvSpPr>
        <p:spPr>
          <a:xfrm>
            <a:off x="7489446" y="7045855"/>
            <a:ext cx="1273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0" name="Google Shape;370;p24"/>
          <p:cNvCxnSpPr>
            <a:stCxn id="366" idx="3"/>
            <a:endCxn id="368" idx="3"/>
          </p:cNvCxnSpPr>
          <p:nvPr/>
        </p:nvCxnSpPr>
        <p:spPr>
          <a:xfrm>
            <a:off x="7362538" y="5851864"/>
            <a:ext cx="1259400" cy="891000"/>
          </a:xfrm>
          <a:prstGeom prst="curvedConnector3">
            <a:avLst>
              <a:gd fmla="val 11891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1" name="Google Shape;371;p24"/>
          <p:cNvSpPr/>
          <p:nvPr/>
        </p:nvSpPr>
        <p:spPr>
          <a:xfrm>
            <a:off x="8717400" y="5310573"/>
            <a:ext cx="2058000" cy="70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9089646" y="4993100"/>
            <a:ext cx="12738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24"/>
          <p:cNvSpPr txBox="1"/>
          <p:nvPr/>
        </p:nvSpPr>
        <p:spPr>
          <a:xfrm>
            <a:off x="8976573" y="5652514"/>
            <a:ext cx="651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fd[0]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4" name="Google Shape;374;p24"/>
          <p:cNvCxnSpPr>
            <a:stCxn id="373" idx="1"/>
            <a:endCxn id="368" idx="1"/>
          </p:cNvCxnSpPr>
          <p:nvPr/>
        </p:nvCxnSpPr>
        <p:spPr>
          <a:xfrm flipH="1">
            <a:off x="7630473" y="5851864"/>
            <a:ext cx="1346100" cy="891000"/>
          </a:xfrm>
          <a:prstGeom prst="curvedConnector3">
            <a:avLst>
              <a:gd fmla="val 11768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2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(5)</a:t>
            </a:r>
            <a:endParaRPr/>
          </a:p>
        </p:txBody>
      </p:sp>
      <p:sp>
        <p:nvSpPr>
          <p:cNvPr id="381" name="Google Shape;381;p2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Named Pipe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mkfifo [-m mode] fifo_name ...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mkfifo pipe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du &gt;&gt; pipe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(another process)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sort -n pipe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2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Types (6)</a:t>
            </a:r>
            <a:endParaRPr/>
          </a:p>
        </p:txBody>
      </p:sp>
      <p:sp>
        <p:nvSpPr>
          <p:cNvPr id="388" name="Google Shape;388;p2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Symbolic Link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file which points to another pathname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ln -s ori-file soft-file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Like "short-cut" in Windows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idx="12" type="sldNum"/>
          </p:nvPr>
        </p:nvSpPr>
        <p:spPr>
          <a:xfrm>
            <a:off x="11278333" y="7048183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2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inode and file (1)</a:t>
            </a:r>
            <a:endParaRPr/>
          </a:p>
        </p:txBody>
      </p:sp>
      <p:sp>
        <p:nvSpPr>
          <p:cNvPr id="395" name="Google Shape;395;p27"/>
          <p:cNvSpPr txBox="1"/>
          <p:nvPr>
            <p:ph idx="1" type="body"/>
          </p:nvPr>
        </p:nvSpPr>
        <p:spPr>
          <a:xfrm>
            <a:off x="735250" y="1455700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inode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structure that records information of a file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You can use "ls -i" to see each file’s inode number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 txBox="1"/>
          <p:nvPr/>
        </p:nvSpPr>
        <p:spPr>
          <a:xfrm>
            <a:off x="1557850" y="3129000"/>
            <a:ext cx="3577200" cy="727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fyli@NASA ~ $ ls -i </a:t>
            </a:r>
            <a:endParaRPr b="0" i="0" sz="18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graphicFrame>
        <p:nvGraphicFramePr>
          <p:cNvPr id="397" name="Google Shape;397;p27"/>
          <p:cNvGraphicFramePr/>
          <p:nvPr/>
        </p:nvGraphicFramePr>
        <p:xfrm>
          <a:off x="5481775" y="295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221637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owners(2)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timestamps(3)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size block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98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 blocks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245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indirect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52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indirect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474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triple indirect</a:t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398" name="Google Shape;398;p27"/>
          <p:cNvGraphicFramePr/>
          <p:nvPr/>
        </p:nvGraphicFramePr>
        <p:xfrm>
          <a:off x="8377425" y="3689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99" name="Google Shape;399;p27"/>
          <p:cNvGraphicFramePr/>
          <p:nvPr/>
        </p:nvGraphicFramePr>
        <p:xfrm>
          <a:off x="8377425" y="418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00" name="Google Shape;400;p27"/>
          <p:cNvGraphicFramePr/>
          <p:nvPr/>
        </p:nvGraphicFramePr>
        <p:xfrm>
          <a:off x="8377425" y="462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1" name="Google Shape;401;p27"/>
          <p:cNvSpPr txBox="1"/>
          <p:nvPr/>
        </p:nvSpPr>
        <p:spPr>
          <a:xfrm>
            <a:off x="8564550" y="4898350"/>
            <a:ext cx="270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>
            <a:off x="7518200" y="5413575"/>
            <a:ext cx="270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03" name="Google Shape;403;p27"/>
          <p:cNvGraphicFramePr/>
          <p:nvPr/>
        </p:nvGraphicFramePr>
        <p:xfrm>
          <a:off x="8377425" y="5409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04" name="Google Shape;404;p27"/>
          <p:cNvCxnSpPr/>
          <p:nvPr/>
        </p:nvCxnSpPr>
        <p:spPr>
          <a:xfrm flipH="1" rot="10800000">
            <a:off x="7542500" y="5712350"/>
            <a:ext cx="828300" cy="118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Google Shape;405;p27"/>
          <p:cNvSpPr txBox="1"/>
          <p:nvPr/>
        </p:nvSpPr>
        <p:spPr>
          <a:xfrm>
            <a:off x="7909713" y="6022450"/>
            <a:ext cx="270300" cy="49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6" name="Google Shape;406;p27"/>
          <p:cNvCxnSpPr>
            <a:endCxn id="405" idx="1"/>
          </p:cNvCxnSpPr>
          <p:nvPr/>
        </p:nvCxnSpPr>
        <p:spPr>
          <a:xfrm>
            <a:off x="7559613" y="6263200"/>
            <a:ext cx="350100" cy="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7" name="Google Shape;407;p27"/>
          <p:cNvCxnSpPr/>
          <p:nvPr/>
        </p:nvCxnSpPr>
        <p:spPr>
          <a:xfrm>
            <a:off x="7570075" y="5109225"/>
            <a:ext cx="519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27"/>
          <p:cNvCxnSpPr/>
          <p:nvPr/>
        </p:nvCxnSpPr>
        <p:spPr>
          <a:xfrm rot="10800000">
            <a:off x="8100400" y="3913325"/>
            <a:ext cx="0" cy="120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27"/>
          <p:cNvCxnSpPr/>
          <p:nvPr/>
        </p:nvCxnSpPr>
        <p:spPr>
          <a:xfrm>
            <a:off x="8100400" y="3913400"/>
            <a:ext cx="25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0" name="Google Shape;410;p27"/>
          <p:cNvCxnSpPr/>
          <p:nvPr/>
        </p:nvCxnSpPr>
        <p:spPr>
          <a:xfrm flipH="1" rot="10800000">
            <a:off x="7601275" y="4422900"/>
            <a:ext cx="769500" cy="738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1" name="Google Shape;411;p27"/>
          <p:cNvCxnSpPr/>
          <p:nvPr/>
        </p:nvCxnSpPr>
        <p:spPr>
          <a:xfrm flipH="1" rot="10800000">
            <a:off x="7590875" y="4890900"/>
            <a:ext cx="790200" cy="363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412" name="Google Shape;412;p27"/>
          <p:cNvGraphicFramePr/>
          <p:nvPr/>
        </p:nvGraphicFramePr>
        <p:xfrm>
          <a:off x="8377650" y="638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13" name="Google Shape;413;p27"/>
          <p:cNvGraphicFramePr/>
          <p:nvPr/>
        </p:nvGraphicFramePr>
        <p:xfrm>
          <a:off x="8377450" y="5898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1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14" name="Google Shape;414;p27"/>
          <p:cNvCxnSpPr>
            <a:stCxn id="405" idx="0"/>
          </p:cNvCxnSpPr>
          <p:nvPr/>
        </p:nvCxnSpPr>
        <p:spPr>
          <a:xfrm>
            <a:off x="8044863" y="6022450"/>
            <a:ext cx="346800" cy="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15" name="Google Shape;415;p27"/>
          <p:cNvCxnSpPr>
            <a:stCxn id="405" idx="2"/>
          </p:cNvCxnSpPr>
          <p:nvPr/>
        </p:nvCxnSpPr>
        <p:spPr>
          <a:xfrm>
            <a:off x="8044863" y="6521950"/>
            <a:ext cx="367500" cy="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16" name="Google Shape;416;p27"/>
          <p:cNvSpPr txBox="1"/>
          <p:nvPr/>
        </p:nvSpPr>
        <p:spPr>
          <a:xfrm>
            <a:off x="9743088" y="6997750"/>
            <a:ext cx="270300" cy="49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27"/>
          <p:cNvSpPr txBox="1"/>
          <p:nvPr/>
        </p:nvSpPr>
        <p:spPr>
          <a:xfrm>
            <a:off x="9743088" y="6174850"/>
            <a:ext cx="270300" cy="49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27"/>
          <p:cNvSpPr txBox="1"/>
          <p:nvPr/>
        </p:nvSpPr>
        <p:spPr>
          <a:xfrm>
            <a:off x="9247475" y="6586300"/>
            <a:ext cx="270300" cy="49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9" name="Google Shape;419;p27"/>
          <p:cNvCxnSpPr>
            <a:endCxn id="418" idx="1"/>
          </p:cNvCxnSpPr>
          <p:nvPr/>
        </p:nvCxnSpPr>
        <p:spPr>
          <a:xfrm>
            <a:off x="7694975" y="6831850"/>
            <a:ext cx="15525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0" name="Google Shape;420;p27"/>
          <p:cNvCxnSpPr>
            <a:stCxn id="418" idx="0"/>
            <a:endCxn id="417" idx="1"/>
          </p:cNvCxnSpPr>
          <p:nvPr/>
        </p:nvCxnSpPr>
        <p:spPr>
          <a:xfrm flipH="1" rot="10800000">
            <a:off x="9382625" y="6424600"/>
            <a:ext cx="360600" cy="16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1" name="Google Shape;421;p27"/>
          <p:cNvCxnSpPr>
            <a:stCxn id="418" idx="2"/>
            <a:endCxn id="416" idx="1"/>
          </p:cNvCxnSpPr>
          <p:nvPr/>
        </p:nvCxnSpPr>
        <p:spPr>
          <a:xfrm>
            <a:off x="9382625" y="7085800"/>
            <a:ext cx="360600" cy="161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422" name="Google Shape;422;p27"/>
          <p:cNvGraphicFramePr/>
          <p:nvPr/>
        </p:nvGraphicFramePr>
        <p:xfrm>
          <a:off x="10789300" y="6855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23" name="Google Shape;423;p27"/>
          <p:cNvGraphicFramePr/>
          <p:nvPr/>
        </p:nvGraphicFramePr>
        <p:xfrm>
          <a:off x="10789300" y="6386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24" name="Google Shape;424;p27"/>
          <p:cNvGraphicFramePr/>
          <p:nvPr/>
        </p:nvGraphicFramePr>
        <p:xfrm>
          <a:off x="10789288" y="5802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25" name="Google Shape;425;p27"/>
          <p:cNvGraphicFramePr/>
          <p:nvPr/>
        </p:nvGraphicFramePr>
        <p:xfrm>
          <a:off x="10789288" y="5245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644525"/>
              </a:tblGrid>
              <a:tr h="347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26" name="Google Shape;426;p27"/>
          <p:cNvCxnSpPr>
            <a:stCxn id="417" idx="0"/>
          </p:cNvCxnSpPr>
          <p:nvPr/>
        </p:nvCxnSpPr>
        <p:spPr>
          <a:xfrm flipH="1" rot="10800000">
            <a:off x="9878238" y="5459050"/>
            <a:ext cx="915300" cy="715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7" name="Google Shape;427;p27"/>
          <p:cNvCxnSpPr>
            <a:stCxn id="417" idx="2"/>
          </p:cNvCxnSpPr>
          <p:nvPr/>
        </p:nvCxnSpPr>
        <p:spPr>
          <a:xfrm flipH="1" rot="10800000">
            <a:off x="9878238" y="6041650"/>
            <a:ext cx="957000" cy="63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8" name="Google Shape;428;p27"/>
          <p:cNvCxnSpPr>
            <a:stCxn id="416" idx="0"/>
          </p:cNvCxnSpPr>
          <p:nvPr/>
        </p:nvCxnSpPr>
        <p:spPr>
          <a:xfrm flipH="1" rot="10800000">
            <a:off x="9878238" y="6582250"/>
            <a:ext cx="894600" cy="415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9" name="Google Shape;429;p27"/>
          <p:cNvCxnSpPr>
            <a:stCxn id="416" idx="2"/>
          </p:cNvCxnSpPr>
          <p:nvPr/>
        </p:nvCxnSpPr>
        <p:spPr>
          <a:xfrm flipH="1" rot="10800000">
            <a:off x="9878238" y="7081450"/>
            <a:ext cx="915300" cy="415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5" name="Google Shape;435;p2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inode and file (2)</a:t>
            </a:r>
            <a:endParaRPr/>
          </a:p>
        </p:txBody>
      </p:sp>
      <p:sp>
        <p:nvSpPr>
          <p:cNvPr id="436" name="Google Shape;436;p28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Filesystem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Boot blocks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Super block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Inode list</a:t>
            </a:r>
            <a:endParaRPr>
              <a:solidFill>
                <a:srgbClr val="FF0000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Data block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aphicFrame>
        <p:nvGraphicFramePr>
          <p:cNvPr id="437" name="Google Shape;437;p28"/>
          <p:cNvGraphicFramePr/>
          <p:nvPr/>
        </p:nvGraphicFramePr>
        <p:xfrm>
          <a:off x="6640450" y="30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49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8" name="Google Shape;438;p28"/>
          <p:cNvGraphicFramePr/>
          <p:nvPr/>
        </p:nvGraphicFramePr>
        <p:xfrm>
          <a:off x="6640450" y="130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49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39" name="Google Shape;439;p28"/>
          <p:cNvGraphicFramePr/>
          <p:nvPr/>
        </p:nvGraphicFramePr>
        <p:xfrm>
          <a:off x="6640450" y="4726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49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40" name="Google Shape;440;p28"/>
          <p:cNvSpPr txBox="1"/>
          <p:nvPr/>
        </p:nvSpPr>
        <p:spPr>
          <a:xfrm>
            <a:off x="5722400" y="1868100"/>
            <a:ext cx="769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ProcA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5722400" y="3577025"/>
            <a:ext cx="769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ProcB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28"/>
          <p:cNvSpPr txBox="1"/>
          <p:nvPr/>
        </p:nvSpPr>
        <p:spPr>
          <a:xfrm>
            <a:off x="5722400" y="5293550"/>
            <a:ext cx="769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ProcC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28"/>
          <p:cNvSpPr txBox="1"/>
          <p:nvPr/>
        </p:nvSpPr>
        <p:spPr>
          <a:xfrm>
            <a:off x="6009975" y="6517000"/>
            <a:ext cx="1924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file desc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44" name="Google Shape;444;p28"/>
          <p:cNvGraphicFramePr/>
          <p:nvPr/>
        </p:nvGraphicFramePr>
        <p:xfrm>
          <a:off x="8080388" y="2626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145425"/>
              </a:tblGrid>
              <a:tr h="52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Ref count:2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offset: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Ref count:1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offset: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45" name="Google Shape;445;p28"/>
          <p:cNvCxnSpPr/>
          <p:nvPr/>
        </p:nvCxnSpPr>
        <p:spPr>
          <a:xfrm>
            <a:off x="7122950" y="2641200"/>
            <a:ext cx="967200" cy="23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6" name="Google Shape;446;p28"/>
          <p:cNvCxnSpPr/>
          <p:nvPr/>
        </p:nvCxnSpPr>
        <p:spPr>
          <a:xfrm flipH="1" rot="10800000">
            <a:off x="7091750" y="2922050"/>
            <a:ext cx="956700" cy="149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47" name="Google Shape;447;p28"/>
          <p:cNvCxnSpPr/>
          <p:nvPr/>
        </p:nvCxnSpPr>
        <p:spPr>
          <a:xfrm flipH="1" rot="10800000">
            <a:off x="7008550" y="4585775"/>
            <a:ext cx="1060800" cy="36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48" name="Google Shape;448;p28"/>
          <p:cNvSpPr txBox="1"/>
          <p:nvPr/>
        </p:nvSpPr>
        <p:spPr>
          <a:xfrm>
            <a:off x="8002963" y="2039925"/>
            <a:ext cx="1924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file table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49" name="Google Shape;449;p28"/>
          <p:cNvGraphicFramePr/>
          <p:nvPr/>
        </p:nvGraphicFramePr>
        <p:xfrm>
          <a:off x="10175413" y="2626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145425"/>
              </a:tblGrid>
              <a:tr h="520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Ref count:1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A_filename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Ref count:1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B_filename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29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50" name="Google Shape;450;p28"/>
          <p:cNvCxnSpPr/>
          <p:nvPr/>
        </p:nvCxnSpPr>
        <p:spPr>
          <a:xfrm>
            <a:off x="9223425" y="3005150"/>
            <a:ext cx="936000" cy="44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1" name="Google Shape;451;p28"/>
          <p:cNvCxnSpPr/>
          <p:nvPr/>
        </p:nvCxnSpPr>
        <p:spPr>
          <a:xfrm flipH="1" rot="10800000">
            <a:off x="9213025" y="4315300"/>
            <a:ext cx="956700" cy="34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p2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inode and file (3)</a:t>
            </a:r>
            <a:endParaRPr/>
          </a:p>
        </p:txBody>
      </p:sp>
      <p:sp>
        <p:nvSpPr>
          <p:cNvPr id="458" name="Google Shape;458;p2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More detail of inode and data block</a:t>
            </a:r>
            <a:endParaRPr/>
          </a:p>
        </p:txBody>
      </p:sp>
      <p:graphicFrame>
        <p:nvGraphicFramePr>
          <p:cNvPr id="459" name="Google Shape;459;p29"/>
          <p:cNvGraphicFramePr/>
          <p:nvPr/>
        </p:nvGraphicFramePr>
        <p:xfrm>
          <a:off x="718675" y="2663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223675"/>
                <a:gridCol w="495775"/>
                <a:gridCol w="859725"/>
                <a:gridCol w="547775"/>
                <a:gridCol w="1171675"/>
                <a:gridCol w="859725"/>
                <a:gridCol w="1161275"/>
                <a:gridCol w="755750"/>
                <a:gridCol w="838925"/>
                <a:gridCol w="682950"/>
                <a:gridCol w="1234075"/>
                <a:gridCol w="485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i-list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directory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directory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460" name="Google Shape;460;p29"/>
          <p:cNvSpPr txBox="1"/>
          <p:nvPr/>
        </p:nvSpPr>
        <p:spPr>
          <a:xfrm>
            <a:off x="3025950" y="2246075"/>
            <a:ext cx="5947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directory blocks and data blocks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61" name="Google Shape;461;p29"/>
          <p:cNvGraphicFramePr/>
          <p:nvPr/>
        </p:nvGraphicFramePr>
        <p:xfrm>
          <a:off x="182988" y="5097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710900"/>
                <a:gridCol w="749775"/>
                <a:gridCol w="382850"/>
                <a:gridCol w="710150"/>
                <a:gridCol w="382850"/>
                <a:gridCol w="7261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62" name="Google Shape;462;p29"/>
          <p:cNvCxnSpPr/>
          <p:nvPr/>
        </p:nvCxnSpPr>
        <p:spPr>
          <a:xfrm flipH="1" rot="10800000">
            <a:off x="2131675" y="3379650"/>
            <a:ext cx="644700" cy="173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3" name="Google Shape;463;p29"/>
          <p:cNvCxnSpPr/>
          <p:nvPr/>
        </p:nvCxnSpPr>
        <p:spPr>
          <a:xfrm flipH="1" rot="10800000">
            <a:off x="2318850" y="3389950"/>
            <a:ext cx="1923600" cy="171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64" name="Google Shape;464;p29"/>
          <p:cNvCxnSpPr/>
          <p:nvPr/>
        </p:nvCxnSpPr>
        <p:spPr>
          <a:xfrm flipH="1" rot="10800000">
            <a:off x="2558025" y="3358850"/>
            <a:ext cx="5604900" cy="1736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65" name="Google Shape;465;p29"/>
          <p:cNvSpPr txBox="1"/>
          <p:nvPr/>
        </p:nvSpPr>
        <p:spPr>
          <a:xfrm>
            <a:off x="1123025" y="3889025"/>
            <a:ext cx="13623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data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9"/>
          <p:cNvSpPr txBox="1"/>
          <p:nvPr/>
        </p:nvSpPr>
        <p:spPr>
          <a:xfrm>
            <a:off x="2736675" y="3889025"/>
            <a:ext cx="1871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data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9"/>
          <p:cNvSpPr txBox="1"/>
          <p:nvPr/>
        </p:nvSpPr>
        <p:spPr>
          <a:xfrm>
            <a:off x="4481725" y="3889025"/>
            <a:ext cx="18717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data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8" name="Google Shape;468;p29"/>
          <p:cNvGraphicFramePr/>
          <p:nvPr/>
        </p:nvGraphicFramePr>
        <p:xfrm>
          <a:off x="4412488" y="5395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591775"/>
                <a:gridCol w="1591775"/>
              </a:tblGrid>
              <a:tr h="148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i-ndoe number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filename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69" name="Google Shape;469;p29"/>
          <p:cNvGraphicFramePr/>
          <p:nvPr/>
        </p:nvGraphicFramePr>
        <p:xfrm>
          <a:off x="8162913" y="5681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591775"/>
                <a:gridCol w="1591775"/>
              </a:tblGrid>
              <a:tr h="154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i-ndoe number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filename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70" name="Google Shape;470;p29"/>
          <p:cNvCxnSpPr/>
          <p:nvPr/>
        </p:nvCxnSpPr>
        <p:spPr>
          <a:xfrm>
            <a:off x="2318850" y="5529500"/>
            <a:ext cx="2090100" cy="231300"/>
          </a:xfrm>
          <a:prstGeom prst="curvedConnector3">
            <a:avLst>
              <a:gd fmla="val 895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471" name="Google Shape;471;p29"/>
          <p:cNvCxnSpPr/>
          <p:nvPr/>
        </p:nvCxnSpPr>
        <p:spPr>
          <a:xfrm>
            <a:off x="2329250" y="5552775"/>
            <a:ext cx="5750400" cy="509400"/>
          </a:xfrm>
          <a:prstGeom prst="curvedConnector3">
            <a:avLst>
              <a:gd fmla="val 578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472" name="Google Shape;472;p29"/>
          <p:cNvCxnSpPr/>
          <p:nvPr/>
        </p:nvCxnSpPr>
        <p:spPr>
          <a:xfrm flipH="1">
            <a:off x="228675" y="3441900"/>
            <a:ext cx="530400" cy="168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3" name="Google Shape;473;p29"/>
          <p:cNvCxnSpPr/>
          <p:nvPr/>
        </p:nvCxnSpPr>
        <p:spPr>
          <a:xfrm>
            <a:off x="1954900" y="3431500"/>
            <a:ext cx="1871700" cy="165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4" name="Google Shape;474;p29"/>
          <p:cNvCxnSpPr/>
          <p:nvPr/>
        </p:nvCxnSpPr>
        <p:spPr>
          <a:xfrm flipH="1">
            <a:off x="4398525" y="3400300"/>
            <a:ext cx="1507800" cy="19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5" name="Google Shape;475;p29"/>
          <p:cNvCxnSpPr/>
          <p:nvPr/>
        </p:nvCxnSpPr>
        <p:spPr>
          <a:xfrm>
            <a:off x="7039750" y="3379500"/>
            <a:ext cx="561600" cy="204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6" name="Google Shape;476;p29"/>
          <p:cNvCxnSpPr/>
          <p:nvPr/>
        </p:nvCxnSpPr>
        <p:spPr>
          <a:xfrm flipH="1">
            <a:off x="8183700" y="3379500"/>
            <a:ext cx="1154100" cy="229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77" name="Google Shape;477;p29"/>
          <p:cNvCxnSpPr/>
          <p:nvPr/>
        </p:nvCxnSpPr>
        <p:spPr>
          <a:xfrm>
            <a:off x="10544025" y="3369100"/>
            <a:ext cx="780000" cy="230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Files</a:t>
            </a:r>
            <a:endParaRPr/>
          </a:p>
        </p:txBody>
      </p:sp>
      <p:sp>
        <p:nvSpPr>
          <p:cNvPr id="62" name="Google Shape;62;p3"/>
          <p:cNvSpPr txBox="1"/>
          <p:nvPr>
            <p:ph idx="1" type="body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$ ls -l</a:t>
            </a:r>
            <a:endParaRPr/>
          </a:p>
        </p:txBody>
      </p:sp>
      <p:sp>
        <p:nvSpPr>
          <p:cNvPr id="63" name="Google Shape;63;p3"/>
          <p:cNvSpPr txBox="1"/>
          <p:nvPr>
            <p:ph idx="2" type="body"/>
          </p:nvPr>
        </p:nvSpPr>
        <p:spPr>
          <a:xfrm>
            <a:off x="965325" y="2157125"/>
            <a:ext cx="8731800" cy="5253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drwx--x--x  7 liuyh  gcs      1024 Sep 22 17:25 public_html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graphicFrame>
        <p:nvGraphicFramePr>
          <p:cNvPr id="64" name="Google Shape;64;p3"/>
          <p:cNvGraphicFramePr/>
          <p:nvPr/>
        </p:nvGraphicFramePr>
        <p:xfrm>
          <a:off x="2654625" y="2897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2908400"/>
                <a:gridCol w="24447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Type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Access Mode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rwx--x--x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inodes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User Owner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liuyh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Group Owner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gcs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Size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1024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Last Modify Time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Sep 22 17:25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 Name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public_html</a:t>
                      </a:r>
                      <a:endParaRPr sz="2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3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inode and file (4)</a:t>
            </a:r>
            <a:endParaRPr/>
          </a:p>
        </p:txBody>
      </p:sp>
      <p:sp>
        <p:nvSpPr>
          <p:cNvPr id="484" name="Google Shape;484;p3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..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testdir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pSp>
        <p:nvGrpSpPr>
          <p:cNvPr id="485" name="Google Shape;485;p30"/>
          <p:cNvGrpSpPr/>
          <p:nvPr/>
        </p:nvGrpSpPr>
        <p:grpSpPr>
          <a:xfrm>
            <a:off x="13183925" y="928025"/>
            <a:ext cx="7164165" cy="4438650"/>
            <a:chOff x="1152" y="1440"/>
            <a:chExt cx="4513" cy="2796"/>
          </a:xfrm>
        </p:grpSpPr>
        <p:pic>
          <p:nvPicPr>
            <p:cNvPr descr="img025" id="486" name="Google Shape;48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" y="1440"/>
              <a:ext cx="4513" cy="2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30"/>
            <p:cNvSpPr txBox="1"/>
            <p:nvPr/>
          </p:nvSpPr>
          <p:spPr>
            <a:xfrm>
              <a:off x="3360" y="3936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/home/fyli/testdir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608" y="2880"/>
              <a:ext cx="600" cy="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liuyh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3360" y="2640"/>
              <a:ext cx="600" cy="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testdir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90" name="Google Shape;490;p30"/>
          <p:cNvGraphicFramePr/>
          <p:nvPr/>
        </p:nvGraphicFramePr>
        <p:xfrm>
          <a:off x="3744463" y="2383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147575"/>
                <a:gridCol w="1147575"/>
                <a:gridCol w="1147575"/>
                <a:gridCol w="1147575"/>
                <a:gridCol w="1147575"/>
                <a:gridCol w="11475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i-list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directory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directory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block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sp>
        <p:nvSpPr>
          <p:cNvPr id="491" name="Google Shape;491;p30"/>
          <p:cNvSpPr txBox="1"/>
          <p:nvPr/>
        </p:nvSpPr>
        <p:spPr>
          <a:xfrm>
            <a:off x="4304975" y="2008750"/>
            <a:ext cx="5947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directory blocks and data blocks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92" name="Google Shape;492;p30"/>
          <p:cNvGraphicFramePr/>
          <p:nvPr/>
        </p:nvGraphicFramePr>
        <p:xfrm>
          <a:off x="2127513" y="4356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783650"/>
                <a:gridCol w="408375"/>
                <a:gridCol w="746775"/>
                <a:gridCol w="445225"/>
                <a:gridCol w="8091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1267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2549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99999"/>
                    </a:solidFill>
                  </a:tcPr>
                </a:tc>
              </a:tr>
            </a:tbl>
          </a:graphicData>
        </a:graphic>
      </p:graphicFrame>
      <p:cxnSp>
        <p:nvCxnSpPr>
          <p:cNvPr id="493" name="Google Shape;493;p30"/>
          <p:cNvCxnSpPr/>
          <p:nvPr/>
        </p:nvCxnSpPr>
        <p:spPr>
          <a:xfrm flipH="1">
            <a:off x="2142050" y="3098750"/>
            <a:ext cx="1601400" cy="124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94" name="Google Shape;494;p30"/>
          <p:cNvCxnSpPr/>
          <p:nvPr/>
        </p:nvCxnSpPr>
        <p:spPr>
          <a:xfrm>
            <a:off x="4887275" y="3088350"/>
            <a:ext cx="800700" cy="12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graphicFrame>
        <p:nvGraphicFramePr>
          <p:cNvPr id="495" name="Google Shape;495;p30"/>
          <p:cNvGraphicFramePr/>
          <p:nvPr/>
        </p:nvGraphicFramePr>
        <p:xfrm>
          <a:off x="5903088" y="4879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456600"/>
                <a:gridCol w="1456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2549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1267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96" name="Google Shape;496;p30"/>
          <p:cNvGraphicFramePr/>
          <p:nvPr/>
        </p:nvGraphicFramePr>
        <p:xfrm>
          <a:off x="8973863" y="5679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{67A15D5F-A2D9-40D2-91E2-F53084ABEDF9}</a:tableStyleId>
              </a:tblPr>
              <a:tblGrid>
                <a:gridCol w="1207050"/>
                <a:gridCol w="120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1267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i-node number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</a:t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2549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testdir</a:t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497" name="Google Shape;497;p30"/>
          <p:cNvCxnSpPr/>
          <p:nvPr/>
        </p:nvCxnSpPr>
        <p:spPr>
          <a:xfrm rot="10800000">
            <a:off x="5064125" y="5084925"/>
            <a:ext cx="852600" cy="8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8" name="Google Shape;498;p30"/>
          <p:cNvCxnSpPr/>
          <p:nvPr/>
        </p:nvCxnSpPr>
        <p:spPr>
          <a:xfrm rot="10800000">
            <a:off x="3826625" y="5074575"/>
            <a:ext cx="2058900" cy="50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9" name="Google Shape;499;p30"/>
          <p:cNvCxnSpPr/>
          <p:nvPr/>
        </p:nvCxnSpPr>
        <p:spPr>
          <a:xfrm rot="10800000">
            <a:off x="4824875" y="5053550"/>
            <a:ext cx="4149000" cy="2069400"/>
          </a:xfrm>
          <a:prstGeom prst="curvedConnector3">
            <a:avLst>
              <a:gd fmla="val 9047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0" name="Google Shape;500;p30"/>
          <p:cNvCxnSpPr/>
          <p:nvPr/>
        </p:nvCxnSpPr>
        <p:spPr>
          <a:xfrm rot="10800000">
            <a:off x="3670575" y="5064100"/>
            <a:ext cx="5292900" cy="915000"/>
          </a:xfrm>
          <a:prstGeom prst="curvedConnector3">
            <a:avLst>
              <a:gd fmla="val 9646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1" name="Google Shape;501;p30"/>
          <p:cNvCxnSpPr/>
          <p:nvPr/>
        </p:nvCxnSpPr>
        <p:spPr>
          <a:xfrm flipH="1" rot="10800000">
            <a:off x="5012050" y="3098850"/>
            <a:ext cx="1528500" cy="124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502" name="Google Shape;502;p30"/>
          <p:cNvCxnSpPr/>
          <p:nvPr/>
        </p:nvCxnSpPr>
        <p:spPr>
          <a:xfrm flipH="1" rot="10800000">
            <a:off x="3691450" y="3098650"/>
            <a:ext cx="5147100" cy="126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503" name="Google Shape;503;p30"/>
          <p:cNvSpPr txBox="1"/>
          <p:nvPr/>
        </p:nvSpPr>
        <p:spPr>
          <a:xfrm>
            <a:off x="6527800" y="3609325"/>
            <a:ext cx="166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 txBox="1"/>
          <p:nvPr/>
        </p:nvSpPr>
        <p:spPr>
          <a:xfrm>
            <a:off x="5182600" y="3255475"/>
            <a:ext cx="166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block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30"/>
          <p:cNvCxnSpPr/>
          <p:nvPr/>
        </p:nvCxnSpPr>
        <p:spPr>
          <a:xfrm>
            <a:off x="7195725" y="3119525"/>
            <a:ext cx="1539000" cy="17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6" name="Google Shape;506;p30"/>
          <p:cNvCxnSpPr/>
          <p:nvPr/>
        </p:nvCxnSpPr>
        <p:spPr>
          <a:xfrm flipH="1">
            <a:off x="5916600" y="3077950"/>
            <a:ext cx="135300" cy="176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7" name="Google Shape;507;p30"/>
          <p:cNvCxnSpPr/>
          <p:nvPr/>
        </p:nvCxnSpPr>
        <p:spPr>
          <a:xfrm>
            <a:off x="8349950" y="3119525"/>
            <a:ext cx="686400" cy="25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8" name="Google Shape;508;p30"/>
          <p:cNvCxnSpPr/>
          <p:nvPr/>
        </p:nvCxnSpPr>
        <p:spPr>
          <a:xfrm>
            <a:off x="9514575" y="3109125"/>
            <a:ext cx="1861200" cy="257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3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Hard Link V.S. Symbolic Link (1)</a:t>
            </a:r>
            <a:endParaRPr/>
          </a:p>
        </p:txBody>
      </p:sp>
      <p:sp>
        <p:nvSpPr>
          <p:cNvPr id="515" name="Google Shape;515;p3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link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Associate two or more filenames with the same inode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Must in the same partition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ln ori-file hard-file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Soft (symbolic) link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file which points to another pathname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ln -s ori-file soft-file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Google Shape;521;p3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Hard Link V.S. Symbolic Link (2)</a:t>
            </a:r>
            <a:endParaRPr/>
          </a:p>
        </p:txBody>
      </p:sp>
      <p:sp>
        <p:nvSpPr>
          <p:cNvPr id="522" name="Google Shape;522;p3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523" name="Google Shape;5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4141" y="440350"/>
            <a:ext cx="7718768" cy="56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2"/>
          <p:cNvSpPr txBox="1"/>
          <p:nvPr/>
        </p:nvSpPr>
        <p:spPr>
          <a:xfrm>
            <a:off x="8921600" y="2250150"/>
            <a:ext cx="2475900" cy="15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touch index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ln index hlink</a:t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ln –s index slink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5" name="Google Shape;5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000" y="1563425"/>
            <a:ext cx="7386375" cy="573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1" name="Google Shape;531;p3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Access Mode (1)</a:t>
            </a:r>
            <a:endParaRPr/>
          </a:p>
        </p:txBody>
      </p:sp>
      <p:sp>
        <p:nvSpPr>
          <p:cNvPr id="532" name="Google Shape;532;p3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rwx r-x r-x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User, group, other privileges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chmod command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chmod(1), "MODES" section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$ chmod  access-string  file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chmod u+x test.sh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chmod go-w .tcshrc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chmod u+w,g-w hehe haha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$ chmod –R 755 public_html/</a:t>
            </a:r>
            <a:endParaRPr/>
          </a:p>
        </p:txBody>
      </p:sp>
      <p:pic>
        <p:nvPicPr>
          <p:cNvPr descr="SA2-2" id="533" name="Google Shape;533;p33"/>
          <p:cNvPicPr preferRelativeResize="0"/>
          <p:nvPr/>
        </p:nvPicPr>
        <p:blipFill rotWithShape="1">
          <a:blip r:embed="rId4">
            <a:alphaModFix/>
          </a:blip>
          <a:srcRect b="22077" l="11359" r="11365" t="12468"/>
          <a:stretch/>
        </p:blipFill>
        <p:spPr>
          <a:xfrm>
            <a:off x="5949350" y="3254950"/>
            <a:ext cx="5820799" cy="17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9" name="Google Shape;539;p3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Access Mode (2)</a:t>
            </a:r>
            <a:endParaRPr/>
          </a:p>
        </p:txBody>
      </p:sp>
      <p:sp>
        <p:nvSpPr>
          <p:cNvPr id="540" name="Google Shape;540;p3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setuid, setgid, sticky bit</a:t>
            </a:r>
            <a:endParaRPr sz="32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setuid, setgid on file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effective uid/gid of resulting process will be set to the UID/GID of the file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setuid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passwd, chsh, crontab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setgid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top, fstat, write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3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Access Mode (3)</a:t>
            </a:r>
            <a:endParaRPr/>
          </a:p>
        </p:txBody>
      </p:sp>
      <p:sp>
        <p:nvSpPr>
          <p:cNvPr id="547" name="Google Shape;547;p3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setgid on directory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Cause newly created files within the directory to be the same group as directory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sticky on directory (/tmp)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Do not allow to delete or rename a file unless you are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owner of the file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owner of the directory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root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3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Access Mode (4)</a:t>
            </a:r>
            <a:endParaRPr/>
          </a:p>
        </p:txBody>
      </p:sp>
      <p:sp>
        <p:nvSpPr>
          <p:cNvPr id="554" name="Google Shape;554;p3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Decimal argument of chmod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setuid: 4000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setgid: 2000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sticky : 1000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graphicFrame>
        <p:nvGraphicFramePr>
          <p:cNvPr id="555" name="Google Shape;555;p36"/>
          <p:cNvGraphicFramePr/>
          <p:nvPr/>
        </p:nvGraphicFramePr>
        <p:xfrm>
          <a:off x="1899735" y="37202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1383150"/>
                <a:gridCol w="2866275"/>
                <a:gridCol w="1383150"/>
                <a:gridCol w="2866275"/>
              </a:tblGrid>
              <a:tr h="43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</a:t>
                      </a:r>
                      <a:endParaRPr sz="15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Attribute</a:t>
                      </a:r>
                      <a:endParaRPr sz="15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</a:t>
                      </a:r>
                      <a:endParaRPr sz="15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Attribute </a:t>
                      </a:r>
                      <a:endParaRPr sz="15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rwx r-x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r-- r--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4755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rws r-x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600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--- ---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2755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rwx r-s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r-- r-- r--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2775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rws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1777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rwx rwt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r-x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4555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r-s r-x r-x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750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r-x --- 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711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rwx --x --x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79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700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--- ---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711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--x --x</a:t>
                      </a:r>
                      <a:endParaRPr sz="15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1" name="Google Shape;561;p3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Access Mode (5)</a:t>
            </a:r>
            <a:endParaRPr/>
          </a:p>
        </p:txBody>
      </p:sp>
      <p:sp>
        <p:nvSpPr>
          <p:cNvPr id="562" name="Google Shape;562;p3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Assign default permissions: umask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Shell built-in command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Inference the default permissions given to the files newly created.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newly created file permission: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full permission bit (file: 666, dir: 777) xor umask value.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</p:txBody>
      </p:sp>
      <p:graphicFrame>
        <p:nvGraphicFramePr>
          <p:cNvPr id="563" name="Google Shape;563;p37"/>
          <p:cNvGraphicFramePr/>
          <p:nvPr/>
        </p:nvGraphicFramePr>
        <p:xfrm>
          <a:off x="2682959" y="41998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1383150"/>
                <a:gridCol w="2866275"/>
                <a:gridCol w="2866275"/>
              </a:tblGrid>
              <a:tr h="403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umask</a:t>
                      </a:r>
                      <a:endParaRPr sz="1500" u="none" cap="none" strike="noStrike"/>
                    </a:p>
                  </a:txBody>
                  <a:tcPr marT="50375" marB="50375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File</a:t>
                      </a:r>
                      <a:endParaRPr sz="1500" u="none" cap="none" strike="noStrike"/>
                    </a:p>
                  </a:txBody>
                  <a:tcPr marT="50375" marB="50375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Dir </a:t>
                      </a:r>
                      <a:endParaRPr sz="1500" u="none" cap="none" strike="noStrike"/>
                    </a:p>
                  </a:txBody>
                  <a:tcPr marT="50375" marB="50375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022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r-- r--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r-x r-x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033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r-- r--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r-- r--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066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--- ---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--x --x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rw- rw- rw-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rwx rwx rwx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477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r-- --- ---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r-x --- ---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777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 --- --- ---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Noto Sans Symbols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dk2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 --- --- ---</a:t>
                      </a:r>
                      <a:endParaRPr sz="1500" u="none" cap="none" strike="noStrike"/>
                    </a:p>
                  </a:txBody>
                  <a:tcPr marT="50375" marB="50375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9" name="Google Shape;569;p3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Protection</a:t>
            </a:r>
            <a:endParaRPr/>
          </a:p>
        </p:txBody>
      </p:sp>
      <p:graphicFrame>
        <p:nvGraphicFramePr>
          <p:cNvPr id="570" name="Google Shape;570;p38"/>
          <p:cNvGraphicFramePr/>
          <p:nvPr/>
        </p:nvGraphicFramePr>
        <p:xfrm>
          <a:off x="849885" y="16973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{9DA9E326-4F3F-4BD3-BD79-EDB65D606A76}</a:tableStyleId>
              </a:tblPr>
              <a:tblGrid>
                <a:gridCol w="4899325"/>
                <a:gridCol w="2699625"/>
                <a:gridCol w="2699625"/>
              </a:tblGrid>
              <a:tr h="3695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Command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Minimum Access Needed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 hMerge="1"/>
              </a:tr>
              <a:tr h="302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file itself</a:t>
                      </a:r>
                      <a:endParaRPr sz="24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0" i="0" lang="en-US" sz="22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 directory file is in</a:t>
                      </a:r>
                      <a:endParaRPr sz="2400" u="none" cap="none" strike="noStrike"/>
                    </a:p>
                  </a:txBody>
                  <a:tcPr marT="50400" marB="50400" marR="120000" marL="120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66"/>
                    </a:solidFill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cd /home/test 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7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 /home/test/*.c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7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 </a:t>
                      </a: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</a:t>
                      </a: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 /home/test/*.c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7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 runme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 &gt;&gt; runme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run-binary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run-script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rm rumme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27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2700" u="none" cap="none" strike="noStrik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wx</a:t>
                      </a:r>
                      <a:endParaRPr sz="2400" u="none" cap="none" strike="noStrike"/>
                    </a:p>
                  </a:txBody>
                  <a:tcPr marT="50400" marB="50400" marR="120000" marL="120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9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Changing File Owner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Commands: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chown(8)</a:t>
            </a:r>
            <a:r>
              <a:rPr lang="en-US"/>
              <a:t>	-- change user owner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5"/>
              </a:rPr>
              <a:t>chgrp(1)</a:t>
            </a:r>
            <a:r>
              <a:rPr lang="en-US"/>
              <a:t>	-- change group owner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Change the file ownership and group ownership</a:t>
            </a:r>
            <a:endParaRPr/>
          </a:p>
        </p:txBody>
      </p:sp>
      <p:sp>
        <p:nvSpPr>
          <p:cNvPr id="576" name="Google Shape;576;p3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3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Changing File Owner</a:t>
            </a:r>
            <a:endParaRPr/>
          </a:p>
        </p:txBody>
      </p:sp>
      <p:sp>
        <p:nvSpPr>
          <p:cNvPr id="578" name="Google Shape;578;p39"/>
          <p:cNvSpPr txBox="1"/>
          <p:nvPr>
            <p:ph idx="2" type="body"/>
          </p:nvPr>
        </p:nvSpPr>
        <p:spPr>
          <a:xfrm>
            <a:off x="1059950" y="4106150"/>
            <a:ext cx="4426800" cy="1490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$ chown -R fyli /home/fyli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$ chgrp   -R cs /home/fyli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$ chown -R fyli:gcs /home/fyli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$ chown -R :gcs /home/fyli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 System Architecture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Pathname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File Tree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File Types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inode and file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Link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File Access Mode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Changing File Owner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FreeBSD bonus flags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p4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FreeBSD bonus flags</a:t>
            </a:r>
            <a:endParaRPr/>
          </a:p>
        </p:txBody>
      </p:sp>
      <p:sp>
        <p:nvSpPr>
          <p:cNvPr id="585" name="Google Shape;585;p40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chflags(1)</a:t>
            </a:r>
            <a:r>
              <a:rPr lang="en-US"/>
              <a:t> command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schg		system immutable flag	(root only)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sunlnk		system undeletable flag	(root only)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sappnd		system append-only flag	(root only)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uappend		user append-only flag	(root, user)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uunlnk		user undeletable flag	(root, user)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ls -ol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586" name="Google Shape;586;p40"/>
          <p:cNvSpPr txBox="1"/>
          <p:nvPr/>
        </p:nvSpPr>
        <p:spPr>
          <a:xfrm>
            <a:off x="1049375" y="5131900"/>
            <a:ext cx="9385800" cy="1993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fyli@NASA ~ $ ls -ol /libexec/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total 1034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-r-xr-xr-x  1 root  wheel  schg    238472 Sep 21 12:50 ld-elf.so.1*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-r-xr-xr-x  1 root  wheel  -       238512 Jul 24 17:15 ld-elf.so.1.old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-r-xr-xr-x  1 root  wheel  schg    212204 Sep 21 12:51 ld-elf32.so.1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-r-xr-xr-x  1 root  wheel  -       212248 Jul 24 17:17 ld-elf32.so.1.old</a:t>
            </a:r>
            <a:endParaRPr b="0" i="0" sz="20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592" name="Google Shape;592;p4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4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9" name="Google Shape;599;p4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Journaling File System</a:t>
            </a:r>
            <a:endParaRPr/>
          </a:p>
        </p:txBody>
      </p:sp>
      <p:sp>
        <p:nvSpPr>
          <p:cNvPr id="600" name="Google Shape;600;p4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Write operational logs to the jornal first, then commit it asynchronously.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system crashed, check the log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fully committed: skip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partial committed: rollback or commit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non-committed: ignore or commit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Reduce "fsck" time and data inconsistency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ext3, ext4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xfs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btrfs 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6" name="Google Shape;606;p4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CoW (Copy on Write) File System</a:t>
            </a:r>
            <a:endParaRPr/>
          </a:p>
        </p:txBody>
      </p:sp>
      <p:sp>
        <p:nvSpPr>
          <p:cNvPr id="607" name="Google Shape;607;p4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If some data is copied but not modified, they will be referred to the same physical address in the storage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Reduce the space used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Low cost snapshots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Cons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Data inconsistency (for example, the reference count is not consistent)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Not "real" used space on file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ZFS deduplication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3" name="Google Shape;613;p4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Attribute Extension</a:t>
            </a:r>
            <a:endParaRPr/>
          </a:p>
        </p:txBody>
      </p:sp>
      <p:sp>
        <p:nvSpPr>
          <p:cNvPr id="614" name="Google Shape;614;p4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Associate files with metadata not interpreted by the filesystem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Key-value pairs, saved in the inode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mime_type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md5/sha1 checksum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security attributes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Application ↔ Kernel </a:t>
            </a:r>
            <a:r>
              <a:rPr lang="en-US">
                <a:solidFill>
                  <a:schemeClr val="dk1"/>
                </a:solidFill>
              </a:rPr>
              <a:t>↔</a:t>
            </a:r>
            <a:r>
              <a:rPr lang="en-US"/>
              <a:t> Hardware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Applications call system-calls to request service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Kernel invokes corresponding drivers to fulfill this service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6205450" y="6829700"/>
            <a:ext cx="18450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．．．</a:t>
            </a:r>
            <a:endParaRPr b="1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(1)</a:t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1793200" y="4075072"/>
            <a:ext cx="6691200" cy="212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5"/>
          <p:cNvCxnSpPr/>
          <p:nvPr/>
        </p:nvCxnSpPr>
        <p:spPr>
          <a:xfrm>
            <a:off x="3028600" y="4687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5"/>
          <p:cNvCxnSpPr/>
          <p:nvPr/>
        </p:nvCxnSpPr>
        <p:spPr>
          <a:xfrm>
            <a:off x="4019200" y="4382225"/>
            <a:ext cx="29400" cy="238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5"/>
          <p:cNvCxnSpPr/>
          <p:nvPr/>
        </p:nvCxnSpPr>
        <p:spPr>
          <a:xfrm>
            <a:off x="5086000" y="4687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5"/>
          <p:cNvCxnSpPr/>
          <p:nvPr/>
        </p:nvCxnSpPr>
        <p:spPr>
          <a:xfrm>
            <a:off x="7295800" y="4306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5"/>
          <p:cNvCxnSpPr/>
          <p:nvPr/>
        </p:nvCxnSpPr>
        <p:spPr>
          <a:xfrm>
            <a:off x="2266600" y="4306025"/>
            <a:ext cx="29400" cy="238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5"/>
          <p:cNvCxnSpPr/>
          <p:nvPr/>
        </p:nvCxnSpPr>
        <p:spPr>
          <a:xfrm>
            <a:off x="2876200" y="3544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5"/>
          <p:cNvCxnSpPr/>
          <p:nvPr/>
        </p:nvCxnSpPr>
        <p:spPr>
          <a:xfrm>
            <a:off x="4400200" y="3544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5"/>
          <p:cNvCxnSpPr/>
          <p:nvPr/>
        </p:nvCxnSpPr>
        <p:spPr>
          <a:xfrm>
            <a:off x="7219600" y="3544025"/>
            <a:ext cx="7500" cy="1051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5"/>
          <p:cNvSpPr/>
          <p:nvPr/>
        </p:nvSpPr>
        <p:spPr>
          <a:xfrm>
            <a:off x="2236300" y="3344700"/>
            <a:ext cx="11919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1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3800642" y="3344700"/>
            <a:ext cx="11919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2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6641997" y="3344700"/>
            <a:ext cx="11919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N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2112579" y="4215008"/>
            <a:ext cx="6025200" cy="588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file system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3641015" y="4985819"/>
            <a:ext cx="8088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msdos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4662626" y="4985819"/>
            <a:ext cx="8088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minix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6897400" y="4985819"/>
            <a:ext cx="8088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2619404" y="5634922"/>
            <a:ext cx="28518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Buffer cache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2188779" y="6337647"/>
            <a:ext cx="20052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Device drives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2619404" y="4985819"/>
            <a:ext cx="808800" cy="44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ext2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5138650" y="3324500"/>
            <a:ext cx="18450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．．．</a:t>
            </a:r>
            <a:endParaRPr b="1" i="0" sz="3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5443450" y="5000900"/>
            <a:ext cx="18450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．．．</a:t>
            </a:r>
            <a:endParaRPr b="1" i="0" sz="3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4881175" y="6767825"/>
            <a:ext cx="514200" cy="5883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5719375" y="6767825"/>
            <a:ext cx="514200" cy="5883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7014775" y="6767825"/>
            <a:ext cx="514200" cy="5883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5"/>
          <p:cNvCxnSpPr>
            <a:stCxn id="103" idx="1"/>
            <a:endCxn id="97" idx="3"/>
          </p:cNvCxnSpPr>
          <p:nvPr/>
        </p:nvCxnSpPr>
        <p:spPr>
          <a:xfrm flipH="1" rot="5400000">
            <a:off x="5628625" y="5124575"/>
            <a:ext cx="208500" cy="30780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5"/>
          <p:cNvCxnSpPr>
            <a:stCxn id="102" idx="1"/>
            <a:endCxn id="97" idx="3"/>
          </p:cNvCxnSpPr>
          <p:nvPr/>
        </p:nvCxnSpPr>
        <p:spPr>
          <a:xfrm flipH="1" rot="5400000">
            <a:off x="4980925" y="5772275"/>
            <a:ext cx="208500" cy="17826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5"/>
          <p:cNvCxnSpPr>
            <a:stCxn id="101" idx="1"/>
            <a:endCxn id="97" idx="3"/>
          </p:cNvCxnSpPr>
          <p:nvPr/>
        </p:nvCxnSpPr>
        <p:spPr>
          <a:xfrm flipH="1" rot="5400000">
            <a:off x="4561825" y="6191375"/>
            <a:ext cx="208500" cy="9444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5"/>
          <p:cNvSpPr txBox="1"/>
          <p:nvPr/>
        </p:nvSpPr>
        <p:spPr>
          <a:xfrm>
            <a:off x="6897400" y="5712425"/>
            <a:ext cx="17220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system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" name="Google Shape;108;p5"/>
          <p:cNvCxnSpPr/>
          <p:nvPr/>
        </p:nvCxnSpPr>
        <p:spPr>
          <a:xfrm>
            <a:off x="1835100" y="3931350"/>
            <a:ext cx="7606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9" name="Google Shape;109;p5"/>
          <p:cNvSpPr txBox="1"/>
          <p:nvPr/>
        </p:nvSpPr>
        <p:spPr>
          <a:xfrm>
            <a:off x="8440075" y="3539250"/>
            <a:ext cx="13341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mode</a:t>
            </a:r>
            <a:endParaRPr b="0" i="1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8363875" y="3920250"/>
            <a:ext cx="13341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mode</a:t>
            </a:r>
            <a:endParaRPr b="0" i="1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(2) 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basic purpose of filesystem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Represent and organize the system’s storage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Four main components: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Namespace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way of naming things and arranging them in a hierarchy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Application Programming Interface (API) 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set of system calls for navigating and manipulating nodes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Security model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scheme for protecting, hiding and sharing things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Implementation</a:t>
            </a:r>
            <a:endParaRPr/>
          </a:p>
          <a:p>
            <a:pPr indent="-3810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Code that ties the logical model to an actual disk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(2) 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System call sequence to copy the contents of one file to another file</a:t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507650" y="4407475"/>
            <a:ext cx="1589400" cy="57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file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7"/>
          <p:cNvSpPr/>
          <p:nvPr/>
        </p:nvSpPr>
        <p:spPr>
          <a:xfrm>
            <a:off x="9752850" y="4503575"/>
            <a:ext cx="2095200" cy="57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destination file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7"/>
          <p:cNvCxnSpPr>
            <a:stCxn id="125" idx="3"/>
          </p:cNvCxnSpPr>
          <p:nvPr/>
        </p:nvCxnSpPr>
        <p:spPr>
          <a:xfrm>
            <a:off x="2097050" y="46968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7"/>
          <p:cNvCxnSpPr>
            <a:stCxn id="125" idx="3"/>
            <a:endCxn id="126" idx="1"/>
          </p:cNvCxnSpPr>
          <p:nvPr/>
        </p:nvCxnSpPr>
        <p:spPr>
          <a:xfrm>
            <a:off x="2097050" y="4696825"/>
            <a:ext cx="7655700" cy="9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" name="Google Shape;129;p7"/>
          <p:cNvSpPr/>
          <p:nvPr/>
        </p:nvSpPr>
        <p:spPr>
          <a:xfrm>
            <a:off x="2852050" y="2228825"/>
            <a:ext cx="6145800" cy="497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Example System Call Sequence</a:t>
            </a:r>
            <a:endParaRPr b="1" i="0" sz="19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Acquire input file name</a:t>
            </a:r>
            <a:endParaRPr b="0" i="0" sz="19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Write prompt to screen, Accept input</a:t>
            </a:r>
            <a:endParaRPr b="0" i="0" sz="19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Acquire output file name</a:t>
            </a:r>
            <a:endParaRPr b="0" i="0" sz="19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Write prompt to screen, Accept input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Open the input file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if file doesn't exist, abort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Create output file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if file exists, abort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Loop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Read from input file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   Write to output file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Until read fails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Close output file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Write completion message to screen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Terminate normally</a:t>
            </a:r>
            <a:endParaRPr b="0" i="0" sz="1900" u="none" cap="none" strike="noStrike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(2) 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599050" y="1563425"/>
            <a:ext cx="10830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Consider the ReadFile() function in the Win32 API – a function for reading from a file</a:t>
            </a:r>
            <a:endParaRPr sz="2300"/>
          </a:p>
        </p:txBody>
      </p:sp>
      <p:sp>
        <p:nvSpPr>
          <p:cNvPr id="137" name="Google Shape;137;p8"/>
          <p:cNvSpPr txBox="1"/>
          <p:nvPr/>
        </p:nvSpPr>
        <p:spPr>
          <a:xfrm>
            <a:off x="599050" y="4854625"/>
            <a:ext cx="10798500" cy="4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description of the parameters passed to ReadFile()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 file — the file to be read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LPVOID buffer — a buffer where the data will be read into and written from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DWORD bytesToRead — the number of bytes to be read into the buffer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LPDWORD bytesRead — the number of bytes read during the last read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○"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LPOVERLAPPED ovl — indicates if overlapped I/O is being used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2674600" y="2577350"/>
            <a:ext cx="6679800" cy="17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BOOL ReadFile c (HANDLE        file,</a:t>
            </a:r>
            <a:endParaRPr b="0" i="0" sz="22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   LPVOID        buffer,</a:t>
            </a:r>
            <a:endParaRPr b="0" i="0" sz="22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   DWORD         bytes To Read,</a:t>
            </a:r>
            <a:endParaRPr b="0" i="0" sz="22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   LPDWORD       bytes Read,</a:t>
            </a:r>
            <a:endParaRPr b="0" i="0" sz="22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                LPOVERLAPPED  ovl );</a:t>
            </a:r>
            <a:endParaRPr b="0" i="0" sz="2200" u="none" cap="none" strike="noStrike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2160150" y="1887125"/>
            <a:ext cx="17787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Value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3002225" y="2294525"/>
            <a:ext cx="0" cy="37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" name="Google Shape;141;p8"/>
          <p:cNvSpPr txBox="1"/>
          <p:nvPr/>
        </p:nvSpPr>
        <p:spPr>
          <a:xfrm>
            <a:off x="3455550" y="3411125"/>
            <a:ext cx="17787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Name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8"/>
          <p:cNvCxnSpPr/>
          <p:nvPr/>
        </p:nvCxnSpPr>
        <p:spPr>
          <a:xfrm>
            <a:off x="4145225" y="3132725"/>
            <a:ext cx="0" cy="37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43" name="Google Shape;143;p8"/>
          <p:cNvSpPr/>
          <p:nvPr/>
        </p:nvSpPr>
        <p:spPr>
          <a:xfrm>
            <a:off x="9205000" y="2761900"/>
            <a:ext cx="319800" cy="149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9129350" y="2345650"/>
            <a:ext cx="278400" cy="232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9703950" y="3334925"/>
            <a:ext cx="17787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Parmenters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582850" y="1563425"/>
            <a:ext cx="10830900" cy="5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</a:rPr>
              <a:t>API – System Call – OS Relationship</a:t>
            </a:r>
            <a:endParaRPr/>
          </a:p>
        </p:txBody>
      </p:sp>
      <p:sp>
        <p:nvSpPr>
          <p:cNvPr id="151" name="Google Shape;151;p9"/>
          <p:cNvSpPr txBox="1"/>
          <p:nvPr/>
        </p:nvSpPr>
        <p:spPr>
          <a:xfrm>
            <a:off x="1261738" y="2048488"/>
            <a:ext cx="9473100" cy="49326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File System Architecture (3)</a:t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4366575" y="2152525"/>
            <a:ext cx="3265164" cy="133099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application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2509600" y="4225450"/>
            <a:ext cx="6977400" cy="578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call interface</a:t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" name="Google Shape;156;p9"/>
          <p:cNvCxnSpPr/>
          <p:nvPr/>
        </p:nvCxnSpPr>
        <p:spPr>
          <a:xfrm flipH="1">
            <a:off x="3431553" y="2911621"/>
            <a:ext cx="591600" cy="123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" name="Google Shape;157;p9"/>
          <p:cNvSpPr txBox="1"/>
          <p:nvPr/>
        </p:nvSpPr>
        <p:spPr>
          <a:xfrm>
            <a:off x="2911550" y="3306875"/>
            <a:ext cx="811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()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8" name="Google Shape;158;p9"/>
          <p:cNvCxnSpPr/>
          <p:nvPr/>
        </p:nvCxnSpPr>
        <p:spPr>
          <a:xfrm rot="10800000">
            <a:off x="7809325" y="2994700"/>
            <a:ext cx="759000" cy="11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9"/>
          <p:cNvCxnSpPr>
            <a:stCxn id="151" idx="1"/>
            <a:endCxn id="155" idx="1"/>
          </p:cNvCxnSpPr>
          <p:nvPr/>
        </p:nvCxnSpPr>
        <p:spPr>
          <a:xfrm>
            <a:off x="1261738" y="4514788"/>
            <a:ext cx="1248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9"/>
          <p:cNvCxnSpPr>
            <a:stCxn id="151" idx="3"/>
            <a:endCxn id="155" idx="3"/>
          </p:cNvCxnSpPr>
          <p:nvPr/>
        </p:nvCxnSpPr>
        <p:spPr>
          <a:xfrm rot="10800000">
            <a:off x="9487138" y="4514788"/>
            <a:ext cx="124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9"/>
          <p:cNvSpPr txBox="1"/>
          <p:nvPr/>
        </p:nvSpPr>
        <p:spPr>
          <a:xfrm>
            <a:off x="1497375" y="3778450"/>
            <a:ext cx="8736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mode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1497375" y="4514800"/>
            <a:ext cx="8736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kernelmode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889025" y="5178425"/>
            <a:ext cx="655200" cy="1715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" name="Google Shape;164;p9"/>
          <p:cNvCxnSpPr>
            <a:endCxn id="163" idx="1"/>
          </p:cNvCxnSpPr>
          <p:nvPr/>
        </p:nvCxnSpPr>
        <p:spPr>
          <a:xfrm flipH="1" rot="-5400000">
            <a:off x="2864675" y="5011925"/>
            <a:ext cx="1112700" cy="93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9"/>
          <p:cNvCxnSpPr/>
          <p:nvPr/>
        </p:nvCxnSpPr>
        <p:spPr>
          <a:xfrm>
            <a:off x="3889025" y="5911500"/>
            <a:ext cx="65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9"/>
          <p:cNvCxnSpPr/>
          <p:nvPr/>
        </p:nvCxnSpPr>
        <p:spPr>
          <a:xfrm>
            <a:off x="3889025" y="6282225"/>
            <a:ext cx="655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9"/>
          <p:cNvCxnSpPr/>
          <p:nvPr/>
        </p:nvCxnSpPr>
        <p:spPr>
          <a:xfrm>
            <a:off x="4544225" y="6036275"/>
            <a:ext cx="2641200" cy="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8" name="Google Shape;168;p9"/>
          <p:cNvSpPr txBox="1"/>
          <p:nvPr/>
        </p:nvSpPr>
        <p:spPr>
          <a:xfrm>
            <a:off x="7330900" y="5282425"/>
            <a:ext cx="22878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open()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implementaion of open()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systme call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9"/>
          <p:cNvCxnSpPr/>
          <p:nvPr/>
        </p:nvCxnSpPr>
        <p:spPr>
          <a:xfrm rot="-5400000">
            <a:off x="7715775" y="5178450"/>
            <a:ext cx="1830000" cy="1331100"/>
          </a:xfrm>
          <a:prstGeom prst="bentConnector3">
            <a:avLst>
              <a:gd fmla="val -56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9"/>
          <p:cNvCxnSpPr/>
          <p:nvPr/>
        </p:nvCxnSpPr>
        <p:spPr>
          <a:xfrm rot="10800000">
            <a:off x="9296325" y="4804150"/>
            <a:ext cx="0" cy="12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