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1998325" cy="7559675"/>
  <p:notesSz cx="7559675" cy="10691813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DejaVu Sans Mono" panose="020B0609030804020204" pitchFamily="49" charset="0"/>
      <p:regular r:id="rId23"/>
      <p:bold r:id="rId24"/>
      <p:italic r:id="rId25"/>
      <p:boldItalic r:id="rId26"/>
    </p:embeddedFont>
    <p:embeddedFont>
      <p:font typeface="Microsoft JhengHei" panose="020B0604030504040204" pitchFamily="34" charset="-120"/>
      <p:regular r:id="rId27"/>
      <p:bold r:id="rId28"/>
    </p:embeddedFont>
    <p:embeddedFont>
      <p:font typeface="Noto Sans Symbols" pitchFamily="2" charset="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  <p:embeddedFont>
      <p:font typeface="Ubuntu Mon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YZP6W/wwSai2HjbaxtmURU6UoA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i-Nan Eric L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A55D86-AB25-4BB8-B8A3-5107B917E8B3}">
  <a:tblStyle styleId="{20A55D86-AB25-4BB8-B8A3-5107B917E8B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7CBBBE-F3A4-4ACA-B4C0-38401BFF768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6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講課時間：20分鐘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 preserve="1">
  <p:cSld name="大標題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45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/>
              <a:t>按一下以編輯母片子標題樣式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5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 preserve="1">
  <p:cSld name="版面一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52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 preserve="1">
  <p:cSld name="版面一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88710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 preserve="1">
  <p:cSld name="版面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524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 preserve="1">
  <p:cSld name="版面二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6685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0226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.freebsd.org/gpart/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.freebsd.org/ue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ter_boot_recor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ki.osdev.org/MBR_(x86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gical_block_address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GUID_Partition_Tabl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Kbolin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User:Scorpiu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GUID Partition Table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lwhsu</a:t>
            </a:r>
            <a:r>
              <a:rPr lang="en-US" dirty="0"/>
              <a:t> (2021, CC BY-SA)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jnlin</a:t>
            </a:r>
            <a:r>
              <a:rPr lang="en-US" dirty="0"/>
              <a:t>(2019-2021, CC BY-SA)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? (1996-2018)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</a:rPr>
              <a:t>Legacy MBR (LBA 0)</a:t>
            </a:r>
            <a:endParaRPr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A single partition type of 0xEE</a:t>
            </a:r>
            <a:endParaRPr sz="2600"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For OSes cannot read GPT disks: Unknown type, no empty space</a:t>
            </a:r>
          </a:p>
          <a:p>
            <a:pPr marL="1200150" lvl="2" indent="-336550">
              <a:lnSpc>
                <a:spcPct val="150000"/>
              </a:lnSpc>
              <a:buClr>
                <a:schemeClr val="dk1"/>
              </a:buClr>
              <a:buChar char="○"/>
            </a:pPr>
            <a:r>
              <a:rPr lang="en-US" sz="2400" dirty="0">
                <a:solidFill>
                  <a:schemeClr val="dk1"/>
                </a:solidFill>
              </a:rPr>
              <a:t>Refuse to take actions unless further instructions (safety reasons)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For GPT-aware OSes: check the protective MBR</a:t>
            </a:r>
          </a:p>
          <a:p>
            <a:pPr marL="1200150" lvl="2" indent="-336550">
              <a:lnSpc>
                <a:spcPct val="150000"/>
              </a:lnSpc>
              <a:buClr>
                <a:schemeClr val="dk1"/>
              </a:buClr>
              <a:buChar char="○"/>
            </a:pPr>
            <a:r>
              <a:rPr lang="en-US" sz="2400" dirty="0">
                <a:solidFill>
                  <a:schemeClr val="dk1"/>
                </a:solidFill>
              </a:rPr>
              <a:t>Check if the enclosed partition type is single 0xEE type</a:t>
            </a:r>
          </a:p>
          <a:p>
            <a:pPr marL="1200150" lvl="2" indent="-336550">
              <a:lnSpc>
                <a:spcPct val="150000"/>
              </a:lnSpc>
              <a:buClr>
                <a:schemeClr val="dk1"/>
              </a:buClr>
              <a:buChar char="○"/>
            </a:pPr>
            <a:r>
              <a:rPr lang="en-US" sz="2400" dirty="0">
                <a:solidFill>
                  <a:schemeClr val="dk1"/>
                </a:solidFill>
              </a:rPr>
              <a:t>If not, refuse to take action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(4/9)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GPT header (LBA 1)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(5/9)</a:t>
            </a:r>
            <a:endParaRPr/>
          </a:p>
        </p:txBody>
      </p:sp>
      <p:graphicFrame>
        <p:nvGraphicFramePr>
          <p:cNvPr id="121" name="Google Shape;121;p11"/>
          <p:cNvGraphicFramePr/>
          <p:nvPr/>
        </p:nvGraphicFramePr>
        <p:xfrm>
          <a:off x="582850" y="2193275"/>
          <a:ext cx="10830900" cy="5108125"/>
        </p:xfrm>
        <a:graphic>
          <a:graphicData uri="http://schemas.openxmlformats.org/drawingml/2006/table">
            <a:tbl>
              <a:tblPr>
                <a:noFill/>
                <a:tableStyleId>{8F7CBBBE-F3A4-4ACA-B4C0-38401BFF7689}</a:tableStyleId>
              </a:tblPr>
              <a:tblGrid>
                <a:gridCol w="8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Offset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Signature ("</a:t>
                      </a: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EFI PART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", 45 46 49 20 50 41 52 54)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Revision (For GPT version 1.0 (through at least UEFI version 2.3.1), the value is </a:t>
                      </a: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00 00 01 00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Header size in little endian (in bytes, usually </a:t>
                      </a: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 00 00 00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meaning 92 bytes)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CRC32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of header (0 to header size), with this field zeroed during calculation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Reserved; must be </a:t>
                      </a: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zero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LBA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(location of this header copy)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Backup LBA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(location of the other header copy)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First usable LBA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partitions (primary partition table last LBA + 1)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usable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LBA (secondary partition table first LBA - 1)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 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Disk GUID (also referred as UUID on UNIXes)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 entries starting LBA (always 2 in primary copy)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partition entries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 of a partition entry (usually 128)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bytes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CRC32 of partition array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Reserved; must be zeroes for the rest of the block (420 bytes for a 512-byte LBA)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625" marR="31625" marT="15800" marB="158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GPT header (LBA 1)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(6/9)</a:t>
            </a:r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2"/>
          </p:nvPr>
        </p:nvSpPr>
        <p:spPr>
          <a:xfrm>
            <a:off x="401200" y="2202875"/>
            <a:ext cx="11194200" cy="4701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# dd if=/dev/ada0 bs=512 count=1 skip=1 | </a:t>
            </a:r>
            <a:r>
              <a:rPr lang="en-US" dirty="0" err="1">
                <a:solidFill>
                  <a:schemeClr val="dk1"/>
                </a:solidFill>
              </a:rPr>
              <a:t>hd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1+0 records in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1+0 records out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512 bytes transferred in 0.004644 secs (110259 bytes/sec)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00000000  45 46 49 20 50 41 52 54  00 00 01 00 5c 00 00 00  |EFI PART....\...|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00000010  b4 89 4d 11 00 00 00 00  01 00 00 00 00 00 00 00  |..M.............|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00000020  ff </a:t>
            </a:r>
            <a:r>
              <a:rPr lang="en-US" dirty="0" err="1">
                <a:solidFill>
                  <a:schemeClr val="dk1"/>
                </a:solidFill>
              </a:rPr>
              <a:t>ff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ff</a:t>
            </a:r>
            <a:r>
              <a:rPr lang="en-US" dirty="0">
                <a:solidFill>
                  <a:schemeClr val="dk1"/>
                </a:solidFill>
              </a:rPr>
              <a:t> 01 00 00 00 00  28 00 00 00 00 00 00 00  |........(.......|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00000030  d7 ff </a:t>
            </a:r>
            <a:r>
              <a:rPr lang="en-US" dirty="0" err="1">
                <a:solidFill>
                  <a:schemeClr val="dk1"/>
                </a:solidFill>
              </a:rPr>
              <a:t>ff</a:t>
            </a:r>
            <a:r>
              <a:rPr lang="en-US" dirty="0">
                <a:solidFill>
                  <a:schemeClr val="dk1"/>
                </a:solidFill>
              </a:rPr>
              <a:t> 01 00 00 00 00  fa 2e 89 f8 d5 c6 </a:t>
            </a:r>
            <a:r>
              <a:rPr lang="en-US" dirty="0" err="1">
                <a:solidFill>
                  <a:schemeClr val="dk1"/>
                </a:solidFill>
              </a:rPr>
              <a:t>ea</a:t>
            </a:r>
            <a:r>
              <a:rPr lang="en-US" dirty="0">
                <a:solidFill>
                  <a:schemeClr val="dk1"/>
                </a:solidFill>
              </a:rPr>
              <a:t> 11  |................|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00000040  ad c5 08 00 27 9c b4 87  02 00 00 00 00 00 00 00  |....'...........|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00000050  80 00 00 00 80 00 00 00  0f 3e 88 1f 00 00 00 00  |.........&gt;......|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00000060  00 00 00 00 00 00 00 00  00 00 00 00 00 00 00 00  |................|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*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00000200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130" name="Google Shape;130;p12"/>
          <p:cNvSpPr/>
          <p:nvPr/>
        </p:nvSpPr>
        <p:spPr>
          <a:xfrm>
            <a:off x="5365325" y="3617688"/>
            <a:ext cx="1612200" cy="324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6977525" y="3617688"/>
            <a:ext cx="1748400" cy="324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8981734" y="3617688"/>
            <a:ext cx="1165800" cy="324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Partition entries (LBA 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(7/9)</a:t>
            </a:r>
            <a:endParaRPr/>
          </a:p>
        </p:txBody>
      </p:sp>
      <p:graphicFrame>
        <p:nvGraphicFramePr>
          <p:cNvPr id="140" name="Google Shape;140;p13"/>
          <p:cNvGraphicFramePr/>
          <p:nvPr/>
        </p:nvGraphicFramePr>
        <p:xfrm>
          <a:off x="2541000" y="2768850"/>
          <a:ext cx="6914600" cy="2925800"/>
        </p:xfrm>
        <a:graphic>
          <a:graphicData uri="http://schemas.openxmlformats.org/drawingml/2006/table">
            <a:tbl>
              <a:tblPr>
                <a:noFill/>
                <a:tableStyleId>{8F7CBBBE-F3A4-4ACA-B4C0-38401BFF7689}</a:tableStyleId>
              </a:tblPr>
              <a:tblGrid>
                <a:gridCol w="7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Offset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Contents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 type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Unique partition GUID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First LBA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(little-endian)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LBA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(inclusive, usually odd)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Attribute flags (e.g. bit 60 denotes read-only)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 name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 UTF-16LE code units)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 bytes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Partition type GUID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(8/9)</a:t>
            </a:r>
            <a:endParaRPr/>
          </a:p>
        </p:txBody>
      </p:sp>
      <p:graphicFrame>
        <p:nvGraphicFramePr>
          <p:cNvPr id="148" name="Google Shape;148;p14"/>
          <p:cNvGraphicFramePr/>
          <p:nvPr>
            <p:extLst>
              <p:ext uri="{D42A27DB-BD31-4B8C-83A1-F6EECF244321}">
                <p14:modId xmlns:p14="http://schemas.microsoft.com/office/powerpoint/2010/main" val="3129772881"/>
              </p:ext>
            </p:extLst>
          </p:nvPr>
        </p:nvGraphicFramePr>
        <p:xfrm>
          <a:off x="1994013" y="3204575"/>
          <a:ext cx="8040975" cy="1981750"/>
        </p:xfrm>
        <a:graphic>
          <a:graphicData uri="http://schemas.openxmlformats.org/drawingml/2006/table">
            <a:tbl>
              <a:tblPr>
                <a:noFill/>
                <a:tableStyleId>{8F7CBBBE-F3A4-4ACA-B4C0-38401BFF7689}</a:tableStyleId>
              </a:tblPr>
              <a:tblGrid>
                <a:gridCol w="213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 err="1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efi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C12A7328-F81F-11D2-BA4B-00A0C93EC93B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02071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 err="1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freebsd</a:t>
                      </a: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-boot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83BD6B9D-7F41-11DC-BE0B-001560B84F0F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 err="1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freebsd</a:t>
                      </a: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-swap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516E7CB5-6ECF-11D6-8FF8-00022D09712B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 err="1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freebsd-ufs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516E7CB6-6ECF-11D6-8FF8-00022D09712B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 err="1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freebsd-zfs</a:t>
                      </a:r>
                      <a:endParaRPr lang="en-US"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onsolas" panose="020B0609020204030204" pitchFamily="49" charset="0"/>
                          <a:ea typeface="Times New Roman"/>
                          <a:cs typeface="Courier New" panose="02070309020205020404" pitchFamily="49" charset="0"/>
                          <a:sym typeface="Times New Roman"/>
                        </a:rPr>
                        <a:t>516E7CBA-6ECF-11D6-8FF8-00022D09712B</a:t>
                      </a:r>
                      <a:endParaRPr sz="2000" u="none" strike="noStrike" cap="none" dirty="0">
                        <a:latin typeface="Consolas" panose="020B0609020204030204" pitchFamily="49" charset="0"/>
                        <a:ea typeface="Times New Roman"/>
                        <a:cs typeface="Courier New" panose="02070309020205020404" pitchFamily="49" charset="0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D38948E3-D28C-4449-818E-0317F4242EFA}"/>
              </a:ext>
            </a:extLst>
          </p:cNvPr>
          <p:cNvSpPr txBox="1"/>
          <p:nvPr/>
        </p:nvSpPr>
        <p:spPr>
          <a:xfrm>
            <a:off x="599040" y="6242444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gpart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https://man.freebsd.org/gpart/8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Partition entries (LBA 2)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(9/9)</a:t>
            </a:r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2"/>
          </p:nvPr>
        </p:nvSpPr>
        <p:spPr>
          <a:xfrm>
            <a:off x="615250" y="2067400"/>
            <a:ext cx="10798500" cy="53379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# dd if=/dev/ada0 bs=512 count=1 skip=2 | </a:t>
            </a:r>
            <a:r>
              <a:rPr lang="en-US" sz="1400" dirty="0" err="1">
                <a:solidFill>
                  <a:schemeClr val="dk1"/>
                </a:solidFill>
              </a:rPr>
              <a:t>hd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1+0 records in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1+0 records out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512 bytes transferred in 0.000425 secs (1205747 bytes/sec)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00000000  9d 6b bd 83 41 7f dc 11  be 0b 00 15 60 b8 4f 0f  |.</a:t>
            </a:r>
            <a:r>
              <a:rPr lang="en-US" sz="1400" dirty="0" err="1">
                <a:solidFill>
                  <a:schemeClr val="dk1"/>
                </a:solidFill>
              </a:rPr>
              <a:t>k..A</a:t>
            </a:r>
            <a:r>
              <a:rPr lang="en-US" sz="1400" dirty="0">
                <a:solidFill>
                  <a:schemeClr val="dk1"/>
                </a:solidFill>
              </a:rPr>
              <a:t>.......`.O.|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00000010  d1 0e 8a f8 d5 c6 </a:t>
            </a:r>
            <a:r>
              <a:rPr lang="en-US" sz="1400" dirty="0" err="1">
                <a:solidFill>
                  <a:schemeClr val="dk1"/>
                </a:solidFill>
              </a:rPr>
              <a:t>ea</a:t>
            </a:r>
            <a:r>
              <a:rPr lang="en-US" sz="1400" dirty="0">
                <a:solidFill>
                  <a:schemeClr val="dk1"/>
                </a:solidFill>
              </a:rPr>
              <a:t> 11  ad c5 08 00 27 9c b4 87  |............'...|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00000020  28 00 00 00 00 00 00 00  27 04 00 00 00 00 00 00  |(.......'.......|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00000030  00 00 00 00 00 00 00 00  67 00 70 00 74 00 62 00  |........</a:t>
            </a:r>
            <a:r>
              <a:rPr lang="en-US" sz="1400" dirty="0" err="1">
                <a:solidFill>
                  <a:schemeClr val="dk1"/>
                </a:solidFill>
              </a:rPr>
              <a:t>g.p.t.b</a:t>
            </a:r>
            <a:r>
              <a:rPr lang="en-US" sz="1400" dirty="0">
                <a:solidFill>
                  <a:schemeClr val="dk1"/>
                </a:solidFill>
              </a:rPr>
              <a:t>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00000040  6f 00 6f 00 74 00 30 00  00 00 00 00 00 00 00 00  |o.o.t.0.........|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00000050  00 00 00 00 00 00 00 00  00 00 00 00 00 00 00 00  |................|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*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00000080  b5 7c 6e 51 </a:t>
            </a:r>
            <a:r>
              <a:rPr lang="en-US" sz="1400" dirty="0" err="1">
                <a:solidFill>
                  <a:schemeClr val="dk1"/>
                </a:solidFill>
              </a:rPr>
              <a:t>cf</a:t>
            </a:r>
            <a:r>
              <a:rPr lang="en-US" sz="1400" dirty="0">
                <a:solidFill>
                  <a:schemeClr val="dk1"/>
                </a:solidFill>
              </a:rPr>
              <a:t> 6e d6 11  8f f8 00 02 2d 09 71 2b  |.|</a:t>
            </a:r>
            <a:r>
              <a:rPr lang="en-US" sz="1400" dirty="0" err="1">
                <a:solidFill>
                  <a:schemeClr val="dk1"/>
                </a:solidFill>
              </a:rPr>
              <a:t>nQ.n</a:t>
            </a:r>
            <a:r>
              <a:rPr lang="en-US" sz="1400" dirty="0">
                <a:solidFill>
                  <a:schemeClr val="dk1"/>
                </a:solidFill>
              </a:rPr>
              <a:t>......-.q+|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00000090  f8 60 8f f8 d5 c6 </a:t>
            </a:r>
            <a:r>
              <a:rPr lang="en-US" sz="1400" dirty="0" err="1">
                <a:solidFill>
                  <a:schemeClr val="dk1"/>
                </a:solidFill>
              </a:rPr>
              <a:t>ea</a:t>
            </a:r>
            <a:r>
              <a:rPr lang="en-US" sz="1400" dirty="0">
                <a:solidFill>
                  <a:schemeClr val="dk1"/>
                </a:solidFill>
              </a:rPr>
              <a:t> 11  ad c5 08 00 27 9c b4 87  |.`..........'...|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000000a0  28 04 00 00 00 00 00 00  27 04 40 00 00 00 00 00  |(.......'.@.....|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000000b0  00 00 00 00 00 00 00 00  73 00 77 00 61 00 70 00  |........</a:t>
            </a:r>
            <a:r>
              <a:rPr lang="en-US" sz="1400" dirty="0" err="1">
                <a:solidFill>
                  <a:schemeClr val="dk1"/>
                </a:solidFill>
              </a:rPr>
              <a:t>s.w.a.p</a:t>
            </a:r>
            <a:r>
              <a:rPr lang="en-US" sz="1400" dirty="0">
                <a:solidFill>
                  <a:schemeClr val="dk1"/>
                </a:solidFill>
              </a:rPr>
              <a:t>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000000c0  30 00 00 00 00 00 00 00  00 00 00 00 00 00 00 00  |0...............|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000000d0  00 00 00 00 00 00 00 00  00 00 00 00 00 00 00 00  |................|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*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00000100  </a:t>
            </a:r>
            <a:r>
              <a:rPr lang="en-US" sz="1400" dirty="0" err="1">
                <a:solidFill>
                  <a:schemeClr val="dk1"/>
                </a:solidFill>
              </a:rPr>
              <a:t>ba</a:t>
            </a:r>
            <a:r>
              <a:rPr lang="en-US" sz="1400" dirty="0">
                <a:solidFill>
                  <a:schemeClr val="dk1"/>
                </a:solidFill>
              </a:rPr>
              <a:t> 7c 6e 51 </a:t>
            </a:r>
            <a:r>
              <a:rPr lang="en-US" sz="1400" dirty="0" err="1">
                <a:solidFill>
                  <a:schemeClr val="dk1"/>
                </a:solidFill>
              </a:rPr>
              <a:t>cf</a:t>
            </a:r>
            <a:r>
              <a:rPr lang="en-US" sz="1400" dirty="0">
                <a:solidFill>
                  <a:schemeClr val="dk1"/>
                </a:solidFill>
              </a:rPr>
              <a:t> 6e d6 11  8f f8 00 02 2d 09 71 2b  |.|</a:t>
            </a:r>
            <a:r>
              <a:rPr lang="en-US" sz="1400" dirty="0" err="1">
                <a:solidFill>
                  <a:schemeClr val="dk1"/>
                </a:solidFill>
              </a:rPr>
              <a:t>nQ.n</a:t>
            </a:r>
            <a:r>
              <a:rPr lang="en-US" sz="1400" dirty="0">
                <a:solidFill>
                  <a:schemeClr val="dk1"/>
                </a:solidFill>
              </a:rPr>
              <a:t>......-.q+|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00000110  ca 38 94 f8 d5 c6 </a:t>
            </a:r>
            <a:r>
              <a:rPr lang="en-US" sz="1400" dirty="0" err="1">
                <a:solidFill>
                  <a:schemeClr val="dk1"/>
                </a:solidFill>
              </a:rPr>
              <a:t>ea</a:t>
            </a:r>
            <a:r>
              <a:rPr lang="en-US" sz="1400" dirty="0">
                <a:solidFill>
                  <a:schemeClr val="dk1"/>
                </a:solidFill>
              </a:rPr>
              <a:t> 11  ad c5 08 00 27 9c b4 87  |.8..........'...|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00000120  28 04 40 00 00 00 00 00  d7 ff </a:t>
            </a:r>
            <a:r>
              <a:rPr lang="en-US" sz="1400" dirty="0" err="1">
                <a:solidFill>
                  <a:schemeClr val="dk1"/>
                </a:solidFill>
              </a:rPr>
              <a:t>ff</a:t>
            </a:r>
            <a:r>
              <a:rPr lang="en-US" sz="1400" dirty="0">
                <a:solidFill>
                  <a:schemeClr val="dk1"/>
                </a:solidFill>
              </a:rPr>
              <a:t> 01 00 00 00 00  |(.@.............|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00000130  00 00 00 00 00 00 00 00  7a 00 66 00 73 00 30 00  |........z.f.s.0.|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00000140  00 00 00 00 00 00 00 00  00 00 00 00 00 00 00 00  |................|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*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00000200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157" name="Google Shape;157;p15"/>
          <p:cNvSpPr/>
          <p:nvPr/>
        </p:nvSpPr>
        <p:spPr>
          <a:xfrm>
            <a:off x="615250" y="3017698"/>
            <a:ext cx="7080900" cy="1246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630562" y="4541329"/>
            <a:ext cx="7080900" cy="1246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615250" y="5987460"/>
            <a:ext cx="7080900" cy="1246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8096820" y="3002200"/>
            <a:ext cx="15126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freebsd-boot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8096820" y="4448333"/>
            <a:ext cx="15807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freebsd-swap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8096820" y="5894479"/>
            <a:ext cx="13356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freebsd-zfs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8BC3D3-D44E-4E33-B73C-409C8C043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574E87-1FE7-4B85-8F9B-DC66B7A761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E3EAB9-855E-4500-A40D-4311DFEA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gpart</a:t>
            </a:r>
            <a:r>
              <a:rPr lang="en-US" dirty="0"/>
              <a:t>(8)</a:t>
            </a:r>
          </a:p>
        </p:txBody>
      </p:sp>
      <p:sp>
        <p:nvSpPr>
          <p:cNvPr id="6" name="Google Shape;155;p15">
            <a:extLst>
              <a:ext uri="{FF2B5EF4-FFF2-40B4-BE49-F238E27FC236}">
                <a16:creationId xmlns:a16="http://schemas.microsoft.com/office/drawing/2014/main" id="{FB4A102F-AD0E-4DAB-8E57-68D2E9D9F34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1450" y="1563420"/>
            <a:ext cx="10798500" cy="53379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ls /dev/nvd0*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/dev/nvd0    /dev/nvd0p1  /dev/nvd0p2  /dev/nvd0p3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gpart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show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=&gt;       40  976773088  nvd0  GPT  (466G)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40     532480     1  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efi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(260M)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532520       2008        - free -  (1.0M)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534528    4194304     2  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freebsd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-swap  (2.0G)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4728832  972044288     3  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freebsd-zfs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(464G)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976773120          8        - free -  (4.0K)</a:t>
            </a:r>
            <a:endParaRPr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Unified Extensible Firmware Interface (UEFI)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Master Boot Record (MBR)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GUID Partition Table (GPT)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Topics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Legacy BIOS limitations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16-bit processor mode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1 MB addressable space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Advantages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32-bit/64-bit processor mode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Ability to boot from larger disk with a GPT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Flexible pre-OS environment, including network capability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Modular design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Compatibility Support Module (CSM)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BIOS-MBR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BIOS-GPT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Unified Extensible Firmware Interface</a:t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9281750" y="1917650"/>
            <a:ext cx="973500" cy="1516800"/>
          </a:xfrm>
          <a:prstGeom prst="upDownArrow">
            <a:avLst>
              <a:gd name="adj1" fmla="val 50000"/>
              <a:gd name="adj2" fmla="val 22218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7994900" y="2227263"/>
            <a:ext cx="3547200" cy="89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1155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Extensible Firmware Interface</a:t>
            </a:r>
            <a:endParaRPr sz="1900" b="0" i="0" u="none" strike="noStrike" cap="none">
              <a:solidFill>
                <a:srgbClr val="1155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8458250" y="1406488"/>
            <a:ext cx="2620500" cy="450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Operating System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8458250" y="3495325"/>
            <a:ext cx="2620500" cy="450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Firmware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8458250" y="4113250"/>
            <a:ext cx="2620500" cy="450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C36546B-22A4-47A9-95F1-F7EFEF2ED4B9}"/>
              </a:ext>
            </a:extLst>
          </p:cNvPr>
          <p:cNvSpPr txBox="1"/>
          <p:nvPr/>
        </p:nvSpPr>
        <p:spPr>
          <a:xfrm>
            <a:off x="8217822" y="6522808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https://man.freebsd.org/uefi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The Master Boot Record (MBR) is the first 512 bytes of a storage device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68" name="Google Shape;68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Master Boot Record (1/2)</a:t>
            </a:r>
            <a:endParaRPr/>
          </a:p>
        </p:txBody>
      </p:sp>
      <p:graphicFrame>
        <p:nvGraphicFramePr>
          <p:cNvPr id="69" name="Google Shape;69;p4"/>
          <p:cNvGraphicFramePr/>
          <p:nvPr>
            <p:extLst>
              <p:ext uri="{D42A27DB-BD31-4B8C-83A1-F6EECF244321}">
                <p14:modId xmlns:p14="http://schemas.microsoft.com/office/powerpoint/2010/main" val="1511792195"/>
              </p:ext>
            </p:extLst>
          </p:nvPr>
        </p:nvGraphicFramePr>
        <p:xfrm>
          <a:off x="2565713" y="3441113"/>
          <a:ext cx="6897550" cy="1905000"/>
        </p:xfrm>
        <a:graphic>
          <a:graphicData uri="http://schemas.openxmlformats.org/drawingml/2006/table">
            <a:tbl>
              <a:tblPr>
                <a:noFill/>
                <a:tableStyleId>{20A55D86-AB25-4BB8-B8A3-5107B917E8B3}</a:tableStyleId>
              </a:tblPr>
              <a:tblGrid>
                <a:gridCol w="1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Offset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Contents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446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Boot code area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 tables, each has 16 bytes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bytes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Boot signature (0x55AA)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512 bytes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size: 446 + 64 + 2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033880F4-08EF-4D6B-9ED8-B757C0A42A26}"/>
              </a:ext>
            </a:extLst>
          </p:cNvPr>
          <p:cNvSpPr txBox="1"/>
          <p:nvPr/>
        </p:nvSpPr>
        <p:spPr>
          <a:xfrm>
            <a:off x="599040" y="6242444"/>
            <a:ext cx="3765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https://en.wikipedia.org/wiki/Master_boot_record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https://wiki.osdev.org/MBR_(x86)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</a:rPr>
              <a:t>Drawbacks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dirty="0">
                <a:solidFill>
                  <a:schemeClr val="dk1"/>
                </a:solidFill>
              </a:rPr>
              <a:t>(4 primary partitions) or (3 primary + 1 extended partitions)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dirty="0">
                <a:solidFill>
                  <a:schemeClr val="dk1"/>
                </a:solidFill>
              </a:rPr>
              <a:t>Arbitrary number of logical partitions within the extended partition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dirty="0">
                <a:solidFill>
                  <a:schemeClr val="dk1"/>
                </a:solidFill>
              </a:rPr>
              <a:t>The logical partition meta-data is stored in a linked-list structure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dirty="0">
                <a:solidFill>
                  <a:schemeClr val="dk1"/>
                </a:solidFill>
              </a:rPr>
              <a:t>One byte partition type codes which leads to many collisions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dirty="0">
                <a:solidFill>
                  <a:schemeClr val="dk1"/>
                </a:solidFill>
              </a:rPr>
              <a:t>Maximum addressable size is 2 TiB, i.e. any space beyond 2 TiB cannot be defined as a partition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dirty="0">
                <a:solidFill>
                  <a:schemeClr val="dk1"/>
                </a:solidFill>
              </a:rPr>
              <a:t>MBR stores partition sector information using 32-bit LBA values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dirty="0">
                <a:solidFill>
                  <a:schemeClr val="dk1"/>
                </a:solidFill>
              </a:rPr>
              <a:t>512 bytes per sector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dirty="0">
                <a:solidFill>
                  <a:schemeClr val="dk1"/>
                </a:solidFill>
              </a:rPr>
              <a:t>2^32 * 512 bytes = 2 TiB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6" name="Google Shape;76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Master Boot Record (2/2)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System initializing and self testing with the firmware called BIOS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BIOS loads the MBR of the boot device to memory (0000:7C00), then point CPU to start execute it (as 1st bootloader).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Bootloader reads the partition table and find the next boot program</a:t>
            </a: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Conventional Windows/DOS MBR bootloader searches for one active and primary partition</a:t>
            </a: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Different operating systems or boot manager have their own implementations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The final member in the boot chain loads the operating system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83" name="Google Shape;83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Booting Process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</a:rPr>
              <a:t>GUID stands for Globally Unique Identifier</a:t>
            </a:r>
            <a:endParaRPr dirty="0">
              <a:solidFill>
                <a:schemeClr val="dk1"/>
              </a:solidFill>
            </a:endParaRPr>
          </a:p>
          <a:p>
            <a:pPr marL="742950" lvl="1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Ex: </a:t>
            </a:r>
            <a:r>
              <a:rPr lang="en-US" sz="2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3F2504E0-4F89-41D3-9A0C-0305E82C3301</a:t>
            </a:r>
            <a:endParaRPr sz="26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</a:rPr>
              <a:t>Part of the UEFI specification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</a:rPr>
              <a:t>Solves some legacy problems with MBR but also may have compatibility issues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</a:rPr>
              <a:t>Also recognized on a BIOS system via the protective MBR (LBA 0)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(1/9)</a:t>
            </a:r>
            <a:endParaRPr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56D709-02AD-47DC-8854-2905781E3221}"/>
              </a:ext>
            </a:extLst>
          </p:cNvPr>
          <p:cNvSpPr txBox="1"/>
          <p:nvPr/>
        </p:nvSpPr>
        <p:spPr>
          <a:xfrm>
            <a:off x="599040" y="6088804"/>
            <a:ext cx="42049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LBA: Logical Block Address</a:t>
            </a:r>
          </a:p>
          <a:p>
            <a:endParaRPr lang="en-US" dirty="0"/>
          </a:p>
          <a:p>
            <a:r>
              <a:rPr lang="en-US" dirty="0"/>
              <a:t>Reference:</a:t>
            </a:r>
          </a:p>
          <a:p>
            <a:r>
              <a:rPr lang="en-US" dirty="0">
                <a:hlinkClick r:id="rId3"/>
              </a:rPr>
              <a:t>https://en.wikipedia.org/wiki/Logical_block_addressing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https://en.wikipedia.org/wiki/GUID_Partition_Table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Advantages</a:t>
            </a:r>
            <a:endParaRPr sz="2600" dirty="0">
              <a:solidFill>
                <a:schemeClr val="dk1"/>
              </a:solidFill>
            </a:endParaRPr>
          </a:p>
          <a:p>
            <a:pPr marL="742950" lvl="1" indent="-2984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Filesystem-independent</a:t>
            </a:r>
            <a:endParaRPr sz="2200" dirty="0">
              <a:solidFill>
                <a:schemeClr val="dk1"/>
              </a:solidFill>
            </a:endParaRPr>
          </a:p>
          <a:p>
            <a:pPr marL="742950" lvl="1" indent="-2984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No partition type collision because of GUIDs</a:t>
            </a:r>
            <a:endParaRPr sz="2200" dirty="0">
              <a:solidFill>
                <a:schemeClr val="dk1"/>
              </a:solidFill>
            </a:endParaRPr>
          </a:p>
          <a:p>
            <a:pPr marL="742950" lvl="1" indent="-2984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8 ZiB</a:t>
            </a:r>
            <a:endParaRPr sz="2200" dirty="0">
              <a:solidFill>
                <a:schemeClr val="dk1"/>
              </a:solidFill>
            </a:endParaRPr>
          </a:p>
          <a:p>
            <a:pPr marL="1143000" lvl="2" indent="-24130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en-US" sz="2000" dirty="0">
                <a:solidFill>
                  <a:schemeClr val="dk1"/>
                </a:solidFill>
              </a:rPr>
              <a:t>GPT uses 64-bit LBA</a:t>
            </a:r>
            <a:endParaRPr sz="2000" dirty="0">
              <a:solidFill>
                <a:schemeClr val="dk1"/>
              </a:solidFill>
            </a:endParaRPr>
          </a:p>
          <a:p>
            <a:pPr marL="1143000" lvl="2" indent="-24130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en-US" sz="2000" dirty="0">
                <a:solidFill>
                  <a:schemeClr val="dk1"/>
                </a:solidFill>
              </a:rPr>
              <a:t>512 bytes per sector</a:t>
            </a:r>
            <a:endParaRPr sz="2000" dirty="0">
              <a:solidFill>
                <a:schemeClr val="dk1"/>
              </a:solidFill>
            </a:endParaRPr>
          </a:p>
          <a:p>
            <a:pPr marL="1143000" lvl="2" indent="-24130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en-US" sz="2000" dirty="0">
                <a:solidFill>
                  <a:schemeClr val="dk1"/>
                </a:solidFill>
              </a:rPr>
              <a:t>2^64 * 512 bytes = 8 ZiB</a:t>
            </a:r>
            <a:endParaRPr sz="2000" dirty="0">
              <a:solidFill>
                <a:schemeClr val="dk1"/>
              </a:solidFill>
            </a:endParaRPr>
          </a:p>
          <a:p>
            <a:pPr marL="742950" lvl="1" indent="-2984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Backup header and partition table at the end of the disk</a:t>
            </a:r>
            <a:endParaRPr sz="2200" dirty="0">
              <a:solidFill>
                <a:schemeClr val="dk1"/>
              </a:solidFill>
            </a:endParaRPr>
          </a:p>
          <a:p>
            <a:pPr marL="742950" lvl="1" indent="-2984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 dirty="0">
                <a:solidFill>
                  <a:schemeClr val="dk1"/>
                </a:solidFill>
              </a:rPr>
              <a:t>CRC32 checksums for header and partition table</a:t>
            </a:r>
            <a:br>
              <a:rPr lang="en-US" sz="2200" dirty="0">
                <a:solidFill>
                  <a:schemeClr val="dk1"/>
                </a:solidFill>
              </a:rPr>
            </a:b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(2/9)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</a:rPr>
              <a:t>GPT Scheme</a:t>
            </a:r>
            <a:endParaRPr dirty="0">
              <a:solidFill>
                <a:schemeClr val="dk1"/>
              </a:solidFill>
            </a:endParaRPr>
          </a:p>
          <a:p>
            <a:pPr marL="74295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LBA 0: Protective MBR</a:t>
            </a:r>
            <a:endParaRPr sz="2600" dirty="0">
              <a:solidFill>
                <a:schemeClr val="dk1"/>
              </a:solidFill>
            </a:endParaRPr>
          </a:p>
          <a:p>
            <a:pPr marL="74295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LBA 1: GPT header</a:t>
            </a:r>
            <a:endParaRPr sz="2600" dirty="0">
              <a:solidFill>
                <a:schemeClr val="dk1"/>
              </a:solidFill>
            </a:endParaRPr>
          </a:p>
          <a:p>
            <a:pPr marL="74295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LBA 2~33: Partition entries</a:t>
            </a:r>
            <a:endParaRPr sz="2600" dirty="0">
              <a:solidFill>
                <a:schemeClr val="dk1"/>
              </a:solidFill>
            </a:endParaRPr>
          </a:p>
          <a:p>
            <a:pPr marL="1143000" lvl="2" indent="-2667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■"/>
            </a:pPr>
            <a:r>
              <a:rPr lang="en-US" sz="2400" dirty="0">
                <a:solidFill>
                  <a:schemeClr val="dk1"/>
                </a:solidFill>
              </a:rPr>
              <a:t>Up to 128 partitions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LBA 34~: Partitions</a:t>
            </a:r>
            <a:endParaRPr sz="2600" dirty="0">
              <a:solidFill>
                <a:schemeClr val="dk1"/>
              </a:solidFill>
            </a:endParaRPr>
          </a:p>
          <a:p>
            <a:pPr marL="74295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LBA -34~-1: Secondary GPT data</a:t>
            </a:r>
            <a:endParaRPr sz="3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GUID Partition Table (3/9)</a:t>
            </a:r>
            <a:endParaRPr/>
          </a:p>
        </p:txBody>
      </p:sp>
      <p:sp>
        <p:nvSpPr>
          <p:cNvPr id="105" name="Google Shape;105;p9"/>
          <p:cNvSpPr txBox="1"/>
          <p:nvPr/>
        </p:nvSpPr>
        <p:spPr>
          <a:xfrm>
            <a:off x="5168050" y="6877625"/>
            <a:ext cx="6229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Kbolino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original author of this work. It is based heavily upon an image created by</a:t>
            </a:r>
            <a:r>
              <a:rPr lang="en-US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Scorpiuss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7700" y="1785950"/>
            <a:ext cx="3498500" cy="48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3" id="{AF2700AA-4C18-4E07-9861-8125D27C7E13}" vid="{9DFC94F1-C4F1-4F8A-9F88-3762BB8FA1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1671</Words>
  <Application>Microsoft Office PowerPoint</Application>
  <PresentationFormat>自訂</PresentationFormat>
  <Paragraphs>262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Arial</vt:lpstr>
      <vt:lpstr>Courier New</vt:lpstr>
      <vt:lpstr>Ubuntu Mono</vt:lpstr>
      <vt:lpstr>Microsoft JhengHei</vt:lpstr>
      <vt:lpstr>Source Sans Pro</vt:lpstr>
      <vt:lpstr>Noto Sans Symbols</vt:lpstr>
      <vt:lpstr>Times New Roman</vt:lpstr>
      <vt:lpstr>DejaVu Sans Mono</vt:lpstr>
      <vt:lpstr>Consolas</vt:lpstr>
      <vt:lpstr>1_CSCC NASA</vt:lpstr>
      <vt:lpstr>GUID Partition Table</vt:lpstr>
      <vt:lpstr>Topics</vt:lpstr>
      <vt:lpstr>Unified Extensible Firmware Interface</vt:lpstr>
      <vt:lpstr>Master Boot Record (1/2)</vt:lpstr>
      <vt:lpstr>Master Boot Record (2/2)</vt:lpstr>
      <vt:lpstr>Booting Process</vt:lpstr>
      <vt:lpstr>GUID Partition Table (1/9)</vt:lpstr>
      <vt:lpstr>GUID Partition Table (2/9)</vt:lpstr>
      <vt:lpstr>GUID Partition Table (3/9)</vt:lpstr>
      <vt:lpstr>GUID Partition Table (4/9)</vt:lpstr>
      <vt:lpstr>GUID Partition Table (5/9)</vt:lpstr>
      <vt:lpstr>GUID Partition Table (6/9)</vt:lpstr>
      <vt:lpstr>GUID Partition Table (7/9)</vt:lpstr>
      <vt:lpstr>GUID Partition Table (8/9)</vt:lpstr>
      <vt:lpstr>GUID Partition Table (9/9)</vt:lpstr>
      <vt:lpstr>gpart(8)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 Partition Table</dc:title>
  <cp:lastModifiedBy>Li-Wen Hsu</cp:lastModifiedBy>
  <cp:revision>27</cp:revision>
  <dcterms:modified xsi:type="dcterms:W3CDTF">2021-10-28T07:32:26Z</dcterms:modified>
</cp:coreProperties>
</file>