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3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5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</p:sldIdLst>
  <p:sldSz cx="11998325" cy="7559675"/>
  <p:notesSz cx="7559675" cy="10691813"/>
  <p:embeddedFontLst>
    <p:embeddedFont>
      <p:font typeface="Arimo" panose="020B0604020202020204" charset="0"/>
      <p:regular r:id="rId43"/>
      <p:bold r:id="rId44"/>
      <p:italic r:id="rId45"/>
      <p:boldItalic r:id="rId46"/>
    </p:embeddedFont>
    <p:embeddedFont>
      <p:font typeface="DejaVu Sans Mono" panose="020B0609030804020204" pitchFamily="49" charset="0"/>
      <p:regular r:id="rId47"/>
      <p:bold r:id="rId48"/>
      <p:italic r:id="rId49"/>
      <p:boldItalic r:id="rId50"/>
    </p:embeddedFont>
    <p:embeddedFont>
      <p:font typeface="Microsoft JhengHei" panose="020B0604030504040204" pitchFamily="34" charset="-120"/>
      <p:regular r:id="rId51"/>
      <p:bold r:id="rId52"/>
    </p:embeddedFont>
    <p:embeddedFont>
      <p:font typeface="Source Sans Pro" panose="020B0503030403020204" pitchFamily="34" charset="0"/>
      <p:regular r:id="rId53"/>
      <p:bold r:id="rId54"/>
      <p:italic r:id="rId55"/>
      <p:boldItalic r:id="rId56"/>
    </p:embeddedFont>
    <p:embeddedFont>
      <p:font typeface="Source Sans Pro Light" panose="020B0403030403020204" pitchFamily="34" charset="0"/>
      <p:regular r:id="rId57"/>
      <p:bold r:id="rId58"/>
      <p:italic r:id="rId59"/>
      <p:boldItalic r:id="rId60"/>
    </p:embeddedFont>
    <p:embeddedFont>
      <p:font typeface="Ubuntu Mono" panose="020B060402020202020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ang-Chi Tseng" initials="" lastIdx="18" clrIdx="0"/>
  <p:cmAuthor id="1" name="Jui-Nan Eric Lin" initials="" lastIdx="5" clrIdx="1"/>
  <p:cmAuthor id="2" name="宗緯李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6" y="1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116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8.fntdata"/><Relationship Id="rId5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a42242cff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Google Shape;38;ga42242cff4_0_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講課時間：30分鐘，不含Appendix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574aa792f_0_19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a574aa792f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a574aa792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a574aa792f_0_8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574aa792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a574aa792f_0_9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574aa792f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574aa792f_0_26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574aa792f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574aa792f_0_27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574aa792f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574aa792f_0_28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574aa792f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574aa792f_0_10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a574aa792f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a574aa792f_0_10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a574aa792f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a574aa792f_0_41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574aa792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a574aa792f_0_11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a630a02e6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a630a02e62_1_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574aa792f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574aa792f_0_40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a574aa792f_0_54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a574aa792f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a630a02e6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a630a02e62_1_3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574aa792f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a574aa792f_0_44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a574aa792f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a574aa792f_0_45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a574aa792f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a574aa792f_0_45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574aa792f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a574aa792f_0_46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a574aa792f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a574aa792f_0_47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a574aa792f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a574aa792f_0_47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900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a574aa792f_0_60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a574aa792f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574aa79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574aa792f_0_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a574aa792f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a574aa792f_0_47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a574aa792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a574aa792f_0_48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a574aa792f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a574aa792f_0_48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574aa792f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a574aa792f_0_65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574aa792f_0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574aa792f_0_66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a574aa792f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a574aa792f_0_67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a574aa792f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a574aa792f_0_68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a574aa792f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a574aa792f_0_72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a574aa792f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a574aa792f_0_75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574aa792f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a574aa792f_0_77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574aa79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574aa792f_0_4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a574aa792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a574aa792f_0_6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574aa792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574aa792f_0_7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574aa792f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574aa792f_0_14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574aa792f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a574aa792f_0_16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574aa792f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8488" y="801688"/>
            <a:ext cx="6364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574aa792f_0_8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大標題" type="tx">
  <p:cSld name="TITLE_AND_BOD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599877" y="3409970"/>
            <a:ext cx="10798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4617B"/>
              </a:buClr>
              <a:buSzPts val="6000"/>
              <a:buFont typeface="Source Sans Pro"/>
              <a:buNone/>
              <a:defRPr sz="6000">
                <a:solidFill>
                  <a:srgbClr val="04617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2"/>
          <p:cNvSpPr txBox="1"/>
          <p:nvPr/>
        </p:nvSpPr>
        <p:spPr>
          <a:xfrm>
            <a:off x="5272075" y="6385700"/>
            <a:ext cx="61263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0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國立陽明交通大學資工系資訊中心</a:t>
            </a:r>
          </a:p>
          <a:p>
            <a:pPr marL="0" lvl="0" indent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Computer Center, Department of Computer Science, NYCU</a:t>
            </a: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45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99875" y="5339225"/>
            <a:ext cx="102675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DBF5F9"/>
              </a:buClr>
              <a:buSzPts val="3600"/>
              <a:buFont typeface="Source Sans Pro"/>
              <a:buNone/>
              <a:defRPr sz="3600">
                <a:solidFill>
                  <a:srgbClr val="DBF5F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版面一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Source Sans Pro"/>
              <a:buNone/>
              <a:defRPr sz="5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Times New Roman"/>
              <a:buNone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mes New Roman"/>
              <a:buNone/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A7B17"/>
          </p15:clr>
        </p15:guide>
        <p15:guide id="2" pos="3779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版面一 (程式碼)">
  <p:cSld name="OBJEC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Source Sans Pro"/>
              <a:buNone/>
              <a:defRPr sz="5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Times New Roman"/>
              <a:buNone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mes New Roman"/>
              <a:buNone/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615250" y="4153475"/>
            <a:ext cx="10798500" cy="17301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●"/>
              <a:defRPr sz="2200">
                <a:latin typeface="Ubuntu Mono"/>
                <a:ea typeface="Ubuntu Mono"/>
                <a:cs typeface="Ubuntu Mono"/>
                <a:sym typeface="Ubuntu Mono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○"/>
              <a:defRPr sz="2200">
                <a:latin typeface="Ubuntu Mono"/>
                <a:ea typeface="Ubuntu Mono"/>
                <a:cs typeface="Ubuntu Mono"/>
                <a:sym typeface="Ubuntu Mono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■"/>
              <a:defRPr sz="2200">
                <a:latin typeface="Ubuntu Mono"/>
                <a:ea typeface="Ubuntu Mono"/>
                <a:cs typeface="Ubuntu Mono"/>
                <a:sym typeface="Ubuntu Mono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●"/>
              <a:defRPr sz="2200">
                <a:latin typeface="Ubuntu Mono"/>
                <a:ea typeface="Ubuntu Mono"/>
                <a:cs typeface="Ubuntu Mono"/>
                <a:sym typeface="Ubuntu Mono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○"/>
              <a:defRPr sz="2200">
                <a:latin typeface="Ubuntu Mono"/>
                <a:ea typeface="Ubuntu Mono"/>
                <a:cs typeface="Ubuntu Mono"/>
                <a:sym typeface="Ubuntu Mono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■"/>
              <a:defRPr sz="2200">
                <a:latin typeface="Ubuntu Mono"/>
                <a:ea typeface="Ubuntu Mono"/>
                <a:cs typeface="Ubuntu Mono"/>
                <a:sym typeface="Ubuntu Mono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●"/>
              <a:defRPr sz="2200">
                <a:latin typeface="Ubuntu Mono"/>
                <a:ea typeface="Ubuntu Mono"/>
                <a:cs typeface="Ubuntu Mono"/>
                <a:sym typeface="Ubuntu Mono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○"/>
              <a:defRPr sz="2200">
                <a:latin typeface="Ubuntu Mono"/>
                <a:ea typeface="Ubuntu Mono"/>
                <a:cs typeface="Ubuntu Mono"/>
                <a:sym typeface="Ubuntu Mono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■"/>
              <a:defRPr sz="2200">
                <a:latin typeface="Ubuntu Mono"/>
                <a:ea typeface="Ubuntu Mono"/>
                <a:cs typeface="Ubuntu Mono"/>
                <a:sym typeface="Ubuntu Mon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A7B17"/>
          </p15:clr>
        </p15:guide>
        <p15:guide id="2" pos="3779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版面二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Times New Roman"/>
              <a:buNone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mes New Roman"/>
              <a:buNone/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Source Sans Pro"/>
              <a:buNone/>
              <a:defRPr sz="5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版面二 (程式碼)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Times New Roman"/>
              <a:buNone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mes New Roman"/>
              <a:buNone/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Source Sans Pro"/>
              <a:buNone/>
              <a:defRPr sz="5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15250" y="4153475"/>
            <a:ext cx="10798500" cy="17301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●"/>
              <a:defRPr sz="2200">
                <a:latin typeface="Ubuntu Mono"/>
                <a:ea typeface="Ubuntu Mono"/>
                <a:cs typeface="Ubuntu Mono"/>
                <a:sym typeface="Ubuntu Mono"/>
              </a:defRPr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○"/>
              <a:defRPr sz="2200">
                <a:latin typeface="Ubuntu Mono"/>
                <a:ea typeface="Ubuntu Mono"/>
                <a:cs typeface="Ubuntu Mono"/>
                <a:sym typeface="Ubuntu Mono"/>
              </a:defRPr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■"/>
              <a:defRPr sz="2200">
                <a:latin typeface="Ubuntu Mono"/>
                <a:ea typeface="Ubuntu Mono"/>
                <a:cs typeface="Ubuntu Mono"/>
                <a:sym typeface="Ubuntu Mono"/>
              </a:defRPr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●"/>
              <a:defRPr sz="2200">
                <a:latin typeface="Ubuntu Mono"/>
                <a:ea typeface="Ubuntu Mono"/>
                <a:cs typeface="Ubuntu Mono"/>
                <a:sym typeface="Ubuntu Mono"/>
              </a:defRPr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○"/>
              <a:defRPr sz="2200">
                <a:latin typeface="Ubuntu Mono"/>
                <a:ea typeface="Ubuntu Mono"/>
                <a:cs typeface="Ubuntu Mono"/>
                <a:sym typeface="Ubuntu Mono"/>
              </a:defRPr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■"/>
              <a:defRPr sz="2200">
                <a:latin typeface="Ubuntu Mono"/>
                <a:ea typeface="Ubuntu Mono"/>
                <a:cs typeface="Ubuntu Mono"/>
                <a:sym typeface="Ubuntu Mono"/>
              </a:defRPr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●"/>
              <a:defRPr sz="2200">
                <a:latin typeface="Ubuntu Mono"/>
                <a:ea typeface="Ubuntu Mono"/>
                <a:cs typeface="Ubuntu Mono"/>
                <a:sym typeface="Ubuntu Mono"/>
              </a:defRPr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○"/>
              <a:defRPr sz="2200">
                <a:latin typeface="Ubuntu Mono"/>
                <a:ea typeface="Ubuntu Mono"/>
                <a:cs typeface="Ubuntu Mono"/>
                <a:sym typeface="Ubuntu Mono"/>
              </a:defRPr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Font typeface="Ubuntu Mono"/>
              <a:buChar char="■"/>
              <a:defRPr sz="2200">
                <a:latin typeface="Ubuntu Mono"/>
                <a:ea typeface="Ubuntu Mono"/>
                <a:cs typeface="Ubuntu Mono"/>
                <a:sym typeface="Ubuntu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99877" y="3409970"/>
            <a:ext cx="10798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4617B"/>
              </a:buClr>
              <a:buSzPts val="6000"/>
              <a:buFont typeface="Source Sans Pro"/>
              <a:buNone/>
              <a:defRPr sz="6000">
                <a:solidFill>
                  <a:srgbClr val="04617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buNone/>
              <a:defRPr sz="1600">
                <a:solidFill>
                  <a:srgbClr val="DBF5F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.freebsd.org/geom/4" TargetMode="External"/><Relationship Id="rId7" Type="http://schemas.openxmlformats.org/officeDocument/2006/relationships/hyperlink" Target="https://man.freebsd.org/zdb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an.freebsd.org/zfs" TargetMode="External"/><Relationship Id="rId5" Type="http://schemas.openxmlformats.org/officeDocument/2006/relationships/hyperlink" Target="https://man.freebsd.org/zpool" TargetMode="External"/><Relationship Id="rId4" Type="http://schemas.openxmlformats.org/officeDocument/2006/relationships/hyperlink" Target="https://man.freebsd.org/geom/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.freebsd.org/newf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.freebsd.org/fstab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man.freebsd.org/pstat" TargetMode="External"/><Relationship Id="rId3" Type="http://schemas.openxmlformats.org/officeDocument/2006/relationships/hyperlink" Target="https://www.freebsd.org/cgi/man.cgi?query=swapon&amp;sektion=8&amp;manpath=FreeBSD+12.2-RELEASE+and+Ports" TargetMode="External"/><Relationship Id="rId7" Type="http://schemas.openxmlformats.org/officeDocument/2006/relationships/hyperlink" Target="https://man.freebsd.org/swapinf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an.freebsd.org/swapctl" TargetMode="External"/><Relationship Id="rId5" Type="http://schemas.openxmlformats.org/officeDocument/2006/relationships/hyperlink" Target="https://man.freebsd.org/swapoff" TargetMode="External"/><Relationship Id="rId4" Type="http://schemas.openxmlformats.org/officeDocument/2006/relationships/hyperlink" Target="https://man.freebsd.org/swapo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.freebsd.org/fsc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man.freebsd.org/ffsinfo" TargetMode="External"/><Relationship Id="rId4" Type="http://schemas.openxmlformats.org/officeDocument/2006/relationships/hyperlink" Target="https://man.freebsd.org/fsck_ffs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reebsd.org/en/books/handbook/disks/#disks-addi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cs.freebsd.org/en/books/handbook/config/#configtuning-dis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.freebsd.org/gpar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man.freebsd.org/newfs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reebsd.org/en/books/handbook/ge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man.freebsd.org/gnop" TargetMode="External"/><Relationship Id="rId3" Type="http://schemas.openxmlformats.org/officeDocument/2006/relationships/hyperlink" Target="https://man.freebsd.org/geli" TargetMode="External"/><Relationship Id="rId7" Type="http://schemas.openxmlformats.org/officeDocument/2006/relationships/hyperlink" Target="https://man.freebsd.org/gstrip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an.freebsd.org/gmirror" TargetMode="External"/><Relationship Id="rId11" Type="http://schemas.openxmlformats.org/officeDocument/2006/relationships/hyperlink" Target="https://man.freebsd.org/ggatel" TargetMode="External"/><Relationship Id="rId5" Type="http://schemas.openxmlformats.org/officeDocument/2006/relationships/hyperlink" Target="https://man.freebsd.org/glabel" TargetMode="External"/><Relationship Id="rId10" Type="http://schemas.openxmlformats.org/officeDocument/2006/relationships/hyperlink" Target="https://man.freebsd.org/ggated" TargetMode="External"/><Relationship Id="rId4" Type="http://schemas.openxmlformats.org/officeDocument/2006/relationships/hyperlink" Target="https://man.freebsd.org/gjournal" TargetMode="External"/><Relationship Id="rId9" Type="http://schemas.openxmlformats.org/officeDocument/2006/relationships/hyperlink" Target="https://man.freebsd.org/ggatec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de.wikipedia.org/wiki/Benutzer:Smia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hyperlink" Target="https://commons.wikimedia.org/wiki/User:JulianVilla26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hyperlink" Target="https://en.wikipedia.org/wiki/User:Dsimi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599877" y="340997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Disks</a:t>
            </a:r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>
            <a:off x="599875" y="5339225"/>
            <a:ext cx="102675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lwhsu</a:t>
            </a:r>
            <a:r>
              <a:rPr lang="en-US" dirty="0"/>
              <a:t> (2021, CC BY-SA)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wangth</a:t>
            </a:r>
            <a:r>
              <a:rPr lang="en-US" dirty="0"/>
              <a:t> (2017-2020, CC BY-SA)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? (1996-2016)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9D1B0AB-1F3C-45E3-9DCE-B2229C50E2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244FE58-4B03-498B-B8FF-03EDBA974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CHS &amp; LBA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9C725D1-302D-48A9-9139-ED7CA9E71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CHS: Cylinder-Head-Sector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Not useful for block device other than spinning disk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LBA: Logical Block Addressing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First block -&gt; LBA0, Second block -&gt; LBA1, …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Conversion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HPC: Heads per Cylinder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SPT: Sectors per Track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pt-BR" dirty="0"/>
              <a:t>LBA = (C × HPC + H) × SPT + (S − 1)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C = LBA ÷ (HPC × SPT)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H = (LBA ÷ SPT) mod HPC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S = (LBA mod SPT) + 1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60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/>
          <p:nvPr/>
        </p:nvSpPr>
        <p:spPr>
          <a:xfrm>
            <a:off x="548640" y="301320"/>
            <a:ext cx="107985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0" b="0" strike="noStrike">
              <a:solidFill>
                <a:srgbClr val="04617B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142" name="Google Shape;142;p16"/>
          <p:cNvSpPr txBox="1"/>
          <p:nvPr/>
        </p:nvSpPr>
        <p:spPr>
          <a:xfrm>
            <a:off x="552960" y="5216400"/>
            <a:ext cx="10789800" cy="15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strike="noStrike">
              <a:solidFill>
                <a:srgbClr val="DBF5F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599877" y="340997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Disk Installation Procedure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(in FreeBSD…)</a:t>
            </a:r>
            <a:endParaRPr dirty="0"/>
          </a:p>
        </p:txBody>
      </p:sp>
      <p:sp>
        <p:nvSpPr>
          <p:cNvPr id="144" name="Google Shape;144;p16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subTitle" idx="1"/>
          </p:nvPr>
        </p:nvSpPr>
        <p:spPr>
          <a:xfrm>
            <a:off x="599875" y="5339225"/>
            <a:ext cx="102675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51" name="Google Shape;151;p17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Disk Installation Procedure (1)</a:t>
            </a:r>
            <a:endParaRPr/>
          </a:p>
        </p:txBody>
      </p:sp>
      <p:sp>
        <p:nvSpPr>
          <p:cNvPr id="152" name="Google Shape;152;p17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-US" sz="2900" dirty="0"/>
              <a:t>The procedure involves the following steps:</a:t>
            </a:r>
            <a:endParaRPr sz="29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 dirty="0"/>
              <a:t>Connecting the disk to the computer</a:t>
            </a:r>
            <a:endParaRPr sz="2700" dirty="0"/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■"/>
            </a:pPr>
            <a:r>
              <a:rPr lang="en-US" sz="2500" dirty="0"/>
              <a:t>IDE: master/slave</a:t>
            </a:r>
            <a:endParaRPr sz="2500" dirty="0"/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■"/>
            </a:pPr>
            <a:r>
              <a:rPr lang="en-US" sz="2500" dirty="0"/>
              <a:t>SATA</a:t>
            </a:r>
            <a:endParaRPr sz="2500" dirty="0"/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■"/>
            </a:pPr>
            <a:r>
              <a:rPr lang="en-US" sz="2500" dirty="0"/>
              <a:t>SCSI: ID, terminator</a:t>
            </a:r>
            <a:endParaRPr sz="2500" dirty="0"/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■"/>
            </a:pPr>
            <a:r>
              <a:rPr lang="en-US" sz="2500" dirty="0"/>
              <a:t>Power, hot-plug or not</a:t>
            </a:r>
            <a:endParaRPr sz="25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 dirty="0"/>
              <a:t>Creating device files</a:t>
            </a:r>
            <a:endParaRPr sz="2700" dirty="0"/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■"/>
            </a:pPr>
            <a:r>
              <a:rPr lang="en-US" sz="2500" dirty="0"/>
              <a:t>Auto created by </a:t>
            </a:r>
            <a:r>
              <a:rPr lang="en-US" sz="2500" dirty="0" err="1"/>
              <a:t>devfs</a:t>
            </a:r>
            <a:r>
              <a:rPr lang="en-US" sz="2500" dirty="0"/>
              <a:t>(5)</a:t>
            </a:r>
            <a:endParaRPr sz="25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 dirty="0"/>
              <a:t>Formatting the disk</a:t>
            </a:r>
            <a:endParaRPr sz="2700" dirty="0"/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■"/>
            </a:pPr>
            <a:r>
              <a:rPr lang="en-US" sz="2500" dirty="0"/>
              <a:t>Low-level format</a:t>
            </a:r>
            <a:endParaRPr sz="2500" dirty="0"/>
          </a:p>
          <a:p>
            <a:pPr marL="1828800" lvl="3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 dirty="0"/>
              <a:t>Manufacturer diagnostic utility</a:t>
            </a:r>
            <a:endParaRPr sz="2300" dirty="0"/>
          </a:p>
          <a:p>
            <a:pPr marL="1828800" lvl="3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 b="1" dirty="0"/>
              <a:t>Kill all</a:t>
            </a:r>
            <a:r>
              <a:rPr lang="en-US" sz="2300" dirty="0"/>
              <a:t> address information and timing marks on platters</a:t>
            </a:r>
            <a:endParaRPr sz="2300" dirty="0"/>
          </a:p>
          <a:p>
            <a:pPr marL="1828800" lvl="3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 dirty="0"/>
              <a:t>Repair bad sectors -&gt; mark the bad sectors and don’t use them!</a:t>
            </a:r>
            <a:endParaRPr sz="2300" dirty="0"/>
          </a:p>
        </p:txBody>
      </p:sp>
      <p:sp>
        <p:nvSpPr>
          <p:cNvPr id="154" name="Google Shape;154;p17"/>
          <p:cNvSpPr/>
          <p:nvPr/>
        </p:nvSpPr>
        <p:spPr>
          <a:xfrm>
            <a:off x="6629225" y="3549950"/>
            <a:ext cx="1211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7"/>
          <p:cNvSpPr/>
          <p:nvPr/>
        </p:nvSpPr>
        <p:spPr>
          <a:xfrm>
            <a:off x="7696025" y="4311950"/>
            <a:ext cx="1524000" cy="914400"/>
          </a:xfrm>
          <a:prstGeom prst="rect">
            <a:avLst/>
          </a:prstGeom>
          <a:solidFill>
            <a:srgbClr val="00CC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" name="Google Shape;156;p17"/>
          <p:cNvCxnSpPr/>
          <p:nvPr/>
        </p:nvCxnSpPr>
        <p:spPr>
          <a:xfrm>
            <a:off x="7696025" y="4464350"/>
            <a:ext cx="15240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17"/>
          <p:cNvCxnSpPr/>
          <p:nvPr/>
        </p:nvCxnSpPr>
        <p:spPr>
          <a:xfrm>
            <a:off x="7543625" y="4007150"/>
            <a:ext cx="762000" cy="381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158;p17"/>
          <p:cNvCxnSpPr/>
          <p:nvPr/>
        </p:nvCxnSpPr>
        <p:spPr>
          <a:xfrm>
            <a:off x="7391225" y="4540550"/>
            <a:ext cx="838200" cy="381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" name="Google Shape;159;p17"/>
          <p:cNvSpPr/>
          <p:nvPr/>
        </p:nvSpPr>
        <p:spPr>
          <a:xfrm>
            <a:off x="6781625" y="4235750"/>
            <a:ext cx="704056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7"/>
          <p:cNvSpPr/>
          <p:nvPr/>
        </p:nvSpPr>
        <p:spPr>
          <a:xfrm>
            <a:off x="8458025" y="3854750"/>
            <a:ext cx="1211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Hard Disk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7"/>
          <p:cNvSpPr/>
          <p:nvPr/>
        </p:nvSpPr>
        <p:spPr>
          <a:xfrm>
            <a:off x="4608613" y="5280513"/>
            <a:ext cx="3348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Format (metadata + data) </a:t>
            </a:r>
            <a:b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v.s. fast format (metadata only)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167" name="Google Shape;167;p18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Disk Installation Procedure (2)</a:t>
            </a:r>
            <a:endParaRPr/>
          </a:p>
        </p:txBody>
      </p:sp>
      <p:sp>
        <p:nvSpPr>
          <p:cNvPr id="168" name="Google Shape;168;p18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 dirty="0"/>
              <a:t>Partitioning (and Labeling) the disk</a:t>
            </a:r>
            <a:endParaRPr sz="2800" dirty="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Allow the disk to be treated as a group of independent data blocks</a:t>
            </a:r>
            <a:endParaRPr sz="2600" dirty="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e.g. partitions for root, home, swap</a:t>
            </a:r>
            <a:endParaRPr sz="2600" dirty="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Former Suggestions:</a:t>
            </a:r>
            <a:endParaRPr sz="2600" dirty="0"/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 dirty="0"/>
              <a:t>/var, /</a:t>
            </a:r>
            <a:r>
              <a:rPr lang="en-US" sz="2400" dirty="0" err="1"/>
              <a:t>tmp</a:t>
            </a:r>
            <a:r>
              <a:rPr lang="en-US" sz="2400" dirty="0"/>
              <a:t> </a:t>
            </a:r>
            <a:endParaRPr sz="2400" dirty="0"/>
          </a:p>
          <a:p>
            <a:pPr marL="1828800" lvl="3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Separated partition (for backup issue)</a:t>
            </a:r>
            <a:endParaRPr sz="2200" dirty="0"/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 dirty="0"/>
              <a:t>Make a copy of root filesystem for emergency</a:t>
            </a:r>
            <a:endParaRPr sz="24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 dirty="0"/>
              <a:t>Establishing logical volumes</a:t>
            </a:r>
            <a:endParaRPr sz="2800" dirty="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Combine multiple partitions into a logical volume</a:t>
            </a:r>
            <a:endParaRPr sz="2600" dirty="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Related to RAID</a:t>
            </a:r>
            <a:endParaRPr sz="2600" dirty="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Software RAID technology</a:t>
            </a:r>
            <a:endParaRPr sz="2600" dirty="0"/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 dirty="0"/>
              <a:t>GEOM: </a:t>
            </a:r>
            <a:r>
              <a:rPr lang="en-US" sz="2400" u="sng" dirty="0" err="1">
                <a:solidFill>
                  <a:schemeClr val="hlink"/>
                </a:solidFill>
                <a:hlinkClick r:id="rId3"/>
              </a:rPr>
              <a:t>geom</a:t>
            </a:r>
            <a:r>
              <a:rPr lang="en-US" sz="2400" u="sng" dirty="0">
                <a:solidFill>
                  <a:schemeClr val="hlink"/>
                </a:solidFill>
                <a:hlinkClick r:id="rId3"/>
              </a:rPr>
              <a:t>(4)</a:t>
            </a:r>
            <a:r>
              <a:rPr lang="en-US" sz="2400" dirty="0"/>
              <a:t>、</a:t>
            </a:r>
            <a:r>
              <a:rPr lang="en-US" sz="2400" u="sng" dirty="0" err="1">
                <a:solidFill>
                  <a:schemeClr val="hlink"/>
                </a:solidFill>
                <a:hlinkClick r:id="rId4"/>
              </a:rPr>
              <a:t>geom</a:t>
            </a:r>
            <a:r>
              <a:rPr lang="en-US" sz="2400" u="sng" dirty="0">
                <a:solidFill>
                  <a:schemeClr val="hlink"/>
                </a:solidFill>
                <a:hlinkClick r:id="rId4"/>
              </a:rPr>
              <a:t>(8)</a:t>
            </a:r>
            <a:endParaRPr lang="en-US" sz="2400" dirty="0"/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 dirty="0"/>
              <a:t>ZFS: </a:t>
            </a:r>
            <a:r>
              <a:rPr lang="en-US" sz="2400" u="sng" dirty="0" err="1">
                <a:solidFill>
                  <a:schemeClr val="hlink"/>
                </a:solidFill>
                <a:hlinkClick r:id="rId5"/>
              </a:rPr>
              <a:t>zpool</a:t>
            </a:r>
            <a:r>
              <a:rPr lang="en-US" sz="2400" u="sng" dirty="0">
                <a:solidFill>
                  <a:schemeClr val="hlink"/>
                </a:solidFill>
                <a:hlinkClick r:id="rId5"/>
              </a:rPr>
              <a:t>(8)</a:t>
            </a:r>
            <a:r>
              <a:rPr lang="en-US" sz="2400" dirty="0"/>
              <a:t>、</a:t>
            </a:r>
            <a:r>
              <a:rPr lang="en-US" sz="2400" u="sng" dirty="0" err="1">
                <a:solidFill>
                  <a:schemeClr val="hlink"/>
                </a:solidFill>
                <a:hlinkClick r:id="rId6"/>
              </a:rPr>
              <a:t>zfs</a:t>
            </a:r>
            <a:r>
              <a:rPr lang="en-US" sz="2400" u="sng" dirty="0">
                <a:solidFill>
                  <a:schemeClr val="hlink"/>
                </a:solidFill>
                <a:hlinkClick r:id="rId6"/>
              </a:rPr>
              <a:t>(8)</a:t>
            </a:r>
            <a:r>
              <a:rPr lang="en-US" sz="2400" dirty="0"/>
              <a:t>、</a:t>
            </a:r>
            <a:r>
              <a:rPr lang="en-US" sz="2400" u="sng" dirty="0" err="1">
                <a:solidFill>
                  <a:schemeClr val="hlink"/>
                </a:solidFill>
                <a:hlinkClick r:id="rId7"/>
              </a:rPr>
              <a:t>zdb</a:t>
            </a:r>
            <a:r>
              <a:rPr lang="en-US" sz="2400" u="sng" dirty="0">
                <a:solidFill>
                  <a:schemeClr val="hlink"/>
                </a:solidFill>
                <a:hlinkClick r:id="rId7"/>
              </a:rPr>
              <a:t>(8)</a:t>
            </a:r>
            <a:endParaRPr lang="en-US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Disk Installation Procedure (3)</a:t>
            </a:r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dirty="0"/>
              <a:t>Creating UNIX filesystems within disk partitions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Use </a:t>
            </a:r>
            <a:r>
              <a:rPr lang="en-US" dirty="0">
                <a:solidFill>
                  <a:srgbClr val="FF0000"/>
                </a:solidFill>
              </a:rPr>
              <a:t>"newfs(8)"</a:t>
            </a:r>
            <a:r>
              <a:rPr lang="en-US" dirty="0"/>
              <a:t> to install a filesystem for a partition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Establish all filesystem components</a:t>
            </a:r>
            <a:endParaRPr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dirty="0"/>
              <a:t>A set of </a:t>
            </a:r>
            <a:r>
              <a:rPr lang="en-US" dirty="0" err="1"/>
              <a:t>inode</a:t>
            </a:r>
            <a:r>
              <a:rPr lang="en-US" dirty="0"/>
              <a:t> storage cells</a:t>
            </a:r>
            <a:endParaRPr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dirty="0"/>
              <a:t>A set of data blocks</a:t>
            </a:r>
            <a:endParaRPr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dirty="0"/>
              <a:t>A set of superblocks</a:t>
            </a:r>
            <a:endParaRPr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dirty="0"/>
              <a:t>A map of the disk blocks in the filesystem</a:t>
            </a:r>
            <a:endParaRPr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dirty="0"/>
              <a:t>A block usage summary</a:t>
            </a:r>
            <a:endParaRPr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5A31F2F-1AE5-48B9-B063-27752DE3DCDA}"/>
              </a:ext>
            </a:extLst>
          </p:cNvPr>
          <p:cNvSpPr txBox="1"/>
          <p:nvPr/>
        </p:nvSpPr>
        <p:spPr>
          <a:xfrm>
            <a:off x="599040" y="6457888"/>
            <a:ext cx="244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https://man.freebsd.org/newfs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81" name="Google Shape;181;p20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Disk Installation Procedure (4)</a:t>
            </a:r>
            <a:endParaRPr/>
          </a:p>
        </p:txBody>
      </p:sp>
      <p:sp>
        <p:nvSpPr>
          <p:cNvPr id="182" name="Google Shape;182;p20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-US" sz="2900" dirty="0"/>
              <a:t>Superblock contents</a:t>
            </a:r>
            <a:endParaRPr sz="29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 dirty="0"/>
              <a:t>The length of a disk block</a:t>
            </a:r>
            <a:endParaRPr sz="27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 dirty="0"/>
              <a:t>Size and location of </a:t>
            </a:r>
            <a:r>
              <a:rPr lang="en-US" sz="2700" dirty="0" err="1"/>
              <a:t>inode</a:t>
            </a:r>
            <a:r>
              <a:rPr lang="en-US" sz="2700" dirty="0"/>
              <a:t> table</a:t>
            </a:r>
            <a:endParaRPr sz="27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 dirty="0"/>
              <a:t>Disk block map</a:t>
            </a:r>
            <a:endParaRPr sz="27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 dirty="0"/>
              <a:t>Usage information</a:t>
            </a:r>
            <a:endParaRPr sz="27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 dirty="0"/>
              <a:t>Other filesystem’s parameters</a:t>
            </a:r>
            <a:endParaRPr sz="2700" dirty="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-US" sz="2900" dirty="0"/>
              <a:t>sync</a:t>
            </a:r>
            <a:endParaRPr sz="29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 dirty="0"/>
              <a:t>The </a:t>
            </a:r>
            <a:r>
              <a:rPr lang="en-US" sz="2700" b="1" i="1" dirty="0"/>
              <a:t>sync(2) system call</a:t>
            </a:r>
            <a:r>
              <a:rPr lang="en-US" sz="2700" dirty="0"/>
              <a:t> forces a write of dirty (modified) buffers in the block buffer cache out to disk.</a:t>
            </a:r>
            <a:endParaRPr sz="27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 dirty="0"/>
              <a:t>The </a:t>
            </a:r>
            <a:r>
              <a:rPr lang="en-US" sz="2700" b="1" i="1" dirty="0"/>
              <a:t>sync(8) utility</a:t>
            </a:r>
            <a:r>
              <a:rPr lang="en-US" sz="2700" dirty="0"/>
              <a:t> can be called to ensure that all disk writes have been completed before the processor is halted in a way not suitably done by reboot(8) or halt(8).</a:t>
            </a:r>
            <a:endParaRPr sz="27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Disk Installation Procedure (5)</a:t>
            </a:r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mount</a:t>
            </a:r>
            <a:endParaRPr sz="21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 sz="1900"/>
              <a:t>Bring the new partition to the filesystem tree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 sz="1900"/>
              <a:t>mount point can be any directory (empty)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 sz="1900"/>
              <a:t>$ mount /dev/ad1s1e /home2</a:t>
            </a:r>
            <a:endParaRPr sz="19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Setting up automatic mounting</a:t>
            </a:r>
            <a:endParaRPr sz="21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 sz="1900"/>
              <a:t>Automount at boot time</a:t>
            </a:r>
            <a:endParaRPr sz="1900"/>
          </a:p>
          <a:p>
            <a:pPr marL="1371600" lvl="2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US" sz="1700"/>
              <a:t>/etc/fstab</a:t>
            </a:r>
            <a:endParaRPr sz="1700"/>
          </a:p>
          <a:p>
            <a:pPr marL="1371600" lvl="2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US" sz="1700"/>
              <a:t>$ mount -t ufs /dev/ad2s1a /backup</a:t>
            </a:r>
            <a:endParaRPr sz="1700"/>
          </a:p>
          <a:p>
            <a:pPr marL="1371600" lvl="2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US" sz="1700"/>
              <a:t>$ mount -t cd9600 -o ro,noauto /dev/acd0c /cdrom</a:t>
            </a:r>
            <a:endParaRPr sz="1700"/>
          </a:p>
        </p:txBody>
      </p:sp>
      <p:sp>
        <p:nvSpPr>
          <p:cNvPr id="190" name="Google Shape;190;p21"/>
          <p:cNvSpPr txBox="1">
            <a:spLocks noGrp="1"/>
          </p:cNvSpPr>
          <p:nvPr>
            <p:ph type="body" idx="2"/>
          </p:nvPr>
        </p:nvSpPr>
        <p:spPr>
          <a:xfrm>
            <a:off x="1311970" y="4511149"/>
            <a:ext cx="9617226" cy="26404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liuyh@NASA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:/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etc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&gt; cat 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fstab</a:t>
            </a:r>
            <a:endParaRPr sz="1600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# Device    	    Mountpoint	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Fstype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	Options    	Dump	Pass#</a:t>
            </a:r>
            <a:endParaRPr sz="1600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/dev/ad0s1b	    none    	swap	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sw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		0	0</a:t>
            </a:r>
            <a:endParaRPr sz="1600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/dev/ad2s1b	    none    	swap	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sw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		0	0</a:t>
            </a:r>
            <a:endParaRPr sz="1600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/dev/ad0s1a	    /    	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ufs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	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rw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		1	1</a:t>
            </a:r>
            <a:endParaRPr sz="1600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/dev/acd0	    /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cdrom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  	cd9660	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ro,noauto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	0	0</a:t>
            </a:r>
            <a:endParaRPr sz="1600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/dev/ad2s1a	    /backup    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ufs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	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rw,noauto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	2	2</a:t>
            </a:r>
            <a:endParaRPr sz="1600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csduty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:/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bsdhome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  /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bsdhome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	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nfs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	</a:t>
            </a:r>
            <a:r>
              <a:rPr lang="en-US" sz="16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rw,noauto</a:t>
            </a:r>
            <a:r>
              <a:rPr lang="en-US" sz="16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	0	0</a:t>
            </a:r>
            <a:endParaRPr sz="1600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</p:txBody>
      </p:sp>
      <p:sp>
        <p:nvSpPr>
          <p:cNvPr id="191" name="Google Shape;191;p21"/>
          <p:cNvSpPr/>
          <p:nvPr/>
        </p:nvSpPr>
        <p:spPr>
          <a:xfrm>
            <a:off x="8616196" y="6511350"/>
            <a:ext cx="2313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Usually: 2, 1 for root;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0: No need to check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1311961" y="6292354"/>
            <a:ext cx="2057400" cy="3213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1"/>
          <p:cNvSpPr/>
          <p:nvPr/>
        </p:nvSpPr>
        <p:spPr>
          <a:xfrm>
            <a:off x="1281295" y="6737664"/>
            <a:ext cx="5430787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Mount from the network; will talk about it in </a:t>
            </a:r>
            <a:r>
              <a:rPr lang="en-US" sz="1800" dirty="0">
                <a:solidFill>
                  <a:srgbClr val="FF0000"/>
                </a:solidFill>
              </a:rPr>
              <a:t>"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NFS"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" name="Google Shape;194;p21"/>
          <p:cNvGrpSpPr/>
          <p:nvPr/>
        </p:nvGrpSpPr>
        <p:grpSpPr>
          <a:xfrm>
            <a:off x="7449482" y="2697061"/>
            <a:ext cx="2670234" cy="979141"/>
            <a:chOff x="5867400" y="2667000"/>
            <a:chExt cx="2669700" cy="978554"/>
          </a:xfrm>
        </p:grpSpPr>
        <p:sp>
          <p:nvSpPr>
            <p:cNvPr id="195" name="Google Shape;195;p21"/>
            <p:cNvSpPr/>
            <p:nvPr/>
          </p:nvSpPr>
          <p:spPr>
            <a:xfrm>
              <a:off x="5867400" y="2667000"/>
              <a:ext cx="762000" cy="914400"/>
            </a:xfrm>
            <a:prstGeom prst="rect">
              <a:avLst/>
            </a:prstGeom>
            <a:solidFill>
              <a:srgbClr val="00CC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ad1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5943600" y="2971800"/>
              <a:ext cx="609600" cy="558900"/>
            </a:xfrm>
            <a:prstGeom prst="rect">
              <a:avLst/>
            </a:prstGeom>
            <a:solidFill>
              <a:srgbClr val="00CC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s1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6781800" y="2895600"/>
              <a:ext cx="609600" cy="635100"/>
            </a:xfrm>
            <a:prstGeom prst="rect">
              <a:avLst/>
            </a:prstGeom>
            <a:solidFill>
              <a:srgbClr val="00CC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6477000" y="3124200"/>
              <a:ext cx="4572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CC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9" name="Google Shape;199;p21"/>
            <p:cNvCxnSpPr/>
            <p:nvPr/>
          </p:nvCxnSpPr>
          <p:spPr>
            <a:xfrm>
              <a:off x="6781800" y="3124200"/>
              <a:ext cx="6096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21"/>
            <p:cNvCxnSpPr/>
            <p:nvPr/>
          </p:nvCxnSpPr>
          <p:spPr>
            <a:xfrm>
              <a:off x="6781800" y="3352800"/>
              <a:ext cx="6096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1" name="Google Shape;201;p21"/>
            <p:cNvSpPr/>
            <p:nvPr/>
          </p:nvSpPr>
          <p:spPr>
            <a:xfrm>
              <a:off x="7467600" y="2895600"/>
              <a:ext cx="10695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partition,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newfs</a:t>
              </a:r>
              <a:endParaRPr dirty="0"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6946280" y="2830765"/>
              <a:ext cx="31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6941611" y="3047783"/>
              <a:ext cx="31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6973670" y="3276254"/>
              <a:ext cx="248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5" name="Google Shape;205;p21"/>
            <p:cNvCxnSpPr>
              <a:stCxn id="201" idx="1"/>
              <a:endCxn id="203" idx="3"/>
            </p:cNvCxnSpPr>
            <p:nvPr/>
          </p:nvCxnSpPr>
          <p:spPr>
            <a:xfrm flipH="1">
              <a:off x="7254600" y="3218700"/>
              <a:ext cx="213000" cy="138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sp>
        <p:nvSpPr>
          <p:cNvPr id="206" name="Google Shape;206;p21"/>
          <p:cNvSpPr/>
          <p:nvPr/>
        </p:nvSpPr>
        <p:spPr>
          <a:xfrm>
            <a:off x="8135100" y="3708506"/>
            <a:ext cx="2514600" cy="646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Mount CD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Also for ISO image file</a:t>
            </a:r>
            <a:endParaRPr sz="1800" b="0" i="0" u="none" strike="noStrike" cap="none">
              <a:solidFill>
                <a:srgbClr val="FF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555ED96-41E8-4A15-8D50-F731275AB402}"/>
              </a:ext>
            </a:extLst>
          </p:cNvPr>
          <p:cNvSpPr txBox="1"/>
          <p:nvPr/>
        </p:nvSpPr>
        <p:spPr>
          <a:xfrm>
            <a:off x="451806" y="7151553"/>
            <a:ext cx="3438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https://man.freebsd.org/fstab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Disk Installation Procedure (6)</a:t>
            </a:r>
            <a:endParaRPr/>
          </a:p>
        </p:txBody>
      </p:sp>
      <p:sp>
        <p:nvSpPr>
          <p:cNvPr id="213" name="Google Shape;213;p22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dirty="0"/>
              <a:t>Setting up swapping on swap partitions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s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wapon</a:t>
            </a:r>
            <a:r>
              <a:rPr lang="en-US" u="sng" dirty="0">
                <a:solidFill>
                  <a:schemeClr val="hlink"/>
                </a:solidFill>
              </a:rPr>
              <a:t>(8)</a:t>
            </a:r>
            <a:r>
              <a:rPr lang="en-US" dirty="0"/>
              <a:t>,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swapoff</a:t>
            </a:r>
            <a:r>
              <a:rPr lang="en-US" u="sng" dirty="0">
                <a:solidFill>
                  <a:schemeClr val="hlink"/>
                </a:solidFill>
              </a:rPr>
              <a:t>(8)</a:t>
            </a:r>
            <a:r>
              <a:rPr lang="en-US" dirty="0"/>
              <a:t>,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swapctl</a:t>
            </a:r>
            <a:r>
              <a:rPr lang="en-US" u="sng" dirty="0">
                <a:solidFill>
                  <a:schemeClr val="hlink"/>
                </a:solidFill>
              </a:rPr>
              <a:t>(8)</a:t>
            </a:r>
            <a:endParaRPr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b="1" dirty="0"/>
              <a:t>$ </a:t>
            </a:r>
            <a:r>
              <a:rPr lang="en-US" dirty="0"/>
              <a:t>swapon -a</a:t>
            </a:r>
            <a:endParaRPr dirty="0"/>
          </a:p>
          <a:p>
            <a:pPr marL="1828800" lvl="3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dirty="0"/>
              <a:t>mount all partitions for swap usage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u="sng" dirty="0">
                <a:solidFill>
                  <a:schemeClr val="hlink"/>
                </a:solidFill>
                <a:hlinkClick r:id="rId7"/>
              </a:rPr>
              <a:t>swapinfo</a:t>
            </a:r>
            <a:r>
              <a:rPr lang="en-US" u="sng" dirty="0">
                <a:solidFill>
                  <a:schemeClr val="hlink"/>
                </a:solidFill>
              </a:rPr>
              <a:t>(8)</a:t>
            </a:r>
            <a:r>
              <a:rPr lang="en-US" dirty="0"/>
              <a:t>,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pstat</a:t>
            </a:r>
            <a:r>
              <a:rPr lang="en-US" u="sng" dirty="0">
                <a:solidFill>
                  <a:schemeClr val="hlink"/>
                </a:solidFill>
              </a:rPr>
              <a:t>(8)</a:t>
            </a:r>
            <a:endParaRPr dirty="0"/>
          </a:p>
        </p:txBody>
      </p:sp>
      <p:sp>
        <p:nvSpPr>
          <p:cNvPr id="214" name="Google Shape;214;p22"/>
          <p:cNvSpPr txBox="1"/>
          <p:nvPr/>
        </p:nvSpPr>
        <p:spPr>
          <a:xfrm>
            <a:off x="1505574" y="4048650"/>
            <a:ext cx="8824045" cy="11190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err="1">
                <a:latin typeface="Ubuntu Mono"/>
                <a:ea typeface="Ubuntu Mono"/>
                <a:cs typeface="Ubuntu Mono"/>
                <a:sym typeface="Ubuntu Mono"/>
              </a:rPr>
              <a:t>nctucs</a:t>
            </a:r>
            <a:r>
              <a:rPr lang="en-US" sz="2000" dirty="0">
                <a:latin typeface="Ubuntu Mono"/>
                <a:ea typeface="Ubuntu Mono"/>
                <a:cs typeface="Ubuntu Mono"/>
                <a:sym typeface="Ubuntu Mono"/>
              </a:rPr>
              <a:t> [~] -</a:t>
            </a:r>
            <a:r>
              <a:rPr lang="en-US" sz="2000" dirty="0" err="1">
                <a:latin typeface="Ubuntu Mono"/>
                <a:ea typeface="Ubuntu Mono"/>
                <a:cs typeface="Ubuntu Mono"/>
                <a:sym typeface="Ubuntu Mono"/>
              </a:rPr>
              <a:t>wangth</a:t>
            </a:r>
            <a:r>
              <a:rPr lang="en-US" sz="2000" dirty="0">
                <a:latin typeface="Ubuntu Mono"/>
                <a:ea typeface="Ubuntu Mono"/>
                <a:cs typeface="Ubuntu Mono"/>
                <a:sym typeface="Ubuntu Mono"/>
              </a:rPr>
              <a:t>- swapinfo</a:t>
            </a:r>
            <a:endParaRPr sz="2000" dirty="0">
              <a:latin typeface="Ubuntu Mono"/>
              <a:ea typeface="Ubuntu Mono"/>
              <a:cs typeface="Ubuntu Mono"/>
              <a:sym typeface="Ubuntu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Ubuntu Mono"/>
                <a:ea typeface="Ubuntu Mono"/>
                <a:cs typeface="Ubuntu Mono"/>
                <a:sym typeface="Ubuntu Mono"/>
              </a:rPr>
              <a:t>Device			1K-blocks	Used	Avail		Capacity</a:t>
            </a:r>
            <a:endParaRPr sz="2000" dirty="0">
              <a:latin typeface="Ubuntu Mono"/>
              <a:ea typeface="Ubuntu Mono"/>
              <a:cs typeface="Ubuntu Mono"/>
              <a:sym typeface="Ubuntu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Ubuntu Mono"/>
                <a:ea typeface="Ubuntu Mono"/>
                <a:cs typeface="Ubuntu Mono"/>
                <a:sym typeface="Ubuntu Mono"/>
              </a:rPr>
              <a:t>/dev/da0p2		2097152		42772	2054380		2%</a:t>
            </a:r>
            <a:endParaRPr sz="2000" dirty="0">
              <a:latin typeface="Ubuntu Mono"/>
              <a:ea typeface="Ubuntu Mono"/>
              <a:cs typeface="Ubuntu Mono"/>
              <a:sym typeface="Ubuntu Mon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fsck – check and repair filesystem (1)</a:t>
            </a:r>
            <a:endParaRPr dirty="0"/>
          </a:p>
        </p:txBody>
      </p:sp>
      <p:sp>
        <p:nvSpPr>
          <p:cNvPr id="221" name="Google Shape;221;p23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2800" dirty="0"/>
              <a:t>System crashes will cause</a:t>
            </a: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400" dirty="0"/>
              <a:t>Inconsistency between memory image and disk contents</a:t>
            </a: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2800" dirty="0"/>
              <a:t>fsck(8)</a:t>
            </a:r>
            <a:endParaRPr sz="2800"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400" dirty="0"/>
              <a:t>Examine filesystem listed in /</a:t>
            </a:r>
            <a:r>
              <a:rPr lang="en-US" sz="2400" dirty="0" err="1"/>
              <a:t>etc</a:t>
            </a:r>
            <a:r>
              <a:rPr lang="en-US" sz="2400" dirty="0"/>
              <a:t>/</a:t>
            </a:r>
            <a:r>
              <a:rPr lang="en-US" sz="2400" dirty="0" err="1"/>
              <a:t>fstab</a:t>
            </a:r>
            <a:r>
              <a:rPr lang="en-US" sz="2400" dirty="0"/>
              <a:t> with (pass &gt; 0 &amp; option in "</a:t>
            </a:r>
            <a:r>
              <a:rPr lang="en-US" sz="2400" dirty="0" err="1"/>
              <a:t>rw</a:t>
            </a:r>
            <a:r>
              <a:rPr lang="en-US" sz="2400" dirty="0"/>
              <a:t>", "</a:t>
            </a:r>
            <a:r>
              <a:rPr lang="en-US" sz="2400" dirty="0" err="1"/>
              <a:t>rq</a:t>
            </a:r>
            <a:r>
              <a:rPr lang="en-US" sz="2400" dirty="0"/>
              <a:t>", "</a:t>
            </a:r>
            <a:r>
              <a:rPr lang="en-US" sz="2400" dirty="0" err="1"/>
              <a:t>ro</a:t>
            </a:r>
            <a:r>
              <a:rPr lang="en-US" sz="2400" dirty="0"/>
              <a:t>"</a:t>
            </a:r>
            <a:endParaRPr sz="2400"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400" dirty="0"/>
              <a:t>Automatically correct the following damages:</a:t>
            </a:r>
            <a:endParaRPr sz="2400"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400" dirty="0"/>
              <a:t>Unreferenced </a:t>
            </a:r>
            <a:r>
              <a:rPr lang="en-US" sz="2400" dirty="0" err="1"/>
              <a:t>inodes</a:t>
            </a:r>
            <a:endParaRPr sz="2400"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400" dirty="0"/>
              <a:t>Inexplicably large link counts</a:t>
            </a:r>
            <a:endParaRPr sz="2400"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400" dirty="0"/>
              <a:t>Unused data blocks not recorded in block maps</a:t>
            </a:r>
            <a:endParaRPr sz="2400"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400" dirty="0"/>
              <a:t>Data blocks listed as free but used in file</a:t>
            </a:r>
            <a:endParaRPr sz="2400"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400" dirty="0"/>
              <a:t>Incorrect summary information in the superblock</a:t>
            </a:r>
            <a:endParaRPr sz="2400"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400" u="sng" dirty="0">
                <a:solidFill>
                  <a:schemeClr val="hlink"/>
                </a:solidFill>
                <a:hlinkClick r:id="rId3"/>
              </a:rPr>
              <a:t>fsck(8)</a:t>
            </a:r>
            <a:r>
              <a:rPr lang="en-US" sz="2400" dirty="0"/>
              <a:t>、</a:t>
            </a:r>
            <a:r>
              <a:rPr lang="en-US" sz="2400" u="sng" dirty="0">
                <a:solidFill>
                  <a:schemeClr val="hlink"/>
                </a:solidFill>
                <a:hlinkClick r:id="rId4"/>
              </a:rPr>
              <a:t>fsck_ffs</a:t>
            </a:r>
            <a:r>
              <a:rPr lang="en-US" sz="2400" dirty="0"/>
              <a:t>(8)</a:t>
            </a:r>
            <a:endParaRPr sz="2400"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400" u="sng" dirty="0">
                <a:solidFill>
                  <a:schemeClr val="hlink"/>
                </a:solidFill>
                <a:hlinkClick r:id="rId5"/>
              </a:rPr>
              <a:t>ffsinfo(8)</a:t>
            </a:r>
            <a:r>
              <a:rPr lang="en-US" sz="2400" dirty="0"/>
              <a:t>: dump metadata</a:t>
            </a:r>
            <a:endParaRPr sz="2400" dirty="0"/>
          </a:p>
        </p:txBody>
      </p:sp>
      <p:sp>
        <p:nvSpPr>
          <p:cNvPr id="222" name="Google Shape;222;p23"/>
          <p:cNvSpPr/>
          <p:nvPr/>
        </p:nvSpPr>
        <p:spPr>
          <a:xfrm>
            <a:off x="5564931" y="6347058"/>
            <a:ext cx="3185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Check if filesystem is clean…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1: clean (</a:t>
            </a:r>
            <a:r>
              <a:rPr lang="en-US" sz="1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ro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0: dirty (</a:t>
            </a:r>
            <a:r>
              <a:rPr lang="en-US" sz="1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rw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fsck – check and repair filesystem (2)</a:t>
            </a:r>
            <a:endParaRPr dirty="0"/>
          </a:p>
        </p:txBody>
      </p:sp>
      <p:sp>
        <p:nvSpPr>
          <p:cNvPr id="229" name="Google Shape;229;p24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dirty="0"/>
              <a:t>Run fsck in manual to fix serious damages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Blocks claimed by more than one file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Blocks claimed outside the range of the filesystem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Link counts that are too small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Blocks that are not accounted for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Directories that refer to unallocated </a:t>
            </a:r>
            <a:r>
              <a:rPr lang="en-US" dirty="0" err="1"/>
              <a:t>inodes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Other errors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dirty="0"/>
              <a:t>fsck will suggest you the action to perform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Delete, repair, …</a:t>
            </a:r>
            <a:endParaRPr dirty="0"/>
          </a:p>
        </p:txBody>
      </p:sp>
      <p:sp>
        <p:nvSpPr>
          <p:cNvPr id="230" name="Google Shape;230;p24"/>
          <p:cNvSpPr/>
          <p:nvPr/>
        </p:nvSpPr>
        <p:spPr>
          <a:xfrm>
            <a:off x="8046700" y="1767900"/>
            <a:ext cx="3468900" cy="8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</a:rPr>
              <a:t>There is n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 guarantee </a:t>
            </a:r>
            <a:r>
              <a:rPr lang="en-US" sz="1800" dirty="0">
                <a:solidFill>
                  <a:srgbClr val="FF0000"/>
                </a:solidFill>
              </a:rPr>
              <a:t>that fsck will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fully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recover your disk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Handbook and Manual pages</a:t>
            </a:r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dirty="0"/>
              <a:t>Official guide can be found at</a:t>
            </a:r>
          </a:p>
          <a:p>
            <a:pPr lvl="1" indent="-419100">
              <a:buSzPts val="3000"/>
              <a:buChar char="●"/>
            </a:pPr>
            <a:r>
              <a:rPr lang="en-US" dirty="0"/>
              <a:t>Adding Disks </a:t>
            </a:r>
            <a:r>
              <a:rPr lang="en-US" dirty="0">
                <a:hlinkClick r:id="rId3"/>
              </a:rPr>
              <a:t>https://docs.freebsd.org/en/books/handbook/disks/#disks-adding</a:t>
            </a:r>
            <a:endParaRPr lang="en-US" dirty="0"/>
          </a:p>
          <a:p>
            <a:pPr lvl="1" indent="-419100">
              <a:buSzPts val="3000"/>
              <a:buChar char="●"/>
            </a:pPr>
            <a:r>
              <a:rPr lang="en-US" dirty="0"/>
              <a:t>Tuning Disks </a:t>
            </a:r>
            <a:r>
              <a:rPr lang="en-US" dirty="0">
                <a:hlinkClick r:id="rId4"/>
              </a:rPr>
              <a:t>https://docs.freebsd.org/en/books/handbook/config/#configtuning-disk</a:t>
            </a:r>
            <a:endParaRPr lang="en-US" dirty="0"/>
          </a:p>
          <a:p>
            <a:pPr lvl="1" indent="-419100">
              <a:buSzPts val="3000"/>
              <a:buChar char="●"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Adding a disk to FreeBSD (1)</a:t>
            </a:r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 dirty="0"/>
              <a:t>Check disk connection</a:t>
            </a:r>
            <a:endParaRPr sz="23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 sz="2100" dirty="0"/>
              <a:t>Look </a:t>
            </a:r>
            <a:r>
              <a:rPr lang="en-US" sz="2100" u="sng" dirty="0"/>
              <a:t>system boot message</a:t>
            </a:r>
            <a:endParaRPr sz="2100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u="sng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 dirty="0"/>
              <a:t>Use </a:t>
            </a:r>
            <a:r>
              <a:rPr lang="en-US" sz="2300" u="sng" dirty="0">
                <a:solidFill>
                  <a:schemeClr val="hlink"/>
                </a:solidFill>
                <a:hlinkClick r:id="rId3"/>
              </a:rPr>
              <a:t>gpart(8)</a:t>
            </a:r>
            <a:r>
              <a:rPr lang="en-US" sz="2300" dirty="0"/>
              <a:t> to create a partition on the new HD</a:t>
            </a:r>
            <a:endParaRPr sz="23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 sz="2100" dirty="0"/>
              <a:t>$ gpart create -s GPT ada3</a:t>
            </a:r>
            <a:endParaRPr sz="21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 sz="2100" dirty="0"/>
              <a:t>$ gpart add -t </a:t>
            </a:r>
            <a:r>
              <a:rPr lang="en-US" sz="2100" dirty="0" err="1"/>
              <a:t>freebsd-ufs</a:t>
            </a:r>
            <a:r>
              <a:rPr lang="en-US" sz="2100" dirty="0"/>
              <a:t> -a 1M ada3</a:t>
            </a:r>
            <a:endParaRPr sz="21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 dirty="0"/>
              <a:t>Use </a:t>
            </a:r>
            <a:r>
              <a:rPr lang="en-US" sz="2300" u="sng" dirty="0">
                <a:solidFill>
                  <a:schemeClr val="hlink"/>
                </a:solidFill>
                <a:hlinkClick r:id="rId4"/>
              </a:rPr>
              <a:t>newfs(8)</a:t>
            </a:r>
            <a:r>
              <a:rPr lang="en-US" sz="2300" dirty="0"/>
              <a:t> to construct new UFS file system</a:t>
            </a:r>
            <a:endParaRPr sz="23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 sz="2100" dirty="0"/>
              <a:t>$ newfs -U /dev/ada3p1</a:t>
            </a:r>
            <a:endParaRPr sz="21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 dirty="0"/>
              <a:t>Make mount point and mount it</a:t>
            </a:r>
            <a:endParaRPr sz="23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 sz="2100" dirty="0"/>
              <a:t># </a:t>
            </a:r>
            <a:r>
              <a:rPr lang="en-US" sz="2100" dirty="0" err="1"/>
              <a:t>mkdir</a:t>
            </a:r>
            <a:r>
              <a:rPr lang="en-US" sz="2100" dirty="0"/>
              <a:t> /home2</a:t>
            </a:r>
            <a:endParaRPr sz="21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 sz="2100" dirty="0"/>
              <a:t># mount -t </a:t>
            </a:r>
            <a:r>
              <a:rPr lang="en-US" sz="2100" dirty="0" err="1"/>
              <a:t>ufs</a:t>
            </a:r>
            <a:r>
              <a:rPr lang="en-US" sz="2100" dirty="0"/>
              <a:t> /dev/ada3p1 /home2</a:t>
            </a:r>
          </a:p>
          <a:p>
            <a:pPr lvl="2" indent="-361950">
              <a:buSzPts val="2100"/>
              <a:buChar char="○"/>
            </a:pPr>
            <a:r>
              <a:rPr lang="en-US" sz="1900" dirty="0"/>
              <a:t>`-t </a:t>
            </a:r>
            <a:r>
              <a:rPr lang="en-US" sz="1900" dirty="0" err="1"/>
              <a:t>ufs</a:t>
            </a:r>
            <a:r>
              <a:rPr lang="en-US" sz="1900" dirty="0"/>
              <a:t>` is omittable</a:t>
            </a:r>
            <a:endParaRPr sz="19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 sz="2100" dirty="0"/>
              <a:t>$ df</a:t>
            </a:r>
            <a:endParaRPr sz="21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 dirty="0"/>
              <a:t>Edit /</a:t>
            </a:r>
            <a:r>
              <a:rPr lang="en-US" sz="2300" dirty="0" err="1"/>
              <a:t>etc</a:t>
            </a:r>
            <a:r>
              <a:rPr lang="en-US" sz="2300" dirty="0"/>
              <a:t>/</a:t>
            </a:r>
            <a:r>
              <a:rPr lang="en-US" sz="2300" dirty="0" err="1"/>
              <a:t>fstab</a:t>
            </a:r>
            <a:endParaRPr sz="2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rgbClr val="FF0000"/>
              </a:solidFill>
            </a:endParaRPr>
          </a:p>
        </p:txBody>
      </p:sp>
      <p:sp>
        <p:nvSpPr>
          <p:cNvPr id="238" name="Google Shape;238;p25"/>
          <p:cNvSpPr txBox="1">
            <a:spLocks noGrp="1"/>
          </p:cNvSpPr>
          <p:nvPr>
            <p:ph type="body" idx="2"/>
          </p:nvPr>
        </p:nvSpPr>
        <p:spPr>
          <a:xfrm>
            <a:off x="1467075" y="2300575"/>
            <a:ext cx="8819100" cy="4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ada3: 238475MB &lt;Hitachi HDS722525VLAT80 V36OA6MA&gt; at ata1-slave UDMA100</a:t>
            </a:r>
            <a:endParaRPr sz="1900"/>
          </a:p>
        </p:txBody>
      </p:sp>
      <p:sp>
        <p:nvSpPr>
          <p:cNvPr id="239" name="Google Shape;239;p25"/>
          <p:cNvSpPr/>
          <p:nvPr/>
        </p:nvSpPr>
        <p:spPr>
          <a:xfrm>
            <a:off x="8238525" y="2741877"/>
            <a:ext cx="1377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Line, speed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6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245" name="Google Shape;245;p26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Adding a disk to FreeBSD (2)</a:t>
            </a:r>
            <a:endParaRPr/>
          </a:p>
        </p:txBody>
      </p:sp>
      <p:sp>
        <p:nvSpPr>
          <p:cNvPr id="246" name="Google Shape;246;p26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If you </a:t>
            </a:r>
            <a:r>
              <a:rPr lang="en-US" u="sng"/>
              <a:t>forget to enable soft-update</a:t>
            </a:r>
            <a:r>
              <a:rPr lang="en-US"/>
              <a:t> when you add the disk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$ umount /home2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$ tunefs -n </a:t>
            </a:r>
            <a:r>
              <a:rPr lang="en-US">
                <a:solidFill>
                  <a:srgbClr val="FF0000"/>
                </a:solidFill>
              </a:rPr>
              <a:t>enable </a:t>
            </a:r>
            <a:r>
              <a:rPr lang="en-US"/>
              <a:t>/dev/ada3p1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$ mount -t ufs /dev/ada3p1 /home2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$ mount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247" name="Google Shape;247;p26"/>
          <p:cNvSpPr txBox="1">
            <a:spLocks noGrp="1"/>
          </p:cNvSpPr>
          <p:nvPr>
            <p:ph type="body" idx="2"/>
          </p:nvPr>
        </p:nvSpPr>
        <p:spPr>
          <a:xfrm>
            <a:off x="1888450" y="4274175"/>
            <a:ext cx="6922200" cy="14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/dev/ada0p2 on / (</a:t>
            </a:r>
            <a:r>
              <a:rPr lang="en-US" dirty="0" err="1"/>
              <a:t>ufs</a:t>
            </a:r>
            <a:r>
              <a:rPr lang="en-US" dirty="0"/>
              <a:t>, local, soft-updates)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/dev/ada1p1 on /home (</a:t>
            </a:r>
            <a:r>
              <a:rPr lang="en-US" dirty="0" err="1"/>
              <a:t>ufs</a:t>
            </a:r>
            <a:r>
              <a:rPr lang="en-US" dirty="0"/>
              <a:t>, local, soft-updates)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procfs</a:t>
            </a:r>
            <a:r>
              <a:rPr lang="en-US" dirty="0"/>
              <a:t> on /proc (</a:t>
            </a:r>
            <a:r>
              <a:rPr lang="en-US" dirty="0" err="1"/>
              <a:t>procfs</a:t>
            </a:r>
            <a:r>
              <a:rPr lang="en-US" dirty="0"/>
              <a:t>, local)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/dev/ada3p1 on /home2 (</a:t>
            </a:r>
            <a:r>
              <a:rPr lang="en-US" dirty="0" err="1"/>
              <a:t>ufs</a:t>
            </a:r>
            <a:r>
              <a:rPr lang="en-US" dirty="0"/>
              <a:t>, local, </a:t>
            </a:r>
            <a:r>
              <a:rPr lang="en-US" dirty="0">
                <a:solidFill>
                  <a:srgbClr val="FF0000"/>
                </a:solidFill>
              </a:rPr>
              <a:t>soft-updates</a:t>
            </a:r>
            <a:r>
              <a:rPr lang="en-US" dirty="0"/>
              <a:t>)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7"/>
          <p:cNvSpPr txBox="1"/>
          <p:nvPr/>
        </p:nvSpPr>
        <p:spPr>
          <a:xfrm>
            <a:off x="548640" y="301320"/>
            <a:ext cx="107985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0" b="0" strike="noStrike">
              <a:solidFill>
                <a:srgbClr val="04617B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552960" y="5216400"/>
            <a:ext cx="10789800" cy="15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strike="noStrike">
              <a:solidFill>
                <a:srgbClr val="DBF5F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4" name="Google Shape;254;p27"/>
          <p:cNvSpPr txBox="1">
            <a:spLocks noGrp="1"/>
          </p:cNvSpPr>
          <p:nvPr>
            <p:ph type="title"/>
          </p:nvPr>
        </p:nvSpPr>
        <p:spPr>
          <a:xfrm>
            <a:off x="599877" y="340997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GEOM</a:t>
            </a:r>
            <a:endParaRPr/>
          </a:p>
        </p:txBody>
      </p:sp>
      <p:sp>
        <p:nvSpPr>
          <p:cNvPr id="255" name="Google Shape;255;p27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256" name="Google Shape;256;p27"/>
          <p:cNvSpPr txBox="1">
            <a:spLocks noGrp="1"/>
          </p:cNvSpPr>
          <p:nvPr>
            <p:ph type="subTitle" idx="1"/>
          </p:nvPr>
        </p:nvSpPr>
        <p:spPr>
          <a:xfrm>
            <a:off x="599875" y="5339225"/>
            <a:ext cx="102675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Modular Disk Transformation Framework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262" name="Google Shape;262;p28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Handbook and Manual pages</a:t>
            </a:r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dirty="0"/>
              <a:t>Official guide can be found at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https://docs.freebsd.org/en/books/handbook/geom/</a:t>
            </a:r>
            <a:endParaRPr lang="en-US" u="sng" dirty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269" name="Google Shape;269;p29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GEOM - (1)</a:t>
            </a:r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dirty="0"/>
              <a:t>Support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ELI –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geli(8)</a:t>
            </a:r>
            <a:r>
              <a:rPr lang="en-US" dirty="0"/>
              <a:t>: cryptographic GEOM class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JOURNAL –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gjournal(8)</a:t>
            </a:r>
            <a:r>
              <a:rPr lang="en-US" dirty="0"/>
              <a:t>: journaled devices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LABEL –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glabel(8)</a:t>
            </a:r>
            <a:r>
              <a:rPr lang="en-US" dirty="0"/>
              <a:t>: disk </a:t>
            </a:r>
            <a:r>
              <a:rPr lang="en-US" dirty="0" err="1"/>
              <a:t>labelization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MIRROR –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gmirror(8)</a:t>
            </a:r>
            <a:r>
              <a:rPr lang="en-US" dirty="0"/>
              <a:t>: mirrored devices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STRIPE –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gstripe(8)</a:t>
            </a:r>
            <a:r>
              <a:rPr lang="en-US" dirty="0"/>
              <a:t>: striped devices</a:t>
            </a: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NOP – </a:t>
            </a:r>
            <a:r>
              <a:rPr lang="en-US" dirty="0">
                <a:hlinkClick r:id="rId8"/>
              </a:rPr>
              <a:t>gnop(8)</a:t>
            </a:r>
            <a:r>
              <a:rPr lang="en-US" dirty="0"/>
              <a:t>: for setting metadata and testing</a:t>
            </a: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GATE – </a:t>
            </a:r>
            <a:r>
              <a:rPr lang="en-US" dirty="0">
                <a:hlinkClick r:id="rId9"/>
              </a:rPr>
              <a:t>ggatec(8)</a:t>
            </a:r>
            <a:r>
              <a:rPr lang="en-US" dirty="0"/>
              <a:t>, </a:t>
            </a:r>
            <a:r>
              <a:rPr lang="en-US" dirty="0">
                <a:hlinkClick r:id="rId10"/>
              </a:rPr>
              <a:t>ggated(8)</a:t>
            </a:r>
            <a:r>
              <a:rPr lang="en-US" dirty="0"/>
              <a:t>, </a:t>
            </a:r>
            <a:r>
              <a:rPr lang="en-US" dirty="0">
                <a:hlinkClick r:id="rId11"/>
              </a:rPr>
              <a:t>ggatel(8)</a:t>
            </a:r>
            <a:r>
              <a:rPr lang="en-US" dirty="0"/>
              <a:t>: share over network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71" name="Google Shape;271;p29"/>
          <p:cNvSpPr/>
          <p:nvPr/>
        </p:nvSpPr>
        <p:spPr>
          <a:xfrm>
            <a:off x="7932550" y="2666275"/>
            <a:ext cx="3600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Journalize (logs) before write </a:t>
            </a:r>
            <a:endParaRPr/>
          </a:p>
        </p:txBody>
      </p:sp>
      <p:sp>
        <p:nvSpPr>
          <p:cNvPr id="272" name="Google Shape;272;p29"/>
          <p:cNvSpPr/>
          <p:nvPr/>
        </p:nvSpPr>
        <p:spPr>
          <a:xfrm>
            <a:off x="7932550" y="3594888"/>
            <a:ext cx="1828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Software RAID1</a:t>
            </a:r>
            <a:endParaRPr/>
          </a:p>
        </p:txBody>
      </p:sp>
      <p:sp>
        <p:nvSpPr>
          <p:cNvPr id="273" name="Google Shape;273;p29"/>
          <p:cNvSpPr/>
          <p:nvPr/>
        </p:nvSpPr>
        <p:spPr>
          <a:xfrm>
            <a:off x="7932550" y="4141125"/>
            <a:ext cx="1828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Software RAID0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GEOM - (2)</a:t>
            </a:r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dirty="0"/>
              <a:t>GEOM framework in FreeBSD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Major RAID control utilities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Kernel modules (/boot/kernel/</a:t>
            </a:r>
            <a:r>
              <a:rPr lang="en-US" dirty="0" err="1"/>
              <a:t>geom</a:t>
            </a:r>
            <a:r>
              <a:rPr lang="en-US" dirty="0"/>
              <a:t>_*)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Name and Providers</a:t>
            </a:r>
            <a:endParaRPr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dirty="0"/>
              <a:t>"manual" or "</a:t>
            </a:r>
            <a:r>
              <a:rPr lang="en-US" u="sng" dirty="0"/>
              <a:t>automatic</a:t>
            </a:r>
            <a:r>
              <a:rPr lang="en-US" dirty="0"/>
              <a:t>"</a:t>
            </a:r>
            <a:endParaRPr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dirty="0"/>
              <a:t>Metadata in the </a:t>
            </a:r>
            <a:r>
              <a:rPr lang="en-US" u="sng" dirty="0"/>
              <a:t>last sector of the providers</a:t>
            </a:r>
            <a:endParaRPr u="sng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dirty="0"/>
              <a:t>Kernel support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{</a:t>
            </a:r>
            <a:r>
              <a:rPr lang="en-US" dirty="0" err="1"/>
              <a:t>glabel,gmirror,gstripe,g</a:t>
            </a:r>
            <a:r>
              <a:rPr lang="en-US" dirty="0"/>
              <a:t>*} load/unload</a:t>
            </a:r>
            <a:endParaRPr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dirty="0"/>
              <a:t>device	GEOM_* in kernel config</a:t>
            </a:r>
            <a:endParaRPr dirty="0"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dirty="0" err="1"/>
              <a:t>geom</a:t>
            </a:r>
            <a:r>
              <a:rPr lang="en-US" dirty="0"/>
              <a:t>_*_load="YES" in /boot/</a:t>
            </a:r>
            <a:r>
              <a:rPr lang="en-US" dirty="0" err="1"/>
              <a:t>loader.conf</a:t>
            </a:r>
            <a:endParaRPr dirty="0"/>
          </a:p>
        </p:txBody>
      </p:sp>
      <p:sp>
        <p:nvSpPr>
          <p:cNvPr id="281" name="Google Shape;281;p30"/>
          <p:cNvSpPr/>
          <p:nvPr/>
        </p:nvSpPr>
        <p:spPr>
          <a:xfrm>
            <a:off x="351450" y="3503725"/>
            <a:ext cx="104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Logical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volumes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p30"/>
          <p:cNvCxnSpPr/>
          <p:nvPr/>
        </p:nvCxnSpPr>
        <p:spPr>
          <a:xfrm rot="10800000" flipH="1">
            <a:off x="1265850" y="3503725"/>
            <a:ext cx="228600" cy="152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83" name="Google Shape;283;p30"/>
          <p:cNvCxnSpPr/>
          <p:nvPr/>
        </p:nvCxnSpPr>
        <p:spPr>
          <a:xfrm rot="10800000">
            <a:off x="4642350" y="3316475"/>
            <a:ext cx="3810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84" name="Google Shape;284;p30"/>
          <p:cNvSpPr/>
          <p:nvPr/>
        </p:nvSpPr>
        <p:spPr>
          <a:xfrm>
            <a:off x="5023350" y="3133821"/>
            <a:ext cx="966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devices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0"/>
          <p:cNvSpPr/>
          <p:nvPr/>
        </p:nvSpPr>
        <p:spPr>
          <a:xfrm>
            <a:off x="7739475" y="3869225"/>
            <a:ext cx="304800" cy="3810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CC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0"/>
          <p:cNvSpPr/>
          <p:nvPr/>
        </p:nvSpPr>
        <p:spPr>
          <a:xfrm>
            <a:off x="1585275" y="6430050"/>
            <a:ext cx="4621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AutoNum type="arabicParenBoth"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 demand load/unload kernel modules</a:t>
            </a:r>
            <a:endParaRPr/>
          </a:p>
          <a:p>
            <a:pPr marL="102870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load automatically at booting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AutoNum type="arabicParenBoth"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Build-in kernel and recompile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GEOM - (3)</a:t>
            </a:r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/>
              <a:t>LABEL</a:t>
            </a:r>
            <a:endParaRPr sz="26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 dirty="0"/>
              <a:t>Used for GEOM provider </a:t>
            </a:r>
            <a:r>
              <a:rPr lang="en-US" sz="2400" dirty="0" err="1"/>
              <a:t>labelization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 dirty="0"/>
              <a:t>Kernel</a:t>
            </a:r>
            <a:endParaRPr sz="24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device GEOM_LABEL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 err="1"/>
              <a:t>geom_label_load</a:t>
            </a:r>
            <a:r>
              <a:rPr lang="en-US" sz="2200" dirty="0"/>
              <a:t>="YES"</a:t>
            </a:r>
            <a:endParaRPr sz="22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 dirty="0"/>
              <a:t>glabel (for new storage)</a:t>
            </a:r>
            <a:endParaRPr sz="24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glabel label -v </a:t>
            </a:r>
            <a:r>
              <a:rPr lang="en-US" sz="2200" dirty="0" err="1"/>
              <a:t>usr</a:t>
            </a:r>
            <a:r>
              <a:rPr lang="en-US" sz="2200" dirty="0"/>
              <a:t> da2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newfs /dev/label/</a:t>
            </a:r>
            <a:r>
              <a:rPr lang="en-US" sz="2200" dirty="0" err="1"/>
              <a:t>usr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mount /dev/label/</a:t>
            </a:r>
            <a:r>
              <a:rPr lang="en-US" sz="2200" dirty="0" err="1"/>
              <a:t>usr</a:t>
            </a:r>
            <a:r>
              <a:rPr lang="en-US" sz="2200" dirty="0"/>
              <a:t> /</a:t>
            </a:r>
            <a:r>
              <a:rPr lang="en-US" sz="2200" dirty="0" err="1"/>
              <a:t>usr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glabel stop </a:t>
            </a:r>
            <a:r>
              <a:rPr lang="en-US" sz="2200" dirty="0" err="1"/>
              <a:t>usr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glabel clear da2</a:t>
            </a:r>
            <a:endParaRPr sz="22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 dirty="0"/>
              <a:t>UFS label  (for an using storage)</a:t>
            </a:r>
            <a:endParaRPr sz="24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</a:t>
            </a:r>
            <a:r>
              <a:rPr lang="en-US" sz="2200" dirty="0" err="1"/>
              <a:t>tunefs</a:t>
            </a:r>
            <a:r>
              <a:rPr lang="en-US" sz="2200" dirty="0"/>
              <a:t> -L data /dev/da4s1a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mount /dev/</a:t>
            </a:r>
            <a:r>
              <a:rPr lang="en-US" sz="2200" dirty="0" err="1"/>
              <a:t>ufs</a:t>
            </a:r>
            <a:r>
              <a:rPr lang="en-US" sz="2200" dirty="0"/>
              <a:t>/data /</a:t>
            </a:r>
            <a:r>
              <a:rPr lang="en-US" sz="2200" dirty="0" err="1"/>
              <a:t>mnt</a:t>
            </a:r>
            <a:r>
              <a:rPr lang="en-US" sz="2200" dirty="0"/>
              <a:t>/data</a:t>
            </a:r>
            <a:endParaRPr sz="2200" dirty="0"/>
          </a:p>
        </p:txBody>
      </p:sp>
      <p:sp>
        <p:nvSpPr>
          <p:cNvPr id="294" name="Google Shape;294;p31"/>
          <p:cNvSpPr/>
          <p:nvPr/>
        </p:nvSpPr>
        <p:spPr>
          <a:xfrm>
            <a:off x="2316575" y="1462875"/>
            <a:ext cx="6400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</a:rPr>
              <a:t>B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undle by name instead of bundle by provider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1"/>
          <p:cNvSpPr/>
          <p:nvPr/>
        </p:nvSpPr>
        <p:spPr>
          <a:xfrm>
            <a:off x="5303575" y="2712200"/>
            <a:ext cx="28095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e.g. ad0s1d </a:t>
            </a:r>
            <a:r>
              <a:rPr lang="en-US" sz="1800">
                <a:solidFill>
                  <a:srgbClr val="FF0000"/>
                </a:solidFill>
              </a:rPr>
              <a:t>=&gt;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usr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1"/>
          <p:cNvSpPr/>
          <p:nvPr/>
        </p:nvSpPr>
        <p:spPr>
          <a:xfrm>
            <a:off x="5303575" y="3626850"/>
            <a:ext cx="48348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glabel label … </a:t>
            </a:r>
            <a:r>
              <a:rPr lang="en-US" sz="1800" dirty="0">
                <a:solidFill>
                  <a:srgbClr val="FF0000"/>
                </a:solidFill>
              </a:rPr>
              <a:t>=&gt;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Create permanent labels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glabel create … </a:t>
            </a:r>
            <a:r>
              <a:rPr lang="en-US" sz="1800" dirty="0">
                <a:solidFill>
                  <a:srgbClr val="FF0000"/>
                </a:solidFill>
              </a:rPr>
              <a:t>=&gt;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Create transient labels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/dev/label/</a:t>
            </a:r>
            <a:r>
              <a:rPr lang="en-US" sz="1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usr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7" name="Google Shape;297;p31"/>
          <p:cNvCxnSpPr/>
          <p:nvPr/>
        </p:nvCxnSpPr>
        <p:spPr>
          <a:xfrm rot="10800000">
            <a:off x="4464625" y="4403450"/>
            <a:ext cx="726000" cy="247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98" name="Google Shape;298;p31"/>
          <p:cNvSpPr/>
          <p:nvPr/>
        </p:nvSpPr>
        <p:spPr>
          <a:xfrm>
            <a:off x="5303575" y="5607500"/>
            <a:ext cx="29796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Clear metadata on provider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1"/>
          <p:cNvSpPr/>
          <p:nvPr/>
        </p:nvSpPr>
        <p:spPr>
          <a:xfrm>
            <a:off x="5303575" y="5226500"/>
            <a:ext cx="23655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Stop using the name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0" name="Google Shape;300;p31"/>
          <p:cNvCxnSpPr/>
          <p:nvPr/>
        </p:nvCxnSpPr>
        <p:spPr>
          <a:xfrm rot="10800000">
            <a:off x="4080325" y="5759900"/>
            <a:ext cx="11103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01" name="Google Shape;301;p31"/>
          <p:cNvCxnSpPr/>
          <p:nvPr/>
        </p:nvCxnSpPr>
        <p:spPr>
          <a:xfrm rot="10800000">
            <a:off x="4019425" y="5378900"/>
            <a:ext cx="1171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02" name="Google Shape;302;p31"/>
          <p:cNvCxnSpPr/>
          <p:nvPr/>
        </p:nvCxnSpPr>
        <p:spPr>
          <a:xfrm rot="10800000">
            <a:off x="5357925" y="6567250"/>
            <a:ext cx="828000" cy="142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03" name="Google Shape;303;p31"/>
          <p:cNvSpPr/>
          <p:nvPr/>
        </p:nvSpPr>
        <p:spPr>
          <a:xfrm>
            <a:off x="6262125" y="6633250"/>
            <a:ext cx="18510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</a:rPr>
              <a:t>"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en-US" sz="1800">
                <a:solidFill>
                  <a:srgbClr val="FF0000"/>
                </a:solidFill>
              </a:rPr>
              <a:t>"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is a name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2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309" name="Google Shape;309;p32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GEOM - (4)</a:t>
            </a:r>
            <a:endParaRPr/>
          </a:p>
        </p:txBody>
      </p:sp>
      <p:sp>
        <p:nvSpPr>
          <p:cNvPr id="310" name="Google Shape;310;p32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/>
              <a:t>MIRROR</a:t>
            </a:r>
            <a:endParaRPr sz="26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 dirty="0"/>
              <a:t>Kernel</a:t>
            </a:r>
            <a:endParaRPr sz="24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device	GEOM_MIRROR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 err="1"/>
              <a:t>geom_mirror_load</a:t>
            </a:r>
            <a:r>
              <a:rPr lang="en-US" sz="2200" dirty="0"/>
              <a:t>="YES"</a:t>
            </a:r>
            <a:endParaRPr sz="22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 dirty="0"/>
              <a:t>gmirror</a:t>
            </a:r>
            <a:endParaRPr sz="24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gmirror label -v -b round-robin data da0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newfs /dev/mirror/data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mount /dev/mirror/data /</a:t>
            </a:r>
            <a:r>
              <a:rPr lang="en-US" sz="2200" dirty="0" err="1"/>
              <a:t>mnt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gmirror insert data da1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gmirror forget data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gmirror insert data da1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gmirror stop data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gmirror clear da0</a:t>
            </a:r>
            <a:endParaRPr sz="2200" dirty="0"/>
          </a:p>
        </p:txBody>
      </p:sp>
      <p:sp>
        <p:nvSpPr>
          <p:cNvPr id="311" name="Google Shape;311;p32"/>
          <p:cNvSpPr/>
          <p:nvPr/>
        </p:nvSpPr>
        <p:spPr>
          <a:xfrm>
            <a:off x="6079300" y="3869800"/>
            <a:ext cx="3108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logical volume called </a:t>
            </a:r>
            <a:r>
              <a:rPr lang="en-US" sz="1800">
                <a:solidFill>
                  <a:srgbClr val="FF0000"/>
                </a:solidFill>
              </a:rPr>
              <a:t>"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en-US" sz="1800">
                <a:solidFill>
                  <a:srgbClr val="FF0000"/>
                </a:solidFill>
              </a:rPr>
              <a:t>"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using HD: da0, …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2" name="Google Shape;312;p32"/>
          <p:cNvCxnSpPr/>
          <p:nvPr/>
        </p:nvCxnSpPr>
        <p:spPr>
          <a:xfrm rot="10800000">
            <a:off x="5190700" y="4165025"/>
            <a:ext cx="8886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13" name="Google Shape;313;p32"/>
          <p:cNvSpPr/>
          <p:nvPr/>
        </p:nvSpPr>
        <p:spPr>
          <a:xfrm>
            <a:off x="6079300" y="4722500"/>
            <a:ext cx="3434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Add</a:t>
            </a:r>
            <a:r>
              <a:rPr lang="en-US" sz="1800">
                <a:solidFill>
                  <a:srgbClr val="FF0000"/>
                </a:solidFill>
              </a:rPr>
              <a:t> a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HD into the </a:t>
            </a:r>
            <a:r>
              <a:rPr lang="en-US" sz="1800">
                <a:solidFill>
                  <a:srgbClr val="FF0000"/>
                </a:solidFill>
              </a:rPr>
              <a:t>volume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4" name="Google Shape;314;p32"/>
          <p:cNvCxnSpPr/>
          <p:nvPr/>
        </p:nvCxnSpPr>
        <p:spPr>
          <a:xfrm rot="10800000">
            <a:off x="5145100" y="4951100"/>
            <a:ext cx="934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15" name="Google Shape;315;p32"/>
          <p:cNvSpPr/>
          <p:nvPr/>
        </p:nvSpPr>
        <p:spPr>
          <a:xfrm>
            <a:off x="6079300" y="5103500"/>
            <a:ext cx="2889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</a:rPr>
              <a:t>Remove non-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exist</a:t>
            </a:r>
            <a:r>
              <a:rPr lang="en-US" sz="1800">
                <a:solidFill>
                  <a:srgbClr val="FF0000"/>
                </a:solidFill>
              </a:rPr>
              <a:t>ent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HDs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6" name="Google Shape;316;p32"/>
          <p:cNvCxnSpPr/>
          <p:nvPr/>
        </p:nvCxnSpPr>
        <p:spPr>
          <a:xfrm rot="10800000">
            <a:off x="5175400" y="5332100"/>
            <a:ext cx="9039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322" name="Google Shape;322;p33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GEOM - (5)</a:t>
            </a:r>
            <a:endParaRPr/>
          </a:p>
        </p:txBody>
      </p:sp>
      <p:sp>
        <p:nvSpPr>
          <p:cNvPr id="323" name="Google Shape;323;p33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/>
              <a:t>STRIPE</a:t>
            </a:r>
            <a:endParaRPr sz="26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 dirty="0"/>
              <a:t>Kernel</a:t>
            </a:r>
            <a:endParaRPr sz="24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device GEOM_STRIPE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 err="1"/>
              <a:t>geom_stripe_load</a:t>
            </a:r>
            <a:r>
              <a:rPr lang="en-US" sz="2200" dirty="0"/>
              <a:t>="YES"</a:t>
            </a:r>
            <a:endParaRPr sz="22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 dirty="0"/>
              <a:t>gstripe</a:t>
            </a:r>
            <a:endParaRPr sz="24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gstripe label -v -s 131072 data da0 da1 da2 da3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newfs /dev/stripe/data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mount /dev/stripe/data /</a:t>
            </a:r>
            <a:r>
              <a:rPr lang="en-US" sz="2200" dirty="0" err="1"/>
              <a:t>mnt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gstripe stop data</a:t>
            </a:r>
            <a:endParaRPr sz="2200" dirty="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dirty="0"/>
              <a:t>$ gstripe clear da0</a:t>
            </a:r>
            <a:endParaRPr sz="2200" dirty="0"/>
          </a:p>
        </p:txBody>
      </p:sp>
      <p:sp>
        <p:nvSpPr>
          <p:cNvPr id="324" name="Google Shape;324;p33"/>
          <p:cNvSpPr/>
          <p:nvPr/>
        </p:nvSpPr>
        <p:spPr>
          <a:xfrm>
            <a:off x="6049350" y="3931400"/>
            <a:ext cx="3133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Create logical volume </a:t>
            </a:r>
            <a:r>
              <a:rPr lang="en-US" sz="1800">
                <a:solidFill>
                  <a:srgbClr val="FF0000"/>
                </a:solidFill>
              </a:rPr>
              <a:t>"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en-US" sz="1800">
                <a:solidFill>
                  <a:srgbClr val="FF0000"/>
                </a:solidFill>
              </a:rPr>
              <a:t>"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which stripe da0~da3 HDs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5" name="Google Shape;325;p33"/>
          <p:cNvCxnSpPr/>
          <p:nvPr/>
        </p:nvCxnSpPr>
        <p:spPr>
          <a:xfrm rot="10800000">
            <a:off x="5515950" y="4007600"/>
            <a:ext cx="457200" cy="152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/>
              <a:t>ELI</a:t>
            </a:r>
          </a:p>
          <a:p>
            <a:pPr lvl="1" indent="-393700">
              <a:buSzPts val="2600"/>
              <a:buChar char="●"/>
            </a:pPr>
            <a:r>
              <a:rPr lang="en-US" sz="2400" dirty="0"/>
              <a:t>Passphrase and </a:t>
            </a:r>
            <a:r>
              <a:rPr lang="en-US" sz="2400" dirty="0" err="1"/>
              <a:t>keyfile</a:t>
            </a:r>
            <a:r>
              <a:rPr lang="en-US" sz="2400" dirty="0"/>
              <a:t> on USB</a:t>
            </a:r>
          </a:p>
          <a:p>
            <a:pPr lvl="2" indent="-393700">
              <a:buChar char="●"/>
            </a:pPr>
            <a:endParaRPr lang="en-US" sz="2200" dirty="0"/>
          </a:p>
          <a:p>
            <a:pPr lvl="2" indent="-393700">
              <a:buChar char="●"/>
            </a:pPr>
            <a:endParaRPr lang="en-US" sz="2200" dirty="0"/>
          </a:p>
          <a:p>
            <a:pPr lvl="2" indent="-393700">
              <a:buChar char="●"/>
            </a:pPr>
            <a:endParaRPr lang="en-US" sz="2200" dirty="0"/>
          </a:p>
          <a:p>
            <a:pPr lvl="2" indent="-393700">
              <a:buChar char="●"/>
            </a:pPr>
            <a:endParaRPr lang="en-US" sz="2200" dirty="0"/>
          </a:p>
          <a:p>
            <a:pPr lvl="2" indent="-393700">
              <a:buChar char="●"/>
            </a:pPr>
            <a:endParaRPr lang="en-US" sz="2200" dirty="0"/>
          </a:p>
          <a:p>
            <a:pPr lvl="2" indent="-393700">
              <a:buChar char="●"/>
            </a:pPr>
            <a:endParaRPr lang="en-US" sz="2200" dirty="0"/>
          </a:p>
          <a:p>
            <a:pPr lvl="2" indent="-393700">
              <a:buChar char="●"/>
            </a:pPr>
            <a:endParaRPr lang="en-US" sz="2200" dirty="0"/>
          </a:p>
          <a:p>
            <a:pPr lvl="2" indent="-393700">
              <a:buChar char="●"/>
            </a:pPr>
            <a:endParaRPr lang="en-US" sz="2200" dirty="0"/>
          </a:p>
          <a:p>
            <a:pPr lvl="2" indent="-393700">
              <a:buChar char="●"/>
            </a:pPr>
            <a:endParaRPr lang="en-US" sz="2200" dirty="0"/>
          </a:p>
          <a:p>
            <a:pPr lvl="1" indent="-393700">
              <a:buSzPts val="2600"/>
              <a:buChar char="●"/>
            </a:pPr>
            <a:r>
              <a:rPr lang="en-US" sz="2400" dirty="0"/>
              <a:t>Encrypt swap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endParaRPr lang="en-US" sz="26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endParaRPr lang="en-US" sz="26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endParaRPr lang="en-US" sz="26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endParaRPr lang="en-US" sz="2600" dirty="0"/>
          </a:p>
        </p:txBody>
      </p:sp>
      <p:sp>
        <p:nvSpPr>
          <p:cNvPr id="8" name="Google Shape;247;p26">
            <a:extLst>
              <a:ext uri="{FF2B5EF4-FFF2-40B4-BE49-F238E27FC236}">
                <a16:creationId xmlns:a16="http://schemas.microsoft.com/office/drawing/2014/main" id="{52B8DA85-F6EC-44D3-84A4-A0B31F3185DB}"/>
              </a:ext>
            </a:extLst>
          </p:cNvPr>
          <p:cNvSpPr txBox="1">
            <a:spLocks/>
          </p:cNvSpPr>
          <p:nvPr/>
        </p:nvSpPr>
        <p:spPr>
          <a:xfrm>
            <a:off x="1516490" y="2401804"/>
            <a:ext cx="8386928" cy="351855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 Mono"/>
              <a:buChar char="●"/>
              <a:defRPr sz="2200" b="0" i="0" u="none" strike="noStrike" cap="none">
                <a:solidFill>
                  <a:srgbClr val="000000"/>
                </a:solidFill>
                <a:latin typeface="Ubuntu Mono"/>
                <a:ea typeface="Ubuntu Mono"/>
                <a:cs typeface="Ubuntu Mono"/>
                <a:sym typeface="Ubuntu Mono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 Mono"/>
              <a:buChar char="○"/>
              <a:defRPr sz="2200" b="0" i="0" u="none" strike="noStrike" cap="none">
                <a:solidFill>
                  <a:srgbClr val="000000"/>
                </a:solidFill>
                <a:latin typeface="Ubuntu Mono"/>
                <a:ea typeface="Ubuntu Mono"/>
                <a:cs typeface="Ubuntu Mono"/>
                <a:sym typeface="Ubuntu Mono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 Mono"/>
              <a:buChar char="■"/>
              <a:defRPr sz="2200" b="0" i="0" u="none" strike="noStrike" cap="none">
                <a:solidFill>
                  <a:srgbClr val="000000"/>
                </a:solidFill>
                <a:latin typeface="Ubuntu Mono"/>
                <a:ea typeface="Ubuntu Mono"/>
                <a:cs typeface="Ubuntu Mono"/>
                <a:sym typeface="Ubuntu Mono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 Mono"/>
              <a:buChar char="●"/>
              <a:defRPr sz="2200" b="0" i="0" u="none" strike="noStrike" cap="none">
                <a:solidFill>
                  <a:srgbClr val="000000"/>
                </a:solidFill>
                <a:latin typeface="Ubuntu Mono"/>
                <a:ea typeface="Ubuntu Mono"/>
                <a:cs typeface="Ubuntu Mono"/>
                <a:sym typeface="Ubuntu Mono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 Mono"/>
              <a:buChar char="○"/>
              <a:defRPr sz="2200" b="0" i="0" u="none" strike="noStrike" cap="none">
                <a:solidFill>
                  <a:srgbClr val="000000"/>
                </a:solidFill>
                <a:latin typeface="Ubuntu Mono"/>
                <a:ea typeface="Ubuntu Mono"/>
                <a:cs typeface="Ubuntu Mono"/>
                <a:sym typeface="Ubuntu Mono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 Mono"/>
              <a:buChar char="■"/>
              <a:defRPr sz="2200" b="0" i="0" u="none" strike="noStrike" cap="none">
                <a:solidFill>
                  <a:srgbClr val="000000"/>
                </a:solidFill>
                <a:latin typeface="Ubuntu Mono"/>
                <a:ea typeface="Ubuntu Mono"/>
                <a:cs typeface="Ubuntu Mono"/>
                <a:sym typeface="Ubuntu Mono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 Mono"/>
              <a:buChar char="●"/>
              <a:defRPr sz="2200" b="0" i="0" u="none" strike="noStrike" cap="none">
                <a:solidFill>
                  <a:srgbClr val="000000"/>
                </a:solidFill>
                <a:latin typeface="Ubuntu Mono"/>
                <a:ea typeface="Ubuntu Mono"/>
                <a:cs typeface="Ubuntu Mono"/>
                <a:sym typeface="Ubuntu Mono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 Mono"/>
              <a:buChar char="○"/>
              <a:defRPr sz="2200" b="0" i="0" u="none" strike="noStrike" cap="none">
                <a:solidFill>
                  <a:srgbClr val="000000"/>
                </a:solidFill>
                <a:latin typeface="Ubuntu Mono"/>
                <a:ea typeface="Ubuntu Mono"/>
                <a:cs typeface="Ubuntu Mono"/>
                <a:sym typeface="Ubuntu Mono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 Mono"/>
              <a:buChar char="■"/>
              <a:defRPr sz="2200" b="0" i="0" u="none" strike="noStrike" cap="none">
                <a:solidFill>
                  <a:srgbClr val="000000"/>
                </a:solidFill>
                <a:latin typeface="Ubuntu Mono"/>
                <a:ea typeface="Ubuntu Mono"/>
                <a:cs typeface="Ubuntu Mono"/>
                <a:sym typeface="Ubuntu Mono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# dd if=/dev/random of=/</a:t>
            </a:r>
            <a:r>
              <a:rPr lang="en-US" sz="18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mnt</a:t>
            </a: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</a:t>
            </a:r>
            <a:r>
              <a:rPr lang="en-US" sz="18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pendrive</a:t>
            </a: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/da2.key bs=64 count=1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# geli </a:t>
            </a:r>
            <a:r>
              <a:rPr lang="en-US" sz="18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init</a:t>
            </a: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-s 4096 -K /</a:t>
            </a:r>
            <a:r>
              <a:rPr lang="en-US" sz="18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mnt</a:t>
            </a: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</a:t>
            </a:r>
            <a:r>
              <a:rPr lang="en-US" sz="18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pendrive</a:t>
            </a: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/da2.key /dev/da2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Enter new passphrase: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Reenter new passphrase: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# geli attach -k /</a:t>
            </a:r>
            <a:r>
              <a:rPr lang="en-US" sz="18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mnt</a:t>
            </a: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</a:t>
            </a:r>
            <a:r>
              <a:rPr lang="en-US" sz="18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pendrive</a:t>
            </a: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/da2.key /dev/da2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Enter passphrase: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# dd if=/dev/random of=/dev/da2.eli bs=1m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# newfs /dev/da2.eli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# mount /dev/da2.eli /</a:t>
            </a:r>
            <a:r>
              <a:rPr lang="en-US" sz="18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mnt</a:t>
            </a: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/secret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...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# </a:t>
            </a:r>
            <a:r>
              <a:rPr lang="en-US" sz="18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umount</a:t>
            </a: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/</a:t>
            </a:r>
            <a:r>
              <a:rPr lang="en-US" sz="1800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mnt</a:t>
            </a: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/secret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# geli detach da2.eli</a:t>
            </a:r>
          </a:p>
        </p:txBody>
      </p:sp>
      <p:sp>
        <p:nvSpPr>
          <p:cNvPr id="321" name="Google Shape;321;p33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322" name="Google Shape;322;p33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GEOM - (6)</a:t>
            </a:r>
            <a:endParaRPr dirty="0"/>
          </a:p>
        </p:txBody>
      </p:sp>
      <p:sp>
        <p:nvSpPr>
          <p:cNvPr id="7" name="Google Shape;247;p26">
            <a:extLst>
              <a:ext uri="{FF2B5EF4-FFF2-40B4-BE49-F238E27FC236}">
                <a16:creationId xmlns:a16="http://schemas.microsoft.com/office/drawing/2014/main" id="{3FCFD81A-F640-41CF-AFA1-263BFF847C6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516488" y="6321701"/>
            <a:ext cx="8386927" cy="9693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# dd if=/dev/random of=/dev/ada0s1b bs=1m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# geli onetime –d ada0s1b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# swapon /dev/ada0s1b.eli</a:t>
            </a:r>
            <a:endParaRPr sz="1800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00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Interface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Geometry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Add new disks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Installation procedure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Filesystem check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Add a disk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RAID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GEOM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"/>
          <p:cNvSpPr txBox="1"/>
          <p:nvPr/>
        </p:nvSpPr>
        <p:spPr>
          <a:xfrm>
            <a:off x="548640" y="301320"/>
            <a:ext cx="107985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0" b="0" strike="noStrike">
              <a:solidFill>
                <a:srgbClr val="04617B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331" name="Google Shape;331;p34"/>
          <p:cNvSpPr txBox="1"/>
          <p:nvPr/>
        </p:nvSpPr>
        <p:spPr>
          <a:xfrm>
            <a:off x="552960" y="5216400"/>
            <a:ext cx="10789800" cy="15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strike="noStrike">
              <a:solidFill>
                <a:srgbClr val="DBF5F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2" name="Google Shape;332;p34"/>
          <p:cNvSpPr txBox="1">
            <a:spLocks noGrp="1"/>
          </p:cNvSpPr>
          <p:nvPr>
            <p:ph type="title"/>
          </p:nvPr>
        </p:nvSpPr>
        <p:spPr>
          <a:xfrm>
            <a:off x="599877" y="340997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Appendix</a:t>
            </a:r>
            <a:endParaRPr/>
          </a:p>
        </p:txBody>
      </p:sp>
      <p:sp>
        <p:nvSpPr>
          <p:cNvPr id="333" name="Google Shape;333;p34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334" name="Google Shape;334;p34"/>
          <p:cNvSpPr txBox="1">
            <a:spLocks noGrp="1"/>
          </p:cNvSpPr>
          <p:nvPr>
            <p:ph type="subTitle" idx="1"/>
          </p:nvPr>
        </p:nvSpPr>
        <p:spPr>
          <a:xfrm>
            <a:off x="599875" y="5339225"/>
            <a:ext cx="102675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5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340" name="Google Shape;340;p35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RAID - (1)</a:t>
            </a:r>
            <a:endParaRPr/>
          </a:p>
        </p:txBody>
      </p:sp>
      <p:sp>
        <p:nvSpPr>
          <p:cNvPr id="341" name="Google Shape;341;p35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Redundant Array of Inexpensive Disks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A method to combine several physical hard drives into one logical unit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Depending on the type of RAID, it has the following benefits: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Fault tolerance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Higher throughput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Real-time data recovery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RAID Level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RAID 0, 1, 0+1, 2, 3, 4, 5, 6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Hierarchical RAID</a:t>
            </a:r>
            <a:endParaRPr/>
          </a:p>
        </p:txBody>
      </p:sp>
      <p:grpSp>
        <p:nvGrpSpPr>
          <p:cNvPr id="342" name="Google Shape;342;p35"/>
          <p:cNvGrpSpPr/>
          <p:nvPr/>
        </p:nvGrpSpPr>
        <p:grpSpPr>
          <a:xfrm>
            <a:off x="5453025" y="5990500"/>
            <a:ext cx="4724400" cy="1219200"/>
            <a:chOff x="4191000" y="5410200"/>
            <a:chExt cx="4724400" cy="1219200"/>
          </a:xfrm>
        </p:grpSpPr>
        <p:sp>
          <p:nvSpPr>
            <p:cNvPr id="343" name="Google Shape;343;p35"/>
            <p:cNvSpPr/>
            <p:nvPr/>
          </p:nvSpPr>
          <p:spPr>
            <a:xfrm>
              <a:off x="4572000" y="5943600"/>
              <a:ext cx="533400" cy="304800"/>
            </a:xfrm>
            <a:prstGeom prst="ellipse">
              <a:avLst/>
            </a:prstGeom>
            <a:solidFill>
              <a:srgbClr val="00CC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5257800" y="5943600"/>
              <a:ext cx="533400" cy="304800"/>
            </a:xfrm>
            <a:prstGeom prst="ellipse">
              <a:avLst/>
            </a:prstGeom>
            <a:solidFill>
              <a:srgbClr val="00CC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5943600" y="5943600"/>
              <a:ext cx="533400" cy="304800"/>
            </a:xfrm>
            <a:prstGeom prst="ellipse">
              <a:avLst/>
            </a:prstGeom>
            <a:solidFill>
              <a:srgbClr val="00CC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6705600" y="5943600"/>
              <a:ext cx="533400" cy="304800"/>
            </a:xfrm>
            <a:prstGeom prst="ellipse">
              <a:avLst/>
            </a:prstGeom>
            <a:solidFill>
              <a:srgbClr val="00CC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7391400" y="5943600"/>
              <a:ext cx="533400" cy="304800"/>
            </a:xfrm>
            <a:prstGeom prst="ellipse">
              <a:avLst/>
            </a:prstGeom>
            <a:solidFill>
              <a:srgbClr val="00CC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8077200" y="5943600"/>
              <a:ext cx="533400" cy="304800"/>
            </a:xfrm>
            <a:prstGeom prst="ellipse">
              <a:avLst/>
            </a:prstGeom>
            <a:solidFill>
              <a:srgbClr val="00CC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4343400" y="5715000"/>
              <a:ext cx="2209800" cy="6858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6629400" y="5715000"/>
              <a:ext cx="2209800" cy="6858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4191000" y="5486400"/>
              <a:ext cx="4724400" cy="11430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6629400" y="5638800"/>
              <a:ext cx="864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RAID0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4343400" y="5638800"/>
              <a:ext cx="864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RAID0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6019800" y="5410200"/>
              <a:ext cx="864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RAID1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35"/>
          <p:cNvSpPr/>
          <p:nvPr/>
        </p:nvSpPr>
        <p:spPr>
          <a:xfrm>
            <a:off x="7967625" y="3704500"/>
            <a:ext cx="2400300" cy="2031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RAID1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- RAID0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- HD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- HD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- HD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- RAID0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- HD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- HD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- HD</a:t>
            </a:r>
            <a:endParaRPr/>
          </a:p>
        </p:txBody>
      </p:sp>
      <p:sp>
        <p:nvSpPr>
          <p:cNvPr id="356" name="Google Shape;356;p35"/>
          <p:cNvSpPr/>
          <p:nvPr/>
        </p:nvSpPr>
        <p:spPr>
          <a:xfrm rot="-3353336">
            <a:off x="6642084" y="4958629"/>
            <a:ext cx="1619297" cy="603336"/>
          </a:xfrm>
          <a:prstGeom prst="curvedDownArrow">
            <a:avLst>
              <a:gd name="adj1" fmla="val 24966"/>
              <a:gd name="adj2" fmla="val 49944"/>
              <a:gd name="adj3" fmla="val 25000"/>
            </a:avLst>
          </a:prstGeom>
          <a:solidFill>
            <a:srgbClr val="00CC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5"/>
          <p:cNvSpPr/>
          <p:nvPr/>
        </p:nvSpPr>
        <p:spPr>
          <a:xfrm>
            <a:off x="7450125" y="2498950"/>
            <a:ext cx="37776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e.g. HD1, HD2 </a:t>
            </a:r>
            <a:r>
              <a:rPr lang="en-US" sz="1800">
                <a:solidFill>
                  <a:srgbClr val="FF0000"/>
                </a:solidFill>
              </a:rPr>
              <a:t>v.s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D:\ in windows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363" name="Google Shape;363;p36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RAID - (2)</a:t>
            </a:r>
            <a:endParaRPr/>
          </a:p>
        </p:txBody>
      </p:sp>
      <p:sp>
        <p:nvSpPr>
          <p:cNvPr id="364" name="Google Shape;364;p36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1268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-US" sz="2900"/>
              <a:t>Hardware RAID</a:t>
            </a:r>
            <a:endParaRPr sz="290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/>
              <a:t>There is a dedicate controller to take over the whole business</a:t>
            </a:r>
            <a:endParaRPr sz="270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/>
              <a:t>RAID Configuration Utility after BIOS</a:t>
            </a:r>
            <a:endParaRPr sz="2700"/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■"/>
            </a:pPr>
            <a:r>
              <a:rPr lang="en-US" sz="2500"/>
              <a:t>Create RAID array, build Array</a:t>
            </a:r>
            <a:endParaRPr sz="250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-US" sz="2900"/>
              <a:t>Software RAID</a:t>
            </a:r>
            <a:endParaRPr sz="290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/>
              <a:t>GEOM</a:t>
            </a:r>
            <a:endParaRPr sz="2700"/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■"/>
            </a:pPr>
            <a:r>
              <a:rPr lang="en-US" sz="2500"/>
              <a:t>CACHE、CONCAT、ELI、JOURNAL、LABEL、MIRROR、MULTIPATH、NOP、PART、RAID3、SHSEC、STRIPE、VIRSTOR</a:t>
            </a:r>
            <a:endParaRPr sz="250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/>
              <a:t>ZFS</a:t>
            </a:r>
            <a:endParaRPr sz="2700"/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■"/>
            </a:pPr>
            <a:r>
              <a:rPr lang="en-US" sz="2500"/>
              <a:t>JBOD、STRIPE</a:t>
            </a:r>
            <a:endParaRPr sz="2500"/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■"/>
            </a:pPr>
            <a:r>
              <a:rPr lang="en-US" sz="2500"/>
              <a:t>MIRROR</a:t>
            </a:r>
            <a:endParaRPr sz="2500"/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■"/>
            </a:pPr>
            <a:r>
              <a:rPr lang="en-US" sz="2500"/>
              <a:t>RAID-Z、RAID-Z2、RAID-Z3</a:t>
            </a:r>
            <a:endParaRPr sz="25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7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370" name="Google Shape;370;p37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RAID 0 (normally used)</a:t>
            </a:r>
            <a:endParaRPr/>
          </a:p>
        </p:txBody>
      </p:sp>
      <p:sp>
        <p:nvSpPr>
          <p:cNvPr id="371" name="Google Shape;371;p37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Stripped data intro several disks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Minimum number of drives: 2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Advantage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Performance increase in proportional to n </a:t>
            </a:r>
            <a:r>
              <a:rPr lang="en-US">
                <a:solidFill>
                  <a:srgbClr val="FF0000"/>
                </a:solidFill>
              </a:rPr>
              <a:t>theoretically</a:t>
            </a:r>
            <a:endParaRPr>
              <a:solidFill>
                <a:srgbClr val="FF0000"/>
              </a:solidFill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Simple to implement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Disadvantage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No fault tolerance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Recommended applications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Non-critical data storage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Application requiring high bandwidth (such as video editing)</a:t>
            </a:r>
            <a:endParaRPr/>
          </a:p>
        </p:txBody>
      </p:sp>
      <p:sp>
        <p:nvSpPr>
          <p:cNvPr id="372" name="Google Shape;372;p37"/>
          <p:cNvSpPr/>
          <p:nvPr/>
        </p:nvSpPr>
        <p:spPr>
          <a:xfrm>
            <a:off x="914400" y="1219200"/>
            <a:ext cx="2466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(500GB+500GB=1TB)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37"/>
          <p:cNvPicPr preferRelativeResize="0"/>
          <p:nvPr/>
        </p:nvPicPr>
        <p:blipFill rotWithShape="1">
          <a:blip r:embed="rId3">
            <a:alphaModFix/>
          </a:blip>
          <a:srcRect l="2276" t="4516"/>
          <a:stretch/>
        </p:blipFill>
        <p:spPr>
          <a:xfrm>
            <a:off x="8162875" y="301325"/>
            <a:ext cx="3267075" cy="16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7"/>
          <p:cNvSpPr/>
          <p:nvPr/>
        </p:nvSpPr>
        <p:spPr>
          <a:xfrm>
            <a:off x="6002550" y="2087675"/>
            <a:ext cx="3557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e.g. HD1 (500GB), HD2 (500GB)</a:t>
            </a:r>
            <a:b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FF0000"/>
                </a:solidFill>
              </a:rPr>
              <a:t>v.s.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D:\ in windows (1TB)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7"/>
          <p:cNvSpPr/>
          <p:nvPr/>
        </p:nvSpPr>
        <p:spPr>
          <a:xfrm>
            <a:off x="6306900" y="3732925"/>
            <a:ext cx="3719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parallel file io from/to different HDs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8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381" name="Google Shape;381;p38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RAID 1 (normally used)</a:t>
            </a:r>
            <a:endParaRPr/>
          </a:p>
        </p:txBody>
      </p:sp>
      <p:sp>
        <p:nvSpPr>
          <p:cNvPr id="382" name="Google Shape;382;p38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Mirror data into several disks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Minimum number of drives: 2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Advantage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100% redundancy of data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Disadvantage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100% storage overage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Moderately slower write performance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Recommended application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Application requiring very high availability (such as home)</a:t>
            </a:r>
            <a:endParaRPr/>
          </a:p>
        </p:txBody>
      </p:sp>
      <p:sp>
        <p:nvSpPr>
          <p:cNvPr id="383" name="Google Shape;383;p38"/>
          <p:cNvSpPr/>
          <p:nvPr/>
        </p:nvSpPr>
        <p:spPr>
          <a:xfrm>
            <a:off x="914400" y="1219200"/>
            <a:ext cx="30897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(500GB+500GB=</a:t>
            </a:r>
            <a:r>
              <a:rPr lang="en-US" sz="1800">
                <a:solidFill>
                  <a:srgbClr val="FF0000"/>
                </a:solidFill>
              </a:rPr>
              <a:t>500G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38"/>
          <p:cNvSpPr/>
          <p:nvPr/>
        </p:nvSpPr>
        <p:spPr>
          <a:xfrm>
            <a:off x="5399500" y="5103475"/>
            <a:ext cx="53475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Caused by double check mechanisms on data…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7603" y="301325"/>
            <a:ext cx="1369298" cy="161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391" name="Google Shape;391;p39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RAID 0+1 (normally used)</a:t>
            </a:r>
            <a:endParaRPr/>
          </a:p>
        </p:txBody>
      </p:sp>
      <p:sp>
        <p:nvSpPr>
          <p:cNvPr id="392" name="Google Shape;392;p39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Combine RAID 0 and RAID 1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Minimum number of drives: 4</a:t>
            </a:r>
            <a:endParaRPr/>
          </a:p>
        </p:txBody>
      </p:sp>
      <p:sp>
        <p:nvSpPr>
          <p:cNvPr id="393" name="Google Shape;393;p39"/>
          <p:cNvSpPr/>
          <p:nvPr/>
        </p:nvSpPr>
        <p:spPr>
          <a:xfrm>
            <a:off x="914400" y="1219200"/>
            <a:ext cx="53925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</a:rPr>
              <a:t>([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(500GB+500GB)+</a:t>
            </a:r>
            <a:r>
              <a:rPr lang="en-US" sz="1800">
                <a:solidFill>
                  <a:srgbClr val="FF0000"/>
                </a:solidFill>
              </a:rPr>
              <a:t>(500GB+500GB)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=1TB)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5025" y="301325"/>
            <a:ext cx="390525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9"/>
          <p:cNvSpPr/>
          <p:nvPr/>
        </p:nvSpPr>
        <p:spPr>
          <a:xfrm>
            <a:off x="6383975" y="2453300"/>
            <a:ext cx="239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RAID1, RAID1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Them RAID0 above it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0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401" name="Google Shape;401;p40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RAID 2</a:t>
            </a:r>
            <a:endParaRPr/>
          </a:p>
        </p:txBody>
      </p:sp>
      <p:pic>
        <p:nvPicPr>
          <p:cNvPr id="402" name="Google Shape;402;p40"/>
          <p:cNvPicPr preferRelativeResize="0"/>
          <p:nvPr/>
        </p:nvPicPr>
        <p:blipFill rotWithShape="1">
          <a:blip r:embed="rId3">
            <a:alphaModFix/>
          </a:blip>
          <a:srcRect l="831" t="1140" r="1349" b="1364"/>
          <a:stretch/>
        </p:blipFill>
        <p:spPr>
          <a:xfrm>
            <a:off x="7054150" y="301325"/>
            <a:ext cx="4167188" cy="190341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0"/>
          <p:cNvSpPr/>
          <p:nvPr/>
        </p:nvSpPr>
        <p:spPr>
          <a:xfrm>
            <a:off x="9111550" y="453725"/>
            <a:ext cx="2286000" cy="1828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0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Hamming Code ECC Each bit of data word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Advantage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"On the fly" data error correction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Disadvantage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Inefficient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Very high ratio of ECC disks to data disks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Recommended applications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No commercial implementations exist / not commercially viable</a:t>
            </a:r>
            <a:endParaRPr/>
          </a:p>
        </p:txBody>
      </p:sp>
      <p:sp>
        <p:nvSpPr>
          <p:cNvPr id="405" name="Google Shape;405;p40"/>
          <p:cNvSpPr/>
          <p:nvPr/>
        </p:nvSpPr>
        <p:spPr>
          <a:xfrm>
            <a:off x="6703400" y="3063075"/>
            <a:ext cx="35196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Read, check if correct, then read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1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411" name="Google Shape;411;p41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RAID 3</a:t>
            </a:r>
            <a:endParaRPr/>
          </a:p>
        </p:txBody>
      </p:sp>
      <p:sp>
        <p:nvSpPr>
          <p:cNvPr id="412" name="Google Shape;412;p41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Parallel transfer with Parity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Minimum number of drives: 3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Advantage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Very high data transfer rate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Disadvantage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Transaction rate equal to that of a single disk drive at best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Recommended applications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Any application requiring high throughput</a:t>
            </a:r>
            <a:endParaRPr/>
          </a:p>
        </p:txBody>
      </p:sp>
      <p:sp>
        <p:nvSpPr>
          <p:cNvPr id="413" name="Google Shape;413;p41"/>
          <p:cNvSpPr/>
          <p:nvPr/>
        </p:nvSpPr>
        <p:spPr>
          <a:xfrm>
            <a:off x="914400" y="1219200"/>
            <a:ext cx="2466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>
                <a:solidFill>
                  <a:srgbClr val="FF0000"/>
                </a:solidFill>
              </a:rPr>
              <a:t>RAID1 if two HDs</a:t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l="836" t="1399" r="728" b="1409"/>
          <a:stretch/>
        </p:blipFill>
        <p:spPr>
          <a:xfrm>
            <a:off x="7112000" y="301325"/>
            <a:ext cx="4500563" cy="16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1"/>
          <p:cNvSpPr/>
          <p:nvPr/>
        </p:nvSpPr>
        <p:spPr>
          <a:xfrm>
            <a:off x="10083800" y="1901525"/>
            <a:ext cx="1338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Save parity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2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RAID 4</a:t>
            </a:r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Similar to RAID3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RAID 3 V.S RAID 4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Byte Level V.S Block Level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Block interleaving</a:t>
            </a:r>
            <a:endParaRPr/>
          </a:p>
          <a:p>
            <a:pPr marL="1371600" lvl="2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/>
              <a:t>Small files (e.g. 4k)</a:t>
            </a:r>
            <a:endParaRPr/>
          </a:p>
        </p:txBody>
      </p:sp>
      <p:sp>
        <p:nvSpPr>
          <p:cNvPr id="423" name="Google Shape;423;p42"/>
          <p:cNvSpPr/>
          <p:nvPr/>
        </p:nvSpPr>
        <p:spPr>
          <a:xfrm>
            <a:off x="4830000" y="3383800"/>
            <a:ext cx="4441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Block normally 512bytes (4k for WD HDs)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693" t="1218" r="1669" b="5060"/>
          <a:stretch/>
        </p:blipFill>
        <p:spPr>
          <a:xfrm>
            <a:off x="6933500" y="301325"/>
            <a:ext cx="4464050" cy="1589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3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430" name="Google Shape;430;p43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RAID 5 (normally used)</a:t>
            </a:r>
            <a:endParaRPr/>
          </a:p>
        </p:txBody>
      </p:sp>
      <p:sp>
        <p:nvSpPr>
          <p:cNvPr id="431" name="Google Shape;431;p43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Independent Disk with distributed parity blocks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Minimum number of drives: 3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Advantage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Highest read data rate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Medium write data rate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Disadvantage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Disk failure has a medium impact on throughput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Complex controller design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When one disk failed, you have to rebuild the RAID array</a:t>
            </a:r>
            <a:endParaRPr/>
          </a:p>
        </p:txBody>
      </p:sp>
      <p:pic>
        <p:nvPicPr>
          <p:cNvPr id="432" name="Google Shape;43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6550" y="301325"/>
            <a:ext cx="4343400" cy="15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3"/>
          <p:cNvSpPr/>
          <p:nvPr/>
        </p:nvSpPr>
        <p:spPr>
          <a:xfrm>
            <a:off x="6961525" y="2711625"/>
            <a:ext cx="20700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Origin from RAID3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3"/>
          <p:cNvSpPr/>
          <p:nvPr/>
        </p:nvSpPr>
        <p:spPr>
          <a:xfrm>
            <a:off x="3001475" y="3305550"/>
            <a:ext cx="16842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Parallel file I/O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3"/>
          <p:cNvSpPr/>
          <p:nvPr/>
        </p:nvSpPr>
        <p:spPr>
          <a:xfrm>
            <a:off x="7086550" y="6687000"/>
            <a:ext cx="32115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Can tolerate only 1 HD failure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Disk Interfaces &amp; Protocols</a:t>
            </a:r>
            <a:endParaRPr dirty="0"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400" dirty="0"/>
              <a:t>SCSI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000" dirty="0"/>
              <a:t>Small Computer Systems Interface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400" dirty="0"/>
              <a:t>IDE (or ATA)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000" dirty="0"/>
              <a:t>Integrated Device Electronics (or Advanced Technology Attachment)</a:t>
            </a: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000" dirty="0"/>
              <a:t>Renamed to PATA (Parallel ATA) after SATA is out</a:t>
            </a:r>
            <a:endParaRPr sz="20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400" dirty="0"/>
              <a:t>SATA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000" dirty="0"/>
              <a:t>Serial ATA</a:t>
            </a: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000" dirty="0"/>
              <a:t>AHCI, Advanced Host Controller Interface</a:t>
            </a:r>
            <a:endParaRPr sz="20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400" dirty="0"/>
              <a:t>SAS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000" dirty="0"/>
              <a:t>Serial Attached SCSI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400" dirty="0" err="1"/>
              <a:t>NVMe</a:t>
            </a:r>
            <a:r>
              <a:rPr lang="en-US" sz="2400" dirty="0"/>
              <a:t> (Non-Volatile Memory Express)</a:t>
            </a: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200" dirty="0"/>
              <a:t>Non-Volatile Memory Host Controller Interface Specification</a:t>
            </a:r>
          </a:p>
          <a:p>
            <a:pPr indent="-393700">
              <a:buSzPts val="2600"/>
              <a:buFont typeface="Times New Roman"/>
              <a:buChar char="●"/>
            </a:pPr>
            <a:r>
              <a:rPr lang="en-US" sz="2400" dirty="0"/>
              <a:t>USB (Universal Serial Bus)</a:t>
            </a: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000" dirty="0"/>
              <a:t>Mass Storage Class (MSC)</a:t>
            </a: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000" dirty="0"/>
              <a:t>Bulk Transfer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4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441" name="Google Shape;441;p44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RAID 6 (normally used)</a:t>
            </a:r>
            <a:endParaRPr/>
          </a:p>
        </p:txBody>
      </p:sp>
      <p:sp>
        <p:nvSpPr>
          <p:cNvPr id="442" name="Google Shape;442;p44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Similar to RAID5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Minimum number of drives: 4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2 parity checks, 2 disk failures tolerable.</a:t>
            </a:r>
            <a:endParaRPr/>
          </a:p>
        </p:txBody>
      </p:sp>
      <p:pic>
        <p:nvPicPr>
          <p:cNvPr id="443" name="Google Shape;443;p44"/>
          <p:cNvPicPr preferRelativeResize="0"/>
          <p:nvPr/>
        </p:nvPicPr>
        <p:blipFill rotWithShape="1">
          <a:blip r:embed="rId3">
            <a:alphaModFix/>
          </a:blip>
          <a:srcRect l="933" t="1596" r="6670" b="5561"/>
          <a:stretch/>
        </p:blipFill>
        <p:spPr>
          <a:xfrm>
            <a:off x="7003450" y="301325"/>
            <a:ext cx="4224338" cy="1751013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4"/>
          <p:cNvSpPr/>
          <p:nvPr/>
        </p:nvSpPr>
        <p:spPr>
          <a:xfrm>
            <a:off x="3462575" y="3153600"/>
            <a:ext cx="5327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Slower than RAID5 because of storing 2 parities…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Disk Interfaces - ATA &amp; SATA</a:t>
            </a: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ATA (AT Attachment)</a:t>
            </a:r>
            <a:endParaRPr sz="24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ATA2</a:t>
            </a:r>
            <a:endParaRPr sz="22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sz="2000"/>
              <a:t>PIO, DMA</a:t>
            </a:r>
            <a:endParaRPr sz="20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sz="2000"/>
              <a:t>LBA (Logical Block Addressing)</a:t>
            </a:r>
            <a:endParaRPr sz="20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ATA3, Ultra DMA/33/66/100/133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ATAPI (ATA Packet Interface)</a:t>
            </a:r>
            <a:endParaRPr sz="22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sz="2000"/>
              <a:t>CDROM, TAPE</a:t>
            </a:r>
            <a:endParaRPr sz="20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Only one device can be active at a time</a:t>
            </a:r>
            <a:endParaRPr sz="22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sz="2000" b="1"/>
              <a:t>SCSI support overlapping commands, command queuing, scatter-gather I/O</a:t>
            </a:r>
            <a:endParaRPr sz="2000" b="1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Char char="○"/>
            </a:pPr>
            <a:r>
              <a:rPr lang="en-US" sz="2200">
                <a:solidFill>
                  <a:srgbClr val="FF0000"/>
                </a:solidFill>
              </a:rPr>
              <a:t>Master-Slave</a:t>
            </a:r>
            <a:endParaRPr sz="2200">
              <a:solidFill>
                <a:srgbClr val="FF0000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40-pin ribbon cable</a:t>
            </a:r>
            <a:endParaRPr sz="22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SATA</a:t>
            </a:r>
            <a:endParaRPr sz="24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Serial ATA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SATA-1 1.5Gbit/s, SATA-2 3Gbit/s, SATA-3 6Gbit/s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SATA 3.1, SATA 3.2 16Gbit/s, SATA 3.3, eSATA, mSATA</a:t>
            </a:r>
            <a:endParaRPr sz="2200"/>
          </a:p>
        </p:txBody>
      </p:sp>
      <p:sp>
        <p:nvSpPr>
          <p:cNvPr id="74" name="Google Shape;74;p11"/>
          <p:cNvSpPr/>
          <p:nvPr/>
        </p:nvSpPr>
        <p:spPr>
          <a:xfrm>
            <a:off x="4102900" y="4921850"/>
            <a:ext cx="3519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Primary Master (0) / Slave (1)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Secondary Master (2) / Slave (3)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ATA interface and its cable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SATA interface and its cable</a:t>
            </a:r>
            <a:endParaRPr/>
          </a:p>
        </p:txBody>
      </p:sp>
      <p:pic>
        <p:nvPicPr>
          <p:cNvPr id="80" name="Google Shape;80;p12"/>
          <p:cNvPicPr preferRelativeResize="0"/>
          <p:nvPr/>
        </p:nvPicPr>
        <p:blipFill rotWithShape="1">
          <a:blip r:embed="rId3">
            <a:alphaModFix/>
          </a:blip>
          <a:srcRect l="32244" t="51802" b="4932"/>
          <a:stretch/>
        </p:blipFill>
        <p:spPr>
          <a:xfrm>
            <a:off x="1051575" y="4799725"/>
            <a:ext cx="5359547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2"/>
          <p:cNvPicPr preferRelativeResize="0"/>
          <p:nvPr/>
        </p:nvPicPr>
        <p:blipFill rotWithShape="1">
          <a:blip r:embed="rId4">
            <a:alphaModFix/>
          </a:blip>
          <a:srcRect t="54276" b="3296"/>
          <a:stretch/>
        </p:blipFill>
        <p:spPr>
          <a:xfrm>
            <a:off x="1051575" y="2109188"/>
            <a:ext cx="5400852" cy="202882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Disk Interfaces - ATA &amp; SATA Interfaces</a:t>
            </a:r>
            <a:endParaRPr/>
          </a:p>
        </p:txBody>
      </p:sp>
      <p:sp>
        <p:nvSpPr>
          <p:cNvPr id="84" name="Google Shape;84;p12"/>
          <p:cNvSpPr/>
          <p:nvPr/>
        </p:nvSpPr>
        <p:spPr>
          <a:xfrm rot="649012">
            <a:off x="4514577" y="3500258"/>
            <a:ext cx="1333188" cy="627729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2"/>
          <p:cNvSpPr/>
          <p:nvPr/>
        </p:nvSpPr>
        <p:spPr>
          <a:xfrm rot="695348">
            <a:off x="1095893" y="2884870"/>
            <a:ext cx="3127050" cy="760036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2"/>
          <p:cNvSpPr/>
          <p:nvPr/>
        </p:nvSpPr>
        <p:spPr>
          <a:xfrm>
            <a:off x="5895013" y="3877575"/>
            <a:ext cx="8382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Power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2"/>
          <p:cNvSpPr/>
          <p:nvPr/>
        </p:nvSpPr>
        <p:spPr>
          <a:xfrm>
            <a:off x="2048706" y="3733200"/>
            <a:ext cx="671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2"/>
          <p:cNvSpPr/>
          <p:nvPr/>
        </p:nvSpPr>
        <p:spPr>
          <a:xfrm>
            <a:off x="1587800" y="5180725"/>
            <a:ext cx="1101900" cy="762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2"/>
          <p:cNvSpPr/>
          <p:nvPr/>
        </p:nvSpPr>
        <p:spPr>
          <a:xfrm>
            <a:off x="2807725" y="5128375"/>
            <a:ext cx="2332800" cy="866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2"/>
          <p:cNvSpPr/>
          <p:nvPr/>
        </p:nvSpPr>
        <p:spPr>
          <a:xfrm>
            <a:off x="4467325" y="6064833"/>
            <a:ext cx="8382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Power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2"/>
          <p:cNvSpPr/>
          <p:nvPr/>
        </p:nvSpPr>
        <p:spPr>
          <a:xfrm>
            <a:off x="2048710" y="6062900"/>
            <a:ext cx="671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2"/>
          <p:cNvSpPr txBox="1"/>
          <p:nvPr/>
        </p:nvSpPr>
        <p:spPr>
          <a:xfrm>
            <a:off x="5825525" y="4138025"/>
            <a:ext cx="2332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Credit: </a:t>
            </a:r>
            <a:r>
              <a:rPr lang="en-US" u="sng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JulianVilla26</a:t>
            </a:r>
            <a:endParaRPr u="sng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" name="Google Shape;93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52575" y="1563425"/>
            <a:ext cx="2090089" cy="275777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2"/>
          <p:cNvSpPr txBox="1"/>
          <p:nvPr/>
        </p:nvSpPr>
        <p:spPr>
          <a:xfrm>
            <a:off x="8984750" y="4247475"/>
            <a:ext cx="30126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Credit: User</a:t>
            </a:r>
            <a:r>
              <a:rPr lang="en-US">
                <a:solidFill>
                  <a:srgbClr val="666666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Smial</a:t>
            </a:r>
            <a:r>
              <a:rPr lang="en-US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</a:t>
            </a:r>
            <a:r>
              <a:rPr lang="en-US">
                <a:solidFill>
                  <a:srgbClr val="666666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de.wikipedia</a:t>
            </a:r>
            <a:endParaRPr u="sng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Google Shape;95;p12"/>
          <p:cNvSpPr txBox="1"/>
          <p:nvPr/>
        </p:nvSpPr>
        <p:spPr>
          <a:xfrm>
            <a:off x="4267275" y="6704725"/>
            <a:ext cx="21852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Credit: </a:t>
            </a:r>
            <a:r>
              <a:rPr lang="en-US" u="sng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Dsimic</a:t>
            </a:r>
            <a:endParaRPr u="sng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" name="Google Shape;96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00773" y="4877925"/>
            <a:ext cx="2741900" cy="182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Disk Interfaces - USB</a:t>
            </a:r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/>
              <a:t>IDE/SATA to USB converters</a:t>
            </a:r>
            <a:endParaRPr/>
          </a:p>
        </p:txBody>
      </p:sp>
      <p:pic>
        <p:nvPicPr>
          <p:cNvPr id="104" name="Google Shape;10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2275" y="2277801"/>
            <a:ext cx="6148175" cy="46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9600" y="4143107"/>
            <a:ext cx="3661139" cy="2745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Disk Geometry (1)</a:t>
            </a:r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Sector</a:t>
            </a:r>
            <a:endParaRPr sz="25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-US" sz="2300"/>
              <a:t>Individual data block</a:t>
            </a:r>
            <a:endParaRPr sz="23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Track</a:t>
            </a:r>
            <a:endParaRPr sz="25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-US" sz="2300"/>
              <a:t>circle</a:t>
            </a:r>
            <a:endParaRPr sz="23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Cylinder</a:t>
            </a:r>
            <a:endParaRPr sz="25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-US" sz="2300"/>
              <a:t>circle on all platters</a:t>
            </a:r>
            <a:endParaRPr sz="23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Position</a:t>
            </a:r>
            <a:endParaRPr sz="25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-US" sz="2300">
                <a:solidFill>
                  <a:srgbClr val="FF0000"/>
                </a:solidFill>
              </a:rPr>
              <a:t>CHS</a:t>
            </a:r>
            <a:r>
              <a:rPr lang="en-US" sz="2300"/>
              <a:t>:</a:t>
            </a:r>
            <a:endParaRPr sz="2300"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Cylinder,</a:t>
            </a:r>
            <a:endParaRPr sz="2500"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Head (0, 1, …)</a:t>
            </a:r>
            <a:endParaRPr sz="2500"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Sector</a:t>
            </a:r>
            <a:endParaRPr sz="2500"/>
          </a:p>
        </p:txBody>
      </p:sp>
      <p:pic>
        <p:nvPicPr>
          <p:cNvPr id="113" name="Google Shape;113;p14" descr="recover-hard-drive-sectors-and-clust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750" y="3920813"/>
            <a:ext cx="5029200" cy="29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 descr="recover-hard-driv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750" y="301313"/>
            <a:ext cx="5105400" cy="3516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4"/>
          <p:cNvSpPr/>
          <p:nvPr/>
        </p:nvSpPr>
        <p:spPr>
          <a:xfrm>
            <a:off x="9524950" y="1884050"/>
            <a:ext cx="1905000" cy="1371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4"/>
          <p:cNvSpPr/>
          <p:nvPr/>
        </p:nvSpPr>
        <p:spPr>
          <a:xfrm>
            <a:off x="6400750" y="664850"/>
            <a:ext cx="12495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Like CDs..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" name="Google Shape;117;p14"/>
          <p:cNvCxnSpPr/>
          <p:nvPr/>
        </p:nvCxnSpPr>
        <p:spPr>
          <a:xfrm>
            <a:off x="8381950" y="4093850"/>
            <a:ext cx="457200" cy="1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4"/>
          <p:cNvCxnSpPr/>
          <p:nvPr/>
        </p:nvCxnSpPr>
        <p:spPr>
          <a:xfrm>
            <a:off x="8381950" y="3712850"/>
            <a:ext cx="457200" cy="1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9" name="Google Shape;119;p14" descr="https://i1.kknews.cc/SIG=3ijc30b/37q80000on25s17r017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1975" y="5761300"/>
            <a:ext cx="2286000" cy="152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>
            <a:spLocks noGrp="1"/>
          </p:cNvSpPr>
          <p:nvPr>
            <p:ph type="sldNum" idx="12"/>
          </p:nvPr>
        </p:nvSpPr>
        <p:spPr>
          <a:xfrm>
            <a:off x="11227808" y="6981108"/>
            <a:ext cx="720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599040" y="301320"/>
            <a:ext cx="10798500" cy="12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Disk Geometry (2)</a:t>
            </a:r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body" idx="1"/>
          </p:nvPr>
        </p:nvSpPr>
        <p:spPr>
          <a:xfrm>
            <a:off x="599050" y="1563425"/>
            <a:ext cx="10830900" cy="56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dirty="0"/>
              <a:t>40G HD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4866 cylinders, 255 heads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63 sectors per track, 512 bytes per sector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512 * 63 * 4866 * 255 = 40,024,212,480 bytes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1KB = 1024 bytes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dirty="0"/>
              <a:t>1MB = </a:t>
            </a:r>
            <a:r>
              <a:rPr lang="en-US" dirty="0">
                <a:solidFill>
                  <a:schemeClr val="dk1"/>
                </a:solidFill>
              </a:rPr>
              <a:t>1024 KB = 1,048,576 bytes</a:t>
            </a:r>
            <a:endParaRPr dirty="0">
              <a:solidFill>
                <a:schemeClr val="dk1"/>
              </a:solidFill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-US" dirty="0">
                <a:solidFill>
                  <a:schemeClr val="dk1"/>
                </a:solidFill>
              </a:rPr>
              <a:t>1GB = 1024 MB = 1,073,741,824 bytes</a:t>
            </a:r>
            <a:endParaRPr dirty="0">
              <a:solidFill>
                <a:schemeClr val="dk1"/>
              </a:solidFill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-US" dirty="0">
                <a:solidFill>
                  <a:schemeClr val="dk1"/>
                </a:solidFill>
              </a:rPr>
              <a:t>40,024,212,480 / 1,073,741,824 ≒ 37.275 GB</a:t>
            </a:r>
            <a:endParaRPr dirty="0">
              <a:solidFill>
                <a:schemeClr val="dk1"/>
              </a:solidFill>
            </a:endParaRPr>
          </a:p>
        </p:txBody>
      </p:sp>
      <p:cxnSp>
        <p:nvCxnSpPr>
          <p:cNvPr id="127" name="Google Shape;127;p15"/>
          <p:cNvCxnSpPr>
            <a:cxnSpLocks/>
          </p:cNvCxnSpPr>
          <p:nvPr/>
        </p:nvCxnSpPr>
        <p:spPr>
          <a:xfrm flipV="1">
            <a:off x="5078038" y="3605849"/>
            <a:ext cx="1610788" cy="52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" name="Google Shape;128;p15"/>
          <p:cNvCxnSpPr>
            <a:cxnSpLocks/>
          </p:cNvCxnSpPr>
          <p:nvPr/>
        </p:nvCxnSpPr>
        <p:spPr>
          <a:xfrm>
            <a:off x="5077075" y="3552356"/>
            <a:ext cx="951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15"/>
          <p:cNvCxnSpPr/>
          <p:nvPr/>
        </p:nvCxnSpPr>
        <p:spPr>
          <a:xfrm>
            <a:off x="5077075" y="3497363"/>
            <a:ext cx="381000" cy="1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" name="Google Shape;130;p15"/>
          <p:cNvSpPr/>
          <p:nvPr/>
        </p:nvSpPr>
        <p:spPr>
          <a:xfrm>
            <a:off x="5085787" y="3595634"/>
            <a:ext cx="3636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5"/>
          <p:cNvSpPr/>
          <p:nvPr/>
        </p:nvSpPr>
        <p:spPr>
          <a:xfrm>
            <a:off x="5649131" y="3595625"/>
            <a:ext cx="318343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5"/>
          <p:cNvSpPr/>
          <p:nvPr/>
        </p:nvSpPr>
        <p:spPr>
          <a:xfrm>
            <a:off x="6243425" y="3595625"/>
            <a:ext cx="3381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" name="Google Shape;133;p15"/>
          <p:cNvCxnSpPr/>
          <p:nvPr/>
        </p:nvCxnSpPr>
        <p:spPr>
          <a:xfrm>
            <a:off x="6544175" y="6064250"/>
            <a:ext cx="1066800" cy="1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134;p15"/>
          <p:cNvSpPr/>
          <p:nvPr/>
        </p:nvSpPr>
        <p:spPr>
          <a:xfrm>
            <a:off x="7839125" y="4753775"/>
            <a:ext cx="1600200" cy="762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00CC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Why?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5"/>
          <p:cNvSpPr/>
          <p:nvPr/>
        </p:nvSpPr>
        <p:spPr>
          <a:xfrm>
            <a:off x="7534775" y="6216650"/>
            <a:ext cx="18255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10^3 vs. 2^10…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5" descr="recover-hard-drive-sectors-and-clust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7900" y="301325"/>
            <a:ext cx="3424575" cy="20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SCC NAS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2891</Words>
  <Application>Microsoft Office PowerPoint</Application>
  <PresentationFormat>自訂</PresentationFormat>
  <Paragraphs>535</Paragraphs>
  <Slides>40</Slides>
  <Notes>39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9" baseType="lpstr">
      <vt:lpstr>DejaVu Sans Mono</vt:lpstr>
      <vt:lpstr>Microsoft JhengHei</vt:lpstr>
      <vt:lpstr>Arimo</vt:lpstr>
      <vt:lpstr>Times New Roman</vt:lpstr>
      <vt:lpstr>Source Sans Pro Light</vt:lpstr>
      <vt:lpstr>Source Sans Pro</vt:lpstr>
      <vt:lpstr>Arial</vt:lpstr>
      <vt:lpstr>Ubuntu Mono</vt:lpstr>
      <vt:lpstr>CSCC NASA</vt:lpstr>
      <vt:lpstr>Disks</vt:lpstr>
      <vt:lpstr>Handbook and Manual pages</vt:lpstr>
      <vt:lpstr>Outline</vt:lpstr>
      <vt:lpstr>Disk Interfaces &amp; Protocols</vt:lpstr>
      <vt:lpstr>Disk Interfaces - ATA &amp; SATA</vt:lpstr>
      <vt:lpstr>Disk Interfaces - ATA &amp; SATA Interfaces</vt:lpstr>
      <vt:lpstr>Disk Interfaces - USB</vt:lpstr>
      <vt:lpstr>Disk Geometry (1)</vt:lpstr>
      <vt:lpstr>Disk Geometry (2)</vt:lpstr>
      <vt:lpstr>CHS &amp; LBA</vt:lpstr>
      <vt:lpstr>Disk Installation Procedure (in FreeBSD…)</vt:lpstr>
      <vt:lpstr>Disk Installation Procedure (1)</vt:lpstr>
      <vt:lpstr>Disk Installation Procedure (2)</vt:lpstr>
      <vt:lpstr>Disk Installation Procedure (3)</vt:lpstr>
      <vt:lpstr>Disk Installation Procedure (4)</vt:lpstr>
      <vt:lpstr>Disk Installation Procedure (5)</vt:lpstr>
      <vt:lpstr>Disk Installation Procedure (6)</vt:lpstr>
      <vt:lpstr>fsck – check and repair filesystem (1)</vt:lpstr>
      <vt:lpstr>fsck – check and repair filesystem (2)</vt:lpstr>
      <vt:lpstr>Adding a disk to FreeBSD (1)</vt:lpstr>
      <vt:lpstr>Adding a disk to FreeBSD (2)</vt:lpstr>
      <vt:lpstr>GEOM</vt:lpstr>
      <vt:lpstr>Handbook and Manual pages</vt:lpstr>
      <vt:lpstr>GEOM - (1)</vt:lpstr>
      <vt:lpstr>GEOM - (2)</vt:lpstr>
      <vt:lpstr>GEOM - (3)</vt:lpstr>
      <vt:lpstr>GEOM - (4)</vt:lpstr>
      <vt:lpstr>GEOM - (5)</vt:lpstr>
      <vt:lpstr>GEOM - (6)</vt:lpstr>
      <vt:lpstr>Appendix</vt:lpstr>
      <vt:lpstr>RAID - (1)</vt:lpstr>
      <vt:lpstr>RAID - (2)</vt:lpstr>
      <vt:lpstr>RAID 0 (normally used)</vt:lpstr>
      <vt:lpstr>RAID 1 (normally used)</vt:lpstr>
      <vt:lpstr>RAID 0+1 (normally used)</vt:lpstr>
      <vt:lpstr>RAID 2</vt:lpstr>
      <vt:lpstr>RAID 3</vt:lpstr>
      <vt:lpstr>RAID 4</vt:lpstr>
      <vt:lpstr>RAID 5 (normally used)</vt:lpstr>
      <vt:lpstr>RAID 6 (normally used)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Disks</dc:title>
  <cp:lastModifiedBy>Li-Wen Hsu</cp:lastModifiedBy>
  <cp:revision>60</cp:revision>
  <dcterms:modified xsi:type="dcterms:W3CDTF">2021-10-28T13:40:46Z</dcterms:modified>
</cp:coreProperties>
</file>