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1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</p:sldIdLst>
  <p:sldSz cx="11998325" cy="7559675"/>
  <p:notesSz cx="7559675" cy="10691813"/>
  <p:embeddedFontLst>
    <p:embeddedFont>
      <p:font typeface="DejaVu Sans Mono" panose="020B0609030804020204" pitchFamily="49" charset="0"/>
      <p:regular r:id="rId114"/>
      <p:bold r:id="rId115"/>
      <p:italic r:id="rId116"/>
      <p:boldItalic r:id="rId117"/>
    </p:embeddedFont>
    <p:embeddedFont>
      <p:font typeface="Microsoft JhengHei" panose="020B0604030504040204" pitchFamily="34" charset="-120"/>
      <p:regular r:id="rId118"/>
      <p:bold r:id="rId119"/>
    </p:embeddedFont>
    <p:embeddedFont>
      <p:font typeface="Noto Sans Symbols" pitchFamily="2" charset="0"/>
      <p:regular r:id="rId120"/>
      <p:bold r:id="rId121"/>
    </p:embeddedFont>
    <p:embeddedFont>
      <p:font typeface="Source Sans Pro" panose="020B0503030403020204" pitchFamily="34" charset="0"/>
      <p:regular r:id="rId122"/>
      <p:bold r:id="rId123"/>
      <p:italic r:id="rId124"/>
      <p:boldItalic r:id="rId125"/>
    </p:embeddedFont>
    <p:embeddedFont>
      <p:font typeface="Ubuntu Mono" panose="020B0604020202020204" charset="0"/>
      <p:regular r:id="rId126"/>
      <p:bold r:id="rId127"/>
      <p:italic r:id="rId128"/>
      <p:boldItalic r:id="rId1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-Wen Hsu" initials="" lastIdx="3" clrIdx="0"/>
  <p:cmAuthor id="1" name="Jui-Nan Eric Lin" initials="" lastIdx="4" clrIdx="1"/>
  <p:cmAuthor id="2" name="Li-Wen Hsu" initials="LH" lastIdx="1" clrIdx="2">
    <p:extLst>
      <p:ext uri="{19B8F6BF-5375-455C-9EA6-DF929625EA0E}">
        <p15:presenceInfo xmlns:p15="http://schemas.microsoft.com/office/powerpoint/2012/main" userId="0b672995bc0c74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275F18-647E-4141-9A45-C779B51EA369}">
  <a:tblStyle styleId="{A2275F18-647E-4141-9A45-C779B51EA3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DA3830A-A8A0-412E-9E78-CEACD6E0779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6" y="1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4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0.fntdata"/><Relationship Id="rId128" Type="http://schemas.openxmlformats.org/officeDocument/2006/relationships/font" Target="fonts/font15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font" Target="fonts/font5.fntdata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11.fntdata"/><Relationship Id="rId129" Type="http://schemas.openxmlformats.org/officeDocument/2006/relationships/font" Target="fonts/font16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.fntdata"/><Relationship Id="rId119" Type="http://schemas.openxmlformats.org/officeDocument/2006/relationships/font" Target="fonts/font6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commentAuthors" Target="commentAuthor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7.fntdata"/><Relationship Id="rId125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font" Target="fonts/font2.fntdata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278175e4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278175e4d_0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a98bad0566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a98bad0566_0_50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98bad0566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98bad0566_0_5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a98bad0566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a98bad0566_0_5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a98bad0566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a98bad0566_0_5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a98bad0566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a98bad0566_0_5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a98bad0566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a98bad0566_0_54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a98bad0566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a98bad0566_0_5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98bad0566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98bad0566_0_56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98bad0566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98bad0566_0_5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a98bad0566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a98bad0566_0_5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278175e4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278175e4d_0_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a98bad0566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a98bad0566_0_5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a98bad0566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a98bad0566_0_5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https://wiki.freebsd.org/DevSummit/202111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Friday, </a:t>
            </a:r>
            <a:r>
              <a:rPr lang="en-US"/>
              <a:t>RAID-Z Expansion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4944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278175e4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278175e4d_0_8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278175e4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278175e4d_0_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278175e4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278175e4d_0_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278175e4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278175e4d_0_10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278175e4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278175e4d_0_1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278175e4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278175e4d_0_1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278175e4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278175e4d_0_1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278175e4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278175e4d_0_1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9c8e73a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9c8e73aab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9c8e73aa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9c8e73aab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9c8e73a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9c8e73aab_0_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9c8e73aa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9c8e73aab_0_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278175e4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278175e4d_0_14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278175e4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278175e4d_0_15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278175e4d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278175e4d_0_16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278175e4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278175e4d_0_17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278175e4d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278175e4d_0_1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278175e4d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278175e4d_0_2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278175e4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a278175e4d_0_2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278175e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278175e4d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278175e4d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278175e4d_0_3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278175e4d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278175e4d_0_3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a278175e4d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a278175e4d_0_3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278175e4d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278175e4d_0_3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a278175e4d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a278175e4d_0_3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a278175e4d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a278175e4d_0_3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a278175e4d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a278175e4d_0_3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278175e4d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278175e4d_0_3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a278175e4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a278175e4d_0_4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278175e4d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278175e4d_0_40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278175e4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278175e4d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a278175e4d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a278175e4d_0_4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278175e4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278175e4d_0_4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a278175e4d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a278175e4d_0_4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a278175e4d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a278175e4d_0_4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a278175e4d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a278175e4d_0_4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a278175e4d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a278175e4d_0_4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a278175e4d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a278175e4d_0_4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a278175e4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a278175e4d_0_4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98bad05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a98bad0566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a98bad056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a98bad0566_0_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278175e4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278175e4d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a98bad056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a98bad0566_0_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a98bad056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a98bad0566_0_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98bad056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98bad0566_0_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a98bad056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a98bad0566_0_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a98bad056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a98bad0566_0_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98bad056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a98bad0566_0_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a98bad056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a98bad0566_0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a98bad056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a98bad0566_0_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a98bad056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a98bad0566_0_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a98bad056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a98bad0566_0_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278175e4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278175e4d_0_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a98bad056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a98bad0566_0_1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a98bad056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a98bad0566_0_1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a98bad05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a98bad0566_0_1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a98bad056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a98bad0566_0_1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98bad056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98bad0566_0_1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98bad056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98bad0566_0_1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a98bad056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a98bad0566_0_17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a98bad056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a98bad0566_0_1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a98bad056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a98bad0566_0_1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98bad0566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a98bad0566_0_1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278175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278175e4d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a98bad056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a98bad0566_0_27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a98bad0566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a98bad0566_0_3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a98bad0566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a98bad0566_0_3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a98bad0566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a98bad0566_0_3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a98bad0566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a98bad0566_0_3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a98bad0566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a98bad0566_0_3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a98bad0566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a98bad0566_0_3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a98bad056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a98bad0566_0_37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a98bad0566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a98bad0566_0_3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98bad0566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98bad0566_0_38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278175e4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278175e4d_0_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a98bad056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a98bad0566_0_3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a98bad0566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a98bad0566_0_3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a98bad0566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a98bad0566_0_4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a98bad0566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a98bad0566_0_4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a98bad0566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a98bad0566_0_4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a15761794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a157617943_0_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a98bad0566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a98bad0566_0_4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a98bad0566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a98bad0566_0_4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a98bad0566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a98bad0566_0_4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a98bad0566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a98bad0566_0_4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278175e4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278175e4d_0_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a98bad056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a98bad0566_0_4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a98bad0566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a98bad0566_0_4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a98bad0566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a98bad0566_0_46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a98bad0566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a98bad0566_0_47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a15761794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a157617943_0_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a98bad0566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a98bad0566_0_47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a98bad0566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a98bad0566_0_4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a98bad0566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a98bad0566_0_4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a98bad056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a98bad0566_0_4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a98bad0566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a98bad0566_0_5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 preserve="1">
  <p:cSld name="大標題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45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/>
              <a:t>按一下以編輯母片子標題樣式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 preserve="1">
  <p:cSld name="版面一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898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 preserve="1">
  <p:cSld name="版面一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82185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 preserve="1">
  <p:cSld name="版面二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179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 preserve="1">
  <p:cSld name="版面二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4971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325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usam.de/?p=70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vx.sk/uploads/conferences/EuroBSDcon2012/zfs-tuning-handout.pdf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three.org/2012/12/14/zfs-administration-part-ix-copy-on-write" TargetMode="External"/><Relationship Id="rId5" Type="http://schemas.openxmlformats.org/officeDocument/2006/relationships/hyperlink" Target="http://www.cuddletech.com/blog/pivot/entry.php?id=1075" TargetMode="External"/><Relationship Id="rId4" Type="http://schemas.openxmlformats.org/officeDocument/2006/relationships/hyperlink" Target="https://www.youtube.com/watch?v=PIpI7Ub6yj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-zfs.org" TargetMode="External"/><Relationship Id="rId3" Type="http://schemas.openxmlformats.org/officeDocument/2006/relationships/hyperlink" Target="https://www.freebsd.org/doc/zh_TW/books/handbook/zfs-zfs.html" TargetMode="External"/><Relationship Id="rId7" Type="http://schemas.openxmlformats.org/officeDocument/2006/relationships/hyperlink" Target="https://www.bsdcan.org/2015/schedule/events/525.en.html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sdcan.org/2019/schedule/events/1073.en.html" TargetMode="External"/><Relationship Id="rId5" Type="http://schemas.openxmlformats.org/officeDocument/2006/relationships/hyperlink" Target="https://www.youtube.com/watch?v=gmaHZBwDKho&amp;list=PLskKNopggjc6NssLc8GEGSiFYJLYdlTQx&amp;index=23" TargetMode="External"/><Relationship Id="rId4" Type="http://schemas.openxmlformats.org/officeDocument/2006/relationships/hyperlink" Target="https://www.youtube.com/watch?v=3oG-1U5AI9A&amp;list=PLskKNopggjc6NssLc8GEGSiFYJLYdlTQx&amp;index=20" TargetMode="External"/><Relationship Id="rId9" Type="http://schemas.openxmlformats.org/officeDocument/2006/relationships/hyperlink" Target="https://www.freebsd.org/cgi/man.cgi?query=bectl(8)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zfs.org/wiki/OpenZFS_Developer_Summit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yF2KgQGmUi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cc-usa.com/wp-content/themes/icc_solutions/images/raid-calculator/raid-50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cc-usa.com/wp-content/themes/icc_solutions/images/raid-calculator/raid-60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ID#Weakness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zfs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openzfs/zfs" TargetMode="External"/><Relationship Id="rId4" Type="http://schemas.openxmlformats.org/officeDocument/2006/relationships/hyperlink" Target="https://openzfs.github.io/openzfs-doc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zpool(8)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zh.wikipedia.org/zh-tw/RAID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uddletech.com/blog/pivot/entry.php?id=1013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zfs(8)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zfs(8)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dcan.org/2019/schedule/events/1073.en.html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Last Word in Filesystem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  <a:buFont typeface="Arial"/>
            </a:pPr>
            <a:r>
              <a:rPr lang="en-US" dirty="0" err="1"/>
              <a:t>lwhsu</a:t>
            </a:r>
            <a:r>
              <a:rPr lang="en-US" dirty="0"/>
              <a:t> (2019-2021, CC BY)</a:t>
            </a:r>
            <a:endParaRPr dirty="0"/>
          </a:p>
          <a:p>
            <a:pPr>
              <a:buClr>
                <a:schemeClr val="dk1"/>
              </a:buClr>
              <a:buSzPts val="1100"/>
              <a:buFont typeface="Arial"/>
            </a:pPr>
            <a:r>
              <a:rPr lang="en-US" dirty="0" err="1"/>
              <a:t>tzute</a:t>
            </a:r>
            <a:r>
              <a:rPr lang="en-US" dirty="0"/>
              <a:t> (2018)</a:t>
            </a:r>
            <a:endParaRPr dirty="0"/>
          </a:p>
          <a:p>
            <a:pPr>
              <a:buClr>
                <a:schemeClr val="dk1"/>
              </a:buClr>
              <a:buSzPts val="1100"/>
              <a:buFont typeface="Arial"/>
            </a:pPr>
            <a:r>
              <a:rPr lang="en-US" dirty="0"/>
              <a:t>? (?-2018) </a:t>
            </a:r>
            <a:endParaRPr dirty="0"/>
          </a:p>
          <a:p>
            <a:pPr>
              <a:buClr>
                <a:schemeClr val="dk1"/>
              </a:buClr>
              <a:buSzPts val="1100"/>
              <a:buFont typeface="Arial"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5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4136313" y="6777600"/>
            <a:ext cx="372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https://zh.wikipedia.org/zh-tw/RAID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1091" y="1563425"/>
            <a:ext cx="7214420" cy="53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Cache and Prefetch</a:t>
            </a:r>
            <a:endParaRPr/>
          </a:p>
        </p:txBody>
      </p:sp>
      <p:sp>
        <p:nvSpPr>
          <p:cNvPr id="1031" name="Google Shape;1031;p10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  <p:sp>
        <p:nvSpPr>
          <p:cNvPr id="1032" name="Google Shape;1032;p10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daptive </a:t>
            </a:r>
            <a:r>
              <a:rPr lang="en-US">
                <a:solidFill>
                  <a:srgbClr val="FF0000"/>
                </a:solidFill>
              </a:rPr>
              <a:t>R</a:t>
            </a:r>
            <a:r>
              <a:rPr lang="en-US"/>
              <a:t>eplacement </a:t>
            </a:r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/>
              <a:t>ache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Resides in system RAM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Major speedup to ZFS the size is auto-tuned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Default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arc max: memory size - 1GB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metadata limit: ¼ of arc_max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arc min: ½ of arc_meta_limit (but at least 16MB)</a:t>
            </a:r>
            <a:endParaRPr/>
          </a:p>
        </p:txBody>
      </p:sp>
      <p:sp>
        <p:nvSpPr>
          <p:cNvPr id="1037" name="Google Shape;1037;p10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  <p:sp>
        <p:nvSpPr>
          <p:cNvPr id="1038" name="Google Shape;1038;p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ARC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Disable ARC on per-dataset level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Maximum can be limited if you also run other things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Increasing arc_meta_limit may help if working with (too) many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http://www.krausam.de/?p=70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102</a:t>
            </a:fld>
            <a:endParaRPr/>
          </a:p>
        </p:txBody>
      </p:sp>
      <p:sp>
        <p:nvSpPr>
          <p:cNvPr id="1045" name="Google Shape;1045;p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Tuning ARC</a:t>
            </a:r>
            <a:endParaRPr/>
          </a:p>
        </p:txBody>
      </p:sp>
      <p:sp>
        <p:nvSpPr>
          <p:cNvPr id="1047" name="Google Shape;1047;p108"/>
          <p:cNvSpPr txBox="1">
            <a:spLocks noGrp="1"/>
          </p:cNvSpPr>
          <p:nvPr>
            <p:ph type="body" idx="2"/>
          </p:nvPr>
        </p:nvSpPr>
        <p:spPr>
          <a:xfrm>
            <a:off x="1734550" y="4744075"/>
            <a:ext cx="85599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# sysctl kstat.zfs.misc.arcstats.size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# sysctl kstat.zfs.misc.arcstats.arc_meta_used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# sysctl kstat.zfs.misc.arcstats.arc_meta_limit</a:t>
            </a:r>
            <a:endParaRPr sz="2700"/>
          </a:p>
        </p:txBody>
      </p:sp>
      <p:sp>
        <p:nvSpPr>
          <p:cNvPr id="1048" name="Google Shape;1048;p108"/>
          <p:cNvSpPr txBox="1">
            <a:spLocks noGrp="1"/>
          </p:cNvSpPr>
          <p:nvPr>
            <p:ph type="body" idx="4294967295"/>
          </p:nvPr>
        </p:nvSpPr>
        <p:spPr>
          <a:xfrm>
            <a:off x="0" y="2624138"/>
            <a:ext cx="8559800" cy="982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# sysctl vfs.zfs.arc_max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# sysctl vfs.zfs.arc_free_target</a:t>
            </a:r>
            <a:endParaRPr sz="270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L2 Adaptive Replacement Cache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is designed to run on fast block devices (SSD)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helps primarily read-intensive workloads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each device can be attached to only one ZFS pool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103</a:t>
            </a:fld>
            <a:endParaRPr/>
          </a:p>
        </p:txBody>
      </p:sp>
      <p:sp>
        <p:nvSpPr>
          <p:cNvPr id="1054" name="Google Shape;1054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L2ARC</a:t>
            </a:r>
            <a:endParaRPr/>
          </a:p>
        </p:txBody>
      </p:sp>
      <p:sp>
        <p:nvSpPr>
          <p:cNvPr id="1056" name="Google Shape;1056;p109"/>
          <p:cNvSpPr txBox="1">
            <a:spLocks noGrp="1"/>
          </p:cNvSpPr>
          <p:nvPr>
            <p:ph type="body" idx="2"/>
          </p:nvPr>
        </p:nvSpPr>
        <p:spPr>
          <a:xfrm>
            <a:off x="2457700" y="3640950"/>
            <a:ext cx="7081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# zpool add &lt;pool name&gt; cache &lt;vdevs&gt;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# zpool add remove &lt;pool name&gt; &lt;vdevs&gt;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Enable prefetch for streaming or serving of large files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Configurable on per-dataset basis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Turbo warm-up phase may require tuning (e.g. set to 16MB)</a:t>
            </a:r>
            <a:endParaRPr dirty="0"/>
          </a:p>
        </p:txBody>
      </p:sp>
      <p:sp>
        <p:nvSpPr>
          <p:cNvPr id="1061" name="Google Shape;1061;p1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104</a:t>
            </a:fld>
            <a:endParaRPr/>
          </a:p>
        </p:txBody>
      </p:sp>
      <p:sp>
        <p:nvSpPr>
          <p:cNvPr id="1062" name="Google Shape;1062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Tuning L2ARC</a:t>
            </a:r>
            <a:endParaRPr/>
          </a:p>
        </p:txBody>
      </p:sp>
      <p:sp>
        <p:nvSpPr>
          <p:cNvPr id="1064" name="Google Shape;1064;p110"/>
          <p:cNvSpPr txBox="1">
            <a:spLocks noGrp="1"/>
          </p:cNvSpPr>
          <p:nvPr>
            <p:ph type="body" idx="2"/>
          </p:nvPr>
        </p:nvSpPr>
        <p:spPr>
          <a:xfrm>
            <a:off x="3726100" y="3349850"/>
            <a:ext cx="4544400" cy="1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vfs.zfs.l2arc.noprefetch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vfs.zfs.l2arc.write_max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vfs.zfs.l2arc.write_boost</a:t>
            </a:r>
          </a:p>
        </p:txBody>
      </p:sp>
      <p:sp>
        <p:nvSpPr>
          <p:cNvPr id="1065" name="Google Shape;1065;p110"/>
          <p:cNvSpPr txBox="1">
            <a:spLocks noGrp="1"/>
          </p:cNvSpPr>
          <p:nvPr>
            <p:ph type="body" idx="4294967295"/>
          </p:nvPr>
        </p:nvSpPr>
        <p:spPr>
          <a:xfrm>
            <a:off x="7453313" y="5175250"/>
            <a:ext cx="4545012" cy="1806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# old names in legacy </a:t>
            </a:r>
            <a:r>
              <a:rPr lang="en-US" sz="2600" dirty="0" err="1"/>
              <a:t>zfs</a:t>
            </a:r>
            <a:endParaRPr lang="en-US"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vfs.zfs.l2arc_noprefetch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vfs.zfs.l2arc_write_max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vfs.zfs.l2arc_write_boost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Intent Log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guarantees data consistency on fsync() calls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replays transaction in case of a panic or power failure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small storage space on each pool by default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speed up writes, deploy zil on a separate log device(SSD)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Per-dataset synchonocity behavior can be configured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# zfs set sync=[standard|always|disabled] dataset</a:t>
            </a:r>
            <a:endParaRPr/>
          </a:p>
        </p:txBody>
      </p:sp>
      <p:sp>
        <p:nvSpPr>
          <p:cNvPr id="1070" name="Google Shape;1070;p1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105</a:t>
            </a:fld>
            <a:endParaRPr/>
          </a:p>
        </p:txBody>
      </p:sp>
      <p:sp>
        <p:nvSpPr>
          <p:cNvPr id="1071" name="Google Shape;1071;p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ZIL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Analyses read patterns of files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Tries to predict next reads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Loader tunable to enable/disable zfetch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vfs.zfs.prefetch_disable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vfs.zfs.prefetch.disable </a:t>
            </a:r>
            <a:r>
              <a:rPr lang="en-US">
                <a:solidFill>
                  <a:schemeClr val="dk1"/>
                </a:solidFill>
              </a:rPr>
              <a:t>(openzfs)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106</a:t>
            </a:fld>
            <a:endParaRPr/>
          </a:p>
        </p:txBody>
      </p:sp>
      <p:sp>
        <p:nvSpPr>
          <p:cNvPr id="1078" name="Google Shape;1078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File-level Prefetch (zfetch)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reads data after small reads from pool devices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useful for drives with higher latency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consumes constant RAM per vdev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is disabled by default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Loader tunable to enable/disable vdev prefetch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vfs.zfs.vdev.cache.size=[bytes]</a:t>
            </a:r>
            <a:endParaRPr/>
          </a:p>
        </p:txBody>
      </p:sp>
      <p:sp>
        <p:nvSpPr>
          <p:cNvPr id="1084" name="Google Shape;1084;p1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107</a:t>
            </a:fld>
            <a:endParaRPr/>
          </a:p>
        </p:txBody>
      </p:sp>
      <p:sp>
        <p:nvSpPr>
          <p:cNvPr id="1085" name="Google Shape;1085;p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Device-level Prefetch (vdev prefetch)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# </a:t>
            </a:r>
            <a:r>
              <a:rPr lang="en-US" dirty="0" err="1"/>
              <a:t>sysctl</a:t>
            </a:r>
            <a:r>
              <a:rPr lang="en-US" dirty="0"/>
              <a:t> </a:t>
            </a:r>
            <a:r>
              <a:rPr lang="en-US" dirty="0" err="1"/>
              <a:t>vfs.zfs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# </a:t>
            </a:r>
            <a:r>
              <a:rPr lang="en-US" dirty="0" err="1"/>
              <a:t>sysctl</a:t>
            </a:r>
            <a:r>
              <a:rPr lang="en-US" dirty="0"/>
              <a:t> </a:t>
            </a:r>
            <a:r>
              <a:rPr lang="en-US" dirty="0" err="1"/>
              <a:t>kstat.zfs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using tools: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zfs</a:t>
            </a:r>
            <a:r>
              <a:rPr lang="en-US" dirty="0"/>
              <a:t>-stats: analyzes settings and counters since boot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zfsf-mon</a:t>
            </a:r>
            <a:r>
              <a:rPr lang="en-US" dirty="0"/>
              <a:t>: real-time statistics with averages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Both tools are available in ports under </a:t>
            </a:r>
            <a:r>
              <a:rPr lang="en-US" dirty="0" err="1"/>
              <a:t>sysutils</a:t>
            </a:r>
            <a:r>
              <a:rPr lang="en-US" dirty="0"/>
              <a:t>/</a:t>
            </a:r>
            <a:r>
              <a:rPr lang="en-US" dirty="0" err="1"/>
              <a:t>zfs</a:t>
            </a:r>
            <a:r>
              <a:rPr lang="en-US" dirty="0"/>
              <a:t>-stats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1" name="Google Shape;1091;p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108</a:t>
            </a:fld>
            <a:endParaRPr/>
          </a:p>
        </p:txBody>
      </p:sp>
      <p:sp>
        <p:nvSpPr>
          <p:cNvPr id="1092" name="Google Shape;1092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 Statistics Tools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ZFS: The last word in filesystems (Jeff Bonwick &amp; Bill Moore)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ZFS tuning in FreeBSD (Martin Matuˇska):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Slide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http://blog.vx.sk/uploads/conferences/EuroBSDcon2012/zfs-tuning-handout.pdf</a:t>
            </a:r>
            <a:endParaRPr sz="25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Video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u="sng">
                <a:solidFill>
                  <a:schemeClr val="hlink"/>
                </a:solidFill>
                <a:hlinkClick r:id="rId4"/>
              </a:rPr>
              <a:t>https://www.youtube.com/watch?v=PIpI7Ub6yjo</a:t>
            </a:r>
            <a:r>
              <a:rPr lang="en-US" sz="2500"/>
              <a:t> </a:t>
            </a:r>
            <a:endParaRPr sz="25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Becoming a ZFS Ninja (Ben Rockwood):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u="sng">
                <a:solidFill>
                  <a:schemeClr val="hlink"/>
                </a:solidFill>
                <a:hlinkClick r:id="rId5"/>
              </a:rPr>
              <a:t>http://www.cuddletech.com/blog/pivot/entry.php?id=1075</a:t>
            </a:r>
            <a:r>
              <a:rPr lang="en-US" sz="2700"/>
              <a:t> 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ZFS Administration: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u="sng">
                <a:solidFill>
                  <a:schemeClr val="hlink"/>
                </a:solidFill>
                <a:hlinkClick r:id="rId6"/>
              </a:rPr>
              <a:t>https://pthree.org/2012/12/14/zfs-administration-part-ix-copy-on-write</a:t>
            </a:r>
            <a:r>
              <a:rPr lang="en-US" sz="2700"/>
              <a:t> 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098" name="Google Shape;1098;p1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109</a:t>
            </a:fld>
            <a:endParaRPr/>
          </a:p>
        </p:txBody>
      </p:sp>
      <p:sp>
        <p:nvSpPr>
          <p:cNvPr id="1099" name="Google Shape;1099;p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Slower than RAID 0 / RAID 1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Higher CPU usage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5</a:t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https://www.freebsd.org/doc/zh_TW/books/handbook/zfs-zfs.html</a:t>
            </a:r>
            <a:r>
              <a:rPr lang="en-US" sz="2000" dirty="0"/>
              <a:t> </a:t>
            </a:r>
            <a:endParaRPr sz="17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"ZFS Mastery" books (Michael W. Lucas &amp; Allan Jude)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FreeBSD Mastery: ZFS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FreeBSD Mastery: Advanced ZFS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ZFS for Newbies (Dan </a:t>
            </a:r>
            <a:r>
              <a:rPr lang="en-US" sz="2000" dirty="0" err="1"/>
              <a:t>Langille</a:t>
            </a:r>
            <a:r>
              <a:rPr lang="en-US" sz="2000" dirty="0"/>
              <a:t>)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u="sng" dirty="0">
                <a:solidFill>
                  <a:schemeClr val="hlink"/>
                </a:solidFill>
                <a:hlinkClick r:id="rId4"/>
              </a:rPr>
              <a:t>https://www.youtube.com/watch?v=3oG-1U5AI9A&amp;list=PLskKNopggjc6NssLc8GEGSiFYJLYdlTQx&amp;index=20</a:t>
            </a:r>
            <a:r>
              <a:rPr lang="en-US" sz="2000" dirty="0"/>
              <a:t> 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The future of </a:t>
            </a:r>
            <a:r>
              <a:rPr lang="en-US" sz="2000" dirty="0" err="1"/>
              <a:t>OpenZFS</a:t>
            </a:r>
            <a:r>
              <a:rPr lang="en-US" sz="2000" dirty="0"/>
              <a:t> and FreeBSD (Allan Jude)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u="sng" dirty="0">
                <a:solidFill>
                  <a:schemeClr val="hlink"/>
                </a:solidFill>
                <a:hlinkClick r:id="rId5"/>
              </a:rPr>
              <a:t>https://www.youtube.com/watch?v=gmaHZBwDKho&amp;list=PLskKNopggjc6NssLc8GEGSiFYJLYdlTQx&amp;index=23</a:t>
            </a:r>
            <a:r>
              <a:rPr lang="en-US" sz="2000" dirty="0"/>
              <a:t>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How ZFS snapshots really work (Matt Ahrens)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u="sng" dirty="0">
                <a:solidFill>
                  <a:schemeClr val="hlink"/>
                </a:solidFill>
                <a:hlinkClick r:id="rId6"/>
              </a:rPr>
              <a:t>https://www.bsdcan.org/2019/schedule/events/1073.en.html</a:t>
            </a:r>
            <a:r>
              <a:rPr lang="en-US" sz="2000" dirty="0"/>
              <a:t>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An Introduction to the Implementation of ZFS (Kirk </a:t>
            </a:r>
            <a:r>
              <a:rPr lang="en-US" sz="2000" dirty="0" err="1"/>
              <a:t>McKusick</a:t>
            </a:r>
            <a:r>
              <a:rPr lang="en-US" sz="2000" dirty="0"/>
              <a:t>)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u="sng" dirty="0">
                <a:solidFill>
                  <a:schemeClr val="hlink"/>
                </a:solidFill>
                <a:hlinkClick r:id="rId7"/>
              </a:rPr>
              <a:t>https://www.bsdcan.org/2015/schedule/events/525.en.html</a:t>
            </a:r>
            <a:r>
              <a:rPr lang="en-US" sz="2000" dirty="0"/>
              <a:t>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u="sng" dirty="0">
                <a:solidFill>
                  <a:schemeClr val="hlink"/>
                </a:solidFill>
                <a:hlinkClick r:id="rId8"/>
              </a:rPr>
              <a:t>https://open-zfs.org</a:t>
            </a:r>
            <a:r>
              <a:rPr lang="en-US" sz="2000" dirty="0"/>
              <a:t>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Boot environments: </a:t>
            </a:r>
            <a:r>
              <a:rPr lang="en-US" sz="2000" u="sng" dirty="0" err="1">
                <a:solidFill>
                  <a:schemeClr val="hlink"/>
                </a:solidFill>
                <a:hlinkClick r:id="rId9"/>
              </a:rPr>
              <a:t>bectl</a:t>
            </a:r>
            <a:r>
              <a:rPr lang="en-US" sz="2000" u="sng" dirty="0">
                <a:solidFill>
                  <a:schemeClr val="hlink"/>
                </a:solidFill>
                <a:hlinkClick r:id="rId9"/>
              </a:rPr>
              <a:t>(8)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105" name="Google Shape;1105;p1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110</a:t>
            </a:fld>
            <a:endParaRPr/>
          </a:p>
        </p:txBody>
      </p:sp>
      <p:sp>
        <p:nvSpPr>
          <p:cNvPr id="1106" name="Google Shape;1106;p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 (c.)</a:t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1700" dirty="0">
                <a:hlinkClick r:id="rId3"/>
              </a:rPr>
              <a:t>https://openzfs.org/wiki/OpenZFS_Developer_Summit</a:t>
            </a:r>
            <a:endParaRPr lang="en-US" sz="1700" dirty="0"/>
          </a:p>
          <a:p>
            <a:pPr lvl="1" indent="-355600">
              <a:buSzPts val="2000"/>
              <a:buChar char="●"/>
            </a:pPr>
            <a:r>
              <a:rPr lang="en-US" sz="1500" dirty="0"/>
              <a:t>Next: 2021 Nov. 8-9</a:t>
            </a:r>
          </a:p>
          <a:p>
            <a:pPr indent="-355600">
              <a:buSzPts val="2000"/>
              <a:buChar char="●"/>
            </a:pPr>
            <a:r>
              <a:rPr lang="en-US" sz="1700" dirty="0"/>
              <a:t>RAID-Z Expansion</a:t>
            </a:r>
          </a:p>
          <a:p>
            <a:pPr lvl="1" indent="-355600">
              <a:buSzPts val="2000"/>
              <a:buChar char="●"/>
            </a:pPr>
            <a:r>
              <a:rPr lang="en-US" sz="1500" dirty="0">
                <a:hlinkClick r:id="rId4"/>
              </a:rPr>
              <a:t>https://www.youtube.com/watch?v=yF2KgQGmUic</a:t>
            </a:r>
            <a:endParaRPr lang="en-US" sz="1500" dirty="0"/>
          </a:p>
          <a:p>
            <a:pPr lvl="1" indent="-355600">
              <a:buSzPts val="2000"/>
              <a:buChar char="●"/>
            </a:pPr>
            <a:endParaRPr lang="en-US" sz="1500" dirty="0"/>
          </a:p>
          <a:p>
            <a:pPr lvl="1" indent="-355600">
              <a:buSzPts val="2000"/>
              <a:buChar char="●"/>
            </a:pPr>
            <a:endParaRPr lang="en-US" sz="1500" dirty="0"/>
          </a:p>
          <a:p>
            <a:pPr lvl="1" indent="-355600">
              <a:buSzPts val="2000"/>
              <a:buChar char="●"/>
            </a:pPr>
            <a:endParaRPr lang="en-US" sz="1500" dirty="0"/>
          </a:p>
        </p:txBody>
      </p:sp>
      <p:sp>
        <p:nvSpPr>
          <p:cNvPr id="1105" name="Google Shape;1105;p1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111</a:t>
            </a:fld>
            <a:endParaRPr/>
          </a:p>
        </p:txBody>
      </p:sp>
      <p:sp>
        <p:nvSpPr>
          <p:cNvPr id="1106" name="Google Shape;1106;p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References (c.2)</a:t>
            </a:r>
            <a:endParaRPr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141C68-6CE5-4628-9AA2-B19BA7E77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355" y="2859473"/>
            <a:ext cx="6375157" cy="29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6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4136313" y="6777600"/>
            <a:ext cx="372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https://zh.wikipedia.org/zh-tw/RAID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5414" y="1563427"/>
            <a:ext cx="8865772" cy="52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Slower than RAID 5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 two different correcting algorithms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Usually implemented via hardware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6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 1+0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10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4136313" y="6777600"/>
            <a:ext cx="372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https://zh.wikipedia.org/zh-tw/RAID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400" y="1563425"/>
            <a:ext cx="5519799" cy="55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50?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575" y="2173025"/>
            <a:ext cx="11280026" cy="34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2043838" y="6885118"/>
            <a:ext cx="790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https://www.icc-usa.com/wp-content/themes/icc_solutions/images/raid-calculator/raid-50.png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RAID60?</a:t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62" y="2199100"/>
            <a:ext cx="10201476" cy="31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2039050" y="6838750"/>
            <a:ext cx="79509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https://www.icc-usa.com/wp-content/themes/icc_solutions/images/raid-calculator/raid-60.png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https://en.wikipedia.org/wiki/RAID#Weaknesses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Correlated failures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 different batches of drivers!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Unrecoverable read errors during rebuild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Increasing rebuild time and failure probability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Atomicity: including parity inconsistency due to system crashes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Write-cache reliability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Know the limitations and make decision for your scenario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Issues of RAID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Linux – mdadm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FreeBSD – GEOM classes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Software Implementations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comes ZFS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Besides authors listed in the cover, this deck contains the slides from following people: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Allan Jude &lt;allanjude@FreeBSD.org&gt;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ZFS history and OpenZFS</a:t>
            </a:r>
            <a:endParaRPr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Benedict Reuschling &lt;bcr@FreeBSD.org&gt;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ZFS  introduction and zfs/zpool command usage</a:t>
            </a:r>
            <a:endParaRPr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Philip Paeps &lt;philip@FreeBSD.org&gt;</a:t>
            </a:r>
            <a:endParaRPr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>
                <a:solidFill>
                  <a:schemeClr val="dk1"/>
                </a:solidFill>
              </a:rPr>
              <a:t>ZFS  introduction and zfs/zpool command usage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Originally developed at Sun Microsystems starting in 2001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 source under CDDL in 2005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Oracle bought Sun in 2010, and close sourd further work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illumos, a fork of the last open source version of (Open)Solaris became the new upstream for work on ZFS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was ported to many platforms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FreeBSD 2007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Linux 2008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OpenZFS project founded to coordinate development across platforms</a:t>
            </a: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Evolution of ZFS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https://openzfs.org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https://openzfs.github.io/openzfs-docs/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https://github.com/openzfs/zfs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All platforms can get the new feature faster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OS dependent and OS independent codes in one repository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old model (OS independent only) doesn’t work well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Working on standardize the command line interface where it has diverged across platforms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More effort into effective naming of tunables (closer to user)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OpenZFS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OpenZFS is now available on almost every platform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illumos (OmniOS, OpenIndiana, SmartOS, DilOS, Tribblix)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FreeBSD (FreeNAS, XigmaNAS, pfSense, etc.)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NetBSD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Linux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macOS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Windows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OSv</a:t>
            </a: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OpenZFS Platforms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Filesystem is always consistent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Never overwrite an existing block (transactional Copy-on-Write)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State atomically advance at checkpoints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Metadata redundancy and data checksums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Snapshots (ro) and clones (rw) are cheap and plentiful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Flexible configuration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Stripe, mirror, single/double/triple parity RAIDZ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Fast remote replication and backups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Scalable (the first 128 bit filesystem)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SSD and memory friendly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Easy administration (2 commands: zpool &amp; zfs) </a:t>
            </a:r>
            <a:endParaRPr sz="2800"/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ZFS?</a:t>
            </a:r>
            <a:endParaRPr/>
          </a:p>
        </p:txBody>
      </p:sp>
      <p:sp>
        <p:nvSpPr>
          <p:cNvPr id="213" name="Google Shape;213;p29"/>
          <p:cNvSpPr txBox="1"/>
          <p:nvPr/>
        </p:nvSpPr>
        <p:spPr>
          <a:xfrm>
            <a:off x="3453550" y="6946925"/>
            <a:ext cx="512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https://www.bsdcan.org/2015/schedule/events/525.en.html</a:t>
            </a:r>
            <a:endParaRPr sz="1600" u="sn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Disks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Controllers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Cables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Firmware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Device drivers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Non-ECC memory</a:t>
            </a:r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End-to-end data integrity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042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Checksums are stored with the data blocks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Any self-consistent block will have a correct checksum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Can’t even detect stray writes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Inherently limited to single file systems or volumes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Disk block checksums</a:t>
            </a:r>
            <a:endParaRPr/>
          </a:p>
        </p:txBody>
      </p:sp>
      <p:sp>
        <p:nvSpPr>
          <p:cNvPr id="228" name="Google Shape;228;p31"/>
          <p:cNvSpPr txBox="1"/>
          <p:nvPr/>
        </p:nvSpPr>
        <p:spPr>
          <a:xfrm>
            <a:off x="1227054" y="5623022"/>
            <a:ext cx="3545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 block checksums only validate media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29" name="Google Shape;229;p31"/>
          <p:cNvGraphicFramePr/>
          <p:nvPr/>
        </p:nvGraphicFramePr>
        <p:xfrm>
          <a:off x="6560725" y="2350963"/>
          <a:ext cx="1563875" cy="97530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56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Checksum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0" name="Google Shape;230;p31"/>
          <p:cNvGraphicFramePr/>
          <p:nvPr/>
        </p:nvGraphicFramePr>
        <p:xfrm>
          <a:off x="8380625" y="2350963"/>
          <a:ext cx="1563875" cy="97530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56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Checksum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1" name="Google Shape;231;p31"/>
          <p:cNvGraphicFramePr/>
          <p:nvPr/>
        </p:nvGraphicFramePr>
        <p:xfrm>
          <a:off x="10200525" y="2350963"/>
          <a:ext cx="1563875" cy="97530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56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Checksum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2" name="Google Shape;232;p31"/>
          <p:cNvSpPr txBox="1"/>
          <p:nvPr/>
        </p:nvSpPr>
        <p:spPr>
          <a:xfrm>
            <a:off x="7010659" y="4060400"/>
            <a:ext cx="4303800" cy="2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400050" algn="l" rtl="0">
              <a:spcBef>
                <a:spcPts val="0"/>
              </a:spcBef>
              <a:spcAft>
                <a:spcPts val="0"/>
              </a:spcAft>
              <a:buClr>
                <a:srgbClr val="68BB36"/>
              </a:buClr>
              <a:buSzPts val="2700"/>
              <a:buFont typeface="Noto Sans Symbols"/>
              <a:buChar char="✔"/>
            </a:pPr>
            <a:r>
              <a:rPr lang="en-US" sz="2700">
                <a:solidFill>
                  <a:srgbClr val="68BB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 rot</a:t>
            </a: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400050" algn="l" rtl="0">
              <a:spcBef>
                <a:spcPts val="450"/>
              </a:spcBef>
              <a:spcAft>
                <a:spcPts val="0"/>
              </a:spcAft>
              <a:buClr>
                <a:srgbClr val="3333CC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Phantom writes</a:t>
            </a: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400050" algn="l" rtl="0">
              <a:spcBef>
                <a:spcPts val="450"/>
              </a:spcBef>
              <a:spcAft>
                <a:spcPts val="0"/>
              </a:spcAft>
              <a:buClr>
                <a:srgbClr val="3333CC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Misdirected reads and writes</a:t>
            </a: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400050" algn="l" rtl="0">
              <a:spcBef>
                <a:spcPts val="450"/>
              </a:spcBef>
              <a:spcAft>
                <a:spcPts val="0"/>
              </a:spcAft>
              <a:buClr>
                <a:srgbClr val="3333CC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DMA parity errors</a:t>
            </a: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400050" algn="l" rtl="0">
              <a:spcBef>
                <a:spcPts val="450"/>
              </a:spcBef>
              <a:spcAft>
                <a:spcPts val="0"/>
              </a:spcAft>
              <a:buClr>
                <a:srgbClr val="3333CC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Driver bugs</a:t>
            </a: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400050" algn="l" rtl="0">
              <a:spcBef>
                <a:spcPts val="450"/>
              </a:spcBef>
              <a:spcAft>
                <a:spcPts val="0"/>
              </a:spcAft>
              <a:buClr>
                <a:srgbClr val="3333CC"/>
              </a:buClr>
              <a:buSzPts val="2700"/>
              <a:buFont typeface="Arial"/>
              <a:buChar char="●"/>
            </a:pPr>
            <a:r>
              <a:rPr lang="en-US" sz="270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 overwrite</a:t>
            </a: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042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Checksums are stored in parent block pointers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Fault isolation between data and checksum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Entire storage pool is a self-validating Merkle tree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599902" y="449545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 data authentication</a:t>
            </a: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1009765" y="4861350"/>
            <a:ext cx="4057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ZFS data authentication validates entire I/O path</a:t>
            </a:r>
            <a:endParaRPr sz="2400"/>
          </a:p>
        </p:txBody>
      </p:sp>
      <p:graphicFrame>
        <p:nvGraphicFramePr>
          <p:cNvPr id="241" name="Google Shape;241;p32"/>
          <p:cNvGraphicFramePr/>
          <p:nvPr/>
        </p:nvGraphicFramePr>
        <p:xfrm>
          <a:off x="8722288" y="866288"/>
          <a:ext cx="2854700" cy="97530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4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Checksum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Checksum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2" name="Google Shape;242;p32"/>
          <p:cNvGraphicFramePr/>
          <p:nvPr/>
        </p:nvGraphicFramePr>
        <p:xfrm>
          <a:off x="7274488" y="2344825"/>
          <a:ext cx="2854700" cy="97530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4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Checksum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Checksum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3" name="Google Shape;243;p32"/>
          <p:cNvCxnSpPr/>
          <p:nvPr/>
        </p:nvCxnSpPr>
        <p:spPr>
          <a:xfrm flipH="1">
            <a:off x="8720950" y="1853500"/>
            <a:ext cx="716400" cy="444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44" name="Google Shape;244;p32"/>
          <p:cNvGraphicFramePr/>
          <p:nvPr/>
        </p:nvGraphicFramePr>
        <p:xfrm>
          <a:off x="6527825" y="3823363"/>
          <a:ext cx="14478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5" name="Google Shape;245;p32"/>
          <p:cNvCxnSpPr/>
          <p:nvPr/>
        </p:nvCxnSpPr>
        <p:spPr>
          <a:xfrm flipH="1">
            <a:off x="7209300" y="3320125"/>
            <a:ext cx="716400" cy="444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46" name="Google Shape;246;p32"/>
          <p:cNvGraphicFramePr/>
          <p:nvPr/>
        </p:nvGraphicFramePr>
        <p:xfrm>
          <a:off x="9347225" y="3823363"/>
          <a:ext cx="14478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7" name="Google Shape;247;p32"/>
          <p:cNvCxnSpPr/>
          <p:nvPr/>
        </p:nvCxnSpPr>
        <p:spPr>
          <a:xfrm>
            <a:off x="9437350" y="3320125"/>
            <a:ext cx="716400" cy="444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32"/>
          <p:cNvCxnSpPr/>
          <p:nvPr/>
        </p:nvCxnSpPr>
        <p:spPr>
          <a:xfrm>
            <a:off x="10860600" y="1853500"/>
            <a:ext cx="716400" cy="444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49" name="Google Shape;249;p32"/>
          <p:cNvSpPr txBox="1"/>
          <p:nvPr/>
        </p:nvSpPr>
        <p:spPr>
          <a:xfrm>
            <a:off x="6793611" y="4604302"/>
            <a:ext cx="4303800" cy="2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rgbClr val="68BB36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68BB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 rot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81000" algn="l" rtl="0">
              <a:spcBef>
                <a:spcPts val="450"/>
              </a:spcBef>
              <a:spcAft>
                <a:spcPts val="0"/>
              </a:spcAft>
              <a:buClr>
                <a:srgbClr val="68BB36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68BB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Phantom writes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81000" algn="l" rtl="0">
              <a:spcBef>
                <a:spcPts val="450"/>
              </a:spcBef>
              <a:spcAft>
                <a:spcPts val="0"/>
              </a:spcAft>
              <a:buClr>
                <a:srgbClr val="68BB36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68BB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Misdirected reads and writes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81000" algn="l" rtl="0">
              <a:spcBef>
                <a:spcPts val="450"/>
              </a:spcBef>
              <a:spcAft>
                <a:spcPts val="0"/>
              </a:spcAft>
              <a:buClr>
                <a:srgbClr val="68BB36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68BB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DMA parity errors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81000" algn="l" rtl="0">
              <a:spcBef>
                <a:spcPts val="450"/>
              </a:spcBef>
              <a:spcAft>
                <a:spcPts val="0"/>
              </a:spcAft>
              <a:buClr>
                <a:srgbClr val="68BB36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68BB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Driver bugs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81000" algn="l" rtl="0">
              <a:spcBef>
                <a:spcPts val="450"/>
              </a:spcBef>
              <a:spcAft>
                <a:spcPts val="0"/>
              </a:spcAft>
              <a:buClr>
                <a:srgbClr val="68BB36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68BB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 overwrite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168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Single partition or volume per filesystem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Each filesystem has limited I/O bandwidth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Filesystems must be manually resized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Storage is fragmented</a:t>
            </a:r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Traditional storage architecture</a:t>
            </a:r>
            <a:endParaRPr/>
          </a:p>
        </p:txBody>
      </p:sp>
      <p:graphicFrame>
        <p:nvGraphicFramePr>
          <p:cNvPr id="257" name="Google Shape;257;p33"/>
          <p:cNvGraphicFramePr/>
          <p:nvPr/>
        </p:nvGraphicFramePr>
        <p:xfrm>
          <a:off x="7562225" y="1950950"/>
          <a:ext cx="1166700" cy="38100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1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FileSystem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8" name="Google Shape;258;p33"/>
          <p:cNvSpPr/>
          <p:nvPr/>
        </p:nvSpPr>
        <p:spPr>
          <a:xfrm>
            <a:off x="7785563" y="2527025"/>
            <a:ext cx="720000" cy="5787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9" name="Google Shape;259;p33"/>
          <p:cNvCxnSpPr>
            <a:endCxn id="258" idx="1"/>
          </p:cNvCxnSpPr>
          <p:nvPr/>
        </p:nvCxnSpPr>
        <p:spPr>
          <a:xfrm flipH="1">
            <a:off x="8145563" y="2333825"/>
            <a:ext cx="24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0" name="Google Shape;260;p33"/>
          <p:cNvSpPr txBox="1"/>
          <p:nvPr/>
        </p:nvSpPr>
        <p:spPr>
          <a:xfrm>
            <a:off x="7563425" y="3105725"/>
            <a:ext cx="11667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1GB Disk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61" name="Google Shape;261;p33"/>
          <p:cNvGraphicFramePr/>
          <p:nvPr/>
        </p:nvGraphicFramePr>
        <p:xfrm>
          <a:off x="6191825" y="4121313"/>
          <a:ext cx="1166700" cy="57909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1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Volume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(2GB concat)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2" name="Google Shape;262;p33"/>
          <p:cNvSpPr/>
          <p:nvPr/>
        </p:nvSpPr>
        <p:spPr>
          <a:xfrm>
            <a:off x="5956763" y="5041625"/>
            <a:ext cx="720000" cy="5787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3"/>
          <p:cNvSpPr txBox="1"/>
          <p:nvPr/>
        </p:nvSpPr>
        <p:spPr>
          <a:xfrm>
            <a:off x="5988263" y="5544125"/>
            <a:ext cx="6819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Lower 1GB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64" name="Google Shape;264;p33"/>
          <p:cNvGraphicFramePr/>
          <p:nvPr/>
        </p:nvGraphicFramePr>
        <p:xfrm>
          <a:off x="6190625" y="3532963"/>
          <a:ext cx="1166700" cy="38097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1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FileSystem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5" name="Google Shape;265;p33"/>
          <p:cNvCxnSpPr/>
          <p:nvPr/>
        </p:nvCxnSpPr>
        <p:spPr>
          <a:xfrm flipH="1">
            <a:off x="6773963" y="3934025"/>
            <a:ext cx="24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33"/>
          <p:cNvSpPr/>
          <p:nvPr/>
        </p:nvSpPr>
        <p:spPr>
          <a:xfrm>
            <a:off x="6871163" y="5041625"/>
            <a:ext cx="720000" cy="5787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3"/>
          <p:cNvSpPr txBox="1"/>
          <p:nvPr/>
        </p:nvSpPr>
        <p:spPr>
          <a:xfrm>
            <a:off x="6846300" y="5544125"/>
            <a:ext cx="7200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Upper 1GB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8" name="Google Shape;268;p33"/>
          <p:cNvCxnSpPr>
            <a:endCxn id="262" idx="1"/>
          </p:cNvCxnSpPr>
          <p:nvPr/>
        </p:nvCxnSpPr>
        <p:spPr>
          <a:xfrm flipH="1">
            <a:off x="6316763" y="4702625"/>
            <a:ext cx="454500" cy="33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33"/>
          <p:cNvCxnSpPr/>
          <p:nvPr/>
        </p:nvCxnSpPr>
        <p:spPr>
          <a:xfrm rot="10800000">
            <a:off x="6773963" y="4702625"/>
            <a:ext cx="454500" cy="33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70" name="Google Shape;270;p33"/>
          <p:cNvGraphicFramePr/>
          <p:nvPr/>
        </p:nvGraphicFramePr>
        <p:xfrm>
          <a:off x="8096825" y="4121313"/>
          <a:ext cx="1166700" cy="57909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1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Volume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(2GB stripe)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1" name="Google Shape;271;p33"/>
          <p:cNvSpPr/>
          <p:nvPr/>
        </p:nvSpPr>
        <p:spPr>
          <a:xfrm>
            <a:off x="7861763" y="5041625"/>
            <a:ext cx="720000" cy="5787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3"/>
          <p:cNvSpPr txBox="1"/>
          <p:nvPr/>
        </p:nvSpPr>
        <p:spPr>
          <a:xfrm>
            <a:off x="7893263" y="5544125"/>
            <a:ext cx="6819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Even 1GB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73" name="Google Shape;273;p33"/>
          <p:cNvGraphicFramePr/>
          <p:nvPr/>
        </p:nvGraphicFramePr>
        <p:xfrm>
          <a:off x="8095625" y="3532963"/>
          <a:ext cx="1166700" cy="38097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1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FileSystem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4" name="Google Shape;274;p33"/>
          <p:cNvCxnSpPr/>
          <p:nvPr/>
        </p:nvCxnSpPr>
        <p:spPr>
          <a:xfrm flipH="1">
            <a:off x="8678963" y="3934025"/>
            <a:ext cx="24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Google Shape;275;p33"/>
          <p:cNvSpPr/>
          <p:nvPr/>
        </p:nvSpPr>
        <p:spPr>
          <a:xfrm>
            <a:off x="8776163" y="5041625"/>
            <a:ext cx="720000" cy="5787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3"/>
          <p:cNvSpPr txBox="1"/>
          <p:nvPr/>
        </p:nvSpPr>
        <p:spPr>
          <a:xfrm>
            <a:off x="8751300" y="5544125"/>
            <a:ext cx="7200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Odd 1GB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7" name="Google Shape;277;p33"/>
          <p:cNvCxnSpPr>
            <a:endCxn id="271" idx="1"/>
          </p:cNvCxnSpPr>
          <p:nvPr/>
        </p:nvCxnSpPr>
        <p:spPr>
          <a:xfrm flipH="1">
            <a:off x="8221763" y="4702625"/>
            <a:ext cx="454500" cy="33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33"/>
          <p:cNvCxnSpPr/>
          <p:nvPr/>
        </p:nvCxnSpPr>
        <p:spPr>
          <a:xfrm rot="10800000">
            <a:off x="8678963" y="4702625"/>
            <a:ext cx="454500" cy="33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79" name="Google Shape;279;p33"/>
          <p:cNvGraphicFramePr/>
          <p:nvPr/>
        </p:nvGraphicFramePr>
        <p:xfrm>
          <a:off x="10001825" y="4121313"/>
          <a:ext cx="1166700" cy="57909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1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Volume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(1GB mirror)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0" name="Google Shape;280;p33"/>
          <p:cNvSpPr/>
          <p:nvPr/>
        </p:nvSpPr>
        <p:spPr>
          <a:xfrm>
            <a:off x="9766763" y="5041625"/>
            <a:ext cx="720000" cy="5787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3"/>
          <p:cNvSpPr txBox="1"/>
          <p:nvPr/>
        </p:nvSpPr>
        <p:spPr>
          <a:xfrm>
            <a:off x="9798263" y="5544125"/>
            <a:ext cx="6819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Left 1GB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82" name="Google Shape;282;p33"/>
          <p:cNvGraphicFramePr/>
          <p:nvPr/>
        </p:nvGraphicFramePr>
        <p:xfrm>
          <a:off x="10000625" y="3532963"/>
          <a:ext cx="1166700" cy="38097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1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FileSystem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3" name="Google Shape;283;p33"/>
          <p:cNvCxnSpPr/>
          <p:nvPr/>
        </p:nvCxnSpPr>
        <p:spPr>
          <a:xfrm flipH="1">
            <a:off x="10583963" y="3934025"/>
            <a:ext cx="24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33"/>
          <p:cNvSpPr/>
          <p:nvPr/>
        </p:nvSpPr>
        <p:spPr>
          <a:xfrm>
            <a:off x="10681163" y="5041625"/>
            <a:ext cx="720000" cy="5787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3"/>
          <p:cNvSpPr txBox="1"/>
          <p:nvPr/>
        </p:nvSpPr>
        <p:spPr>
          <a:xfrm>
            <a:off x="10656300" y="5544125"/>
            <a:ext cx="7200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Right 1GB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6" name="Google Shape;286;p33"/>
          <p:cNvCxnSpPr>
            <a:endCxn id="280" idx="1"/>
          </p:cNvCxnSpPr>
          <p:nvPr/>
        </p:nvCxnSpPr>
        <p:spPr>
          <a:xfrm flipH="1">
            <a:off x="10126763" y="4702625"/>
            <a:ext cx="454500" cy="33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3"/>
          <p:cNvCxnSpPr/>
          <p:nvPr/>
        </p:nvCxnSpPr>
        <p:spPr>
          <a:xfrm rot="10800000">
            <a:off x="10583963" y="4702625"/>
            <a:ext cx="454500" cy="33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3"/>
          <p:cNvCxnSpPr/>
          <p:nvPr/>
        </p:nvCxnSpPr>
        <p:spPr>
          <a:xfrm>
            <a:off x="7729375" y="3532975"/>
            <a:ext cx="0" cy="238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3"/>
          <p:cNvCxnSpPr/>
          <p:nvPr/>
        </p:nvCxnSpPr>
        <p:spPr>
          <a:xfrm>
            <a:off x="9634375" y="3532975"/>
            <a:ext cx="0" cy="238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No partitions required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Storage pool grows automatically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All I/O bandwidth is always available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All storage in the pool is shared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 pooled storage</a:t>
            </a:r>
            <a:endParaRPr/>
          </a:p>
        </p:txBody>
      </p:sp>
      <p:graphicFrame>
        <p:nvGraphicFramePr>
          <p:cNvPr id="297" name="Google Shape;297;p34"/>
          <p:cNvGraphicFramePr/>
          <p:nvPr/>
        </p:nvGraphicFramePr>
        <p:xfrm>
          <a:off x="2448850" y="4066763"/>
          <a:ext cx="143415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43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ZFS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8" name="Google Shape;298;p34"/>
          <p:cNvGraphicFramePr/>
          <p:nvPr/>
        </p:nvGraphicFramePr>
        <p:xfrm>
          <a:off x="4049050" y="4066763"/>
          <a:ext cx="143415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43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ZFS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9" name="Google Shape;299;p34"/>
          <p:cNvGraphicFramePr/>
          <p:nvPr/>
        </p:nvGraphicFramePr>
        <p:xfrm>
          <a:off x="5649250" y="4066763"/>
          <a:ext cx="143415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43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ZFS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0" name="Google Shape;300;p34"/>
          <p:cNvGraphicFramePr/>
          <p:nvPr/>
        </p:nvGraphicFramePr>
        <p:xfrm>
          <a:off x="7249450" y="4066763"/>
          <a:ext cx="143415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43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ZFS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1" name="Google Shape;301;p34"/>
          <p:cNvGraphicFramePr/>
          <p:nvPr/>
        </p:nvGraphicFramePr>
        <p:xfrm>
          <a:off x="2448850" y="4828763"/>
          <a:ext cx="623475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623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Storage Pool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02" name="Google Shape;302;p34"/>
          <p:cNvCxnSpPr/>
          <p:nvPr/>
        </p:nvCxnSpPr>
        <p:spPr>
          <a:xfrm>
            <a:off x="3154725" y="4555075"/>
            <a:ext cx="0" cy="27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4"/>
          <p:cNvCxnSpPr/>
          <p:nvPr/>
        </p:nvCxnSpPr>
        <p:spPr>
          <a:xfrm>
            <a:off x="4754925" y="4555075"/>
            <a:ext cx="0" cy="27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Google Shape;304;p34"/>
          <p:cNvCxnSpPr/>
          <p:nvPr/>
        </p:nvCxnSpPr>
        <p:spPr>
          <a:xfrm>
            <a:off x="6355125" y="4555075"/>
            <a:ext cx="0" cy="27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34"/>
          <p:cNvCxnSpPr/>
          <p:nvPr/>
        </p:nvCxnSpPr>
        <p:spPr>
          <a:xfrm>
            <a:off x="7955325" y="4555075"/>
            <a:ext cx="0" cy="27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Google Shape;306;p34"/>
          <p:cNvSpPr/>
          <p:nvPr/>
        </p:nvSpPr>
        <p:spPr>
          <a:xfrm>
            <a:off x="2794713" y="5590775"/>
            <a:ext cx="720000" cy="5787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4"/>
          <p:cNvSpPr/>
          <p:nvPr/>
        </p:nvSpPr>
        <p:spPr>
          <a:xfrm>
            <a:off x="5206213" y="5590775"/>
            <a:ext cx="720000" cy="5787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4"/>
          <p:cNvSpPr/>
          <p:nvPr/>
        </p:nvSpPr>
        <p:spPr>
          <a:xfrm>
            <a:off x="7595313" y="5590775"/>
            <a:ext cx="720000" cy="578700"/>
          </a:xfrm>
          <a:prstGeom prst="can">
            <a:avLst>
              <a:gd name="adj" fmla="val 2500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9" name="Google Shape;309;p34"/>
          <p:cNvCxnSpPr/>
          <p:nvPr/>
        </p:nvCxnSpPr>
        <p:spPr>
          <a:xfrm>
            <a:off x="3154725" y="5317075"/>
            <a:ext cx="0" cy="27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34"/>
          <p:cNvCxnSpPr/>
          <p:nvPr/>
        </p:nvCxnSpPr>
        <p:spPr>
          <a:xfrm>
            <a:off x="5566225" y="5317075"/>
            <a:ext cx="0" cy="27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34"/>
          <p:cNvCxnSpPr/>
          <p:nvPr/>
        </p:nvCxnSpPr>
        <p:spPr>
          <a:xfrm>
            <a:off x="7955325" y="5317075"/>
            <a:ext cx="0" cy="27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4"/>
          <p:cNvSpPr txBox="1"/>
          <p:nvPr/>
        </p:nvSpPr>
        <p:spPr>
          <a:xfrm>
            <a:off x="2827925" y="6079075"/>
            <a:ext cx="7092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Disk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5200425" y="6079075"/>
            <a:ext cx="7092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Disk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34"/>
          <p:cNvSpPr txBox="1"/>
          <p:nvPr/>
        </p:nvSpPr>
        <p:spPr>
          <a:xfrm>
            <a:off x="7595325" y="6079075"/>
            <a:ext cx="7092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Disk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Copy-on-write transactions</a:t>
            </a:r>
            <a:endParaRPr/>
          </a:p>
        </p:txBody>
      </p:sp>
      <p:graphicFrame>
        <p:nvGraphicFramePr>
          <p:cNvPr id="321" name="Google Shape;321;p35"/>
          <p:cNvGraphicFramePr/>
          <p:nvPr/>
        </p:nvGraphicFramePr>
        <p:xfrm>
          <a:off x="2975850" y="1725963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2" name="Google Shape;322;p35"/>
          <p:cNvGraphicFramePr/>
          <p:nvPr/>
        </p:nvGraphicFramePr>
        <p:xfrm>
          <a:off x="2756088" y="234188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3" name="Google Shape;323;p35"/>
          <p:cNvGraphicFramePr/>
          <p:nvPr/>
        </p:nvGraphicFramePr>
        <p:xfrm>
          <a:off x="1994088" y="295148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4" name="Google Shape;324;p35"/>
          <p:cNvGraphicFramePr/>
          <p:nvPr/>
        </p:nvGraphicFramePr>
        <p:xfrm>
          <a:off x="3555538" y="2957823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5" name="Google Shape;325;p35"/>
          <p:cNvGraphicFramePr/>
          <p:nvPr/>
        </p:nvGraphicFramePr>
        <p:xfrm>
          <a:off x="1560350" y="3573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6" name="Google Shape;326;p35"/>
          <p:cNvGraphicFramePr/>
          <p:nvPr/>
        </p:nvGraphicFramePr>
        <p:xfrm>
          <a:off x="2500150" y="3573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7" name="Google Shape;327;p35"/>
          <p:cNvGraphicFramePr/>
          <p:nvPr/>
        </p:nvGraphicFramePr>
        <p:xfrm>
          <a:off x="3439950" y="3573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8" name="Google Shape;328;p35"/>
          <p:cNvGraphicFramePr/>
          <p:nvPr/>
        </p:nvGraphicFramePr>
        <p:xfrm>
          <a:off x="4379750" y="3573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9" name="Google Shape;329;p35"/>
          <p:cNvCxnSpPr/>
          <p:nvPr/>
        </p:nvCxnSpPr>
        <p:spPr>
          <a:xfrm>
            <a:off x="3336425" y="1932525"/>
            <a:ext cx="0" cy="42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35"/>
          <p:cNvCxnSpPr/>
          <p:nvPr/>
        </p:nvCxnSpPr>
        <p:spPr>
          <a:xfrm flipH="1">
            <a:off x="2571175" y="2576500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35"/>
          <p:cNvCxnSpPr/>
          <p:nvPr/>
        </p:nvCxnSpPr>
        <p:spPr>
          <a:xfrm flipH="1">
            <a:off x="1992600" y="3183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2" name="Google Shape;332;p35"/>
          <p:cNvCxnSpPr/>
          <p:nvPr/>
        </p:nvCxnSpPr>
        <p:spPr>
          <a:xfrm>
            <a:off x="3637975" y="2576500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" name="Google Shape;333;p35"/>
          <p:cNvCxnSpPr/>
          <p:nvPr/>
        </p:nvCxnSpPr>
        <p:spPr>
          <a:xfrm flipH="1">
            <a:off x="3669000" y="3183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4" name="Google Shape;334;p35"/>
          <p:cNvCxnSpPr/>
          <p:nvPr/>
        </p:nvCxnSpPr>
        <p:spPr>
          <a:xfrm>
            <a:off x="2754600" y="3183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5" name="Google Shape;335;p35"/>
          <p:cNvCxnSpPr/>
          <p:nvPr/>
        </p:nvCxnSpPr>
        <p:spPr>
          <a:xfrm>
            <a:off x="4431000" y="3183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6" name="Google Shape;336;p35"/>
          <p:cNvSpPr txBox="1"/>
          <p:nvPr/>
        </p:nvSpPr>
        <p:spPr>
          <a:xfrm>
            <a:off x="1881675" y="1352775"/>
            <a:ext cx="29211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1. Initial consistent state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37" name="Google Shape;337;p35"/>
          <p:cNvGraphicFramePr/>
          <p:nvPr/>
        </p:nvGraphicFramePr>
        <p:xfrm>
          <a:off x="7776450" y="1725963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8" name="Google Shape;338;p35"/>
          <p:cNvGraphicFramePr/>
          <p:nvPr/>
        </p:nvGraphicFramePr>
        <p:xfrm>
          <a:off x="7556688" y="234188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9" name="Google Shape;339;p35"/>
          <p:cNvGraphicFramePr/>
          <p:nvPr/>
        </p:nvGraphicFramePr>
        <p:xfrm>
          <a:off x="6794688" y="295148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0" name="Google Shape;340;p35"/>
          <p:cNvGraphicFramePr/>
          <p:nvPr/>
        </p:nvGraphicFramePr>
        <p:xfrm>
          <a:off x="8356138" y="2957823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1" name="Google Shape;341;p35"/>
          <p:cNvGraphicFramePr/>
          <p:nvPr/>
        </p:nvGraphicFramePr>
        <p:xfrm>
          <a:off x="6360950" y="3573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2" name="Google Shape;342;p35"/>
          <p:cNvGraphicFramePr/>
          <p:nvPr/>
        </p:nvGraphicFramePr>
        <p:xfrm>
          <a:off x="7300750" y="3573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3" name="Google Shape;343;p35"/>
          <p:cNvGraphicFramePr/>
          <p:nvPr/>
        </p:nvGraphicFramePr>
        <p:xfrm>
          <a:off x="8240550" y="3573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4" name="Google Shape;344;p35"/>
          <p:cNvGraphicFramePr/>
          <p:nvPr/>
        </p:nvGraphicFramePr>
        <p:xfrm>
          <a:off x="9180350" y="3573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45" name="Google Shape;345;p35"/>
          <p:cNvCxnSpPr/>
          <p:nvPr/>
        </p:nvCxnSpPr>
        <p:spPr>
          <a:xfrm>
            <a:off x="8137025" y="1932525"/>
            <a:ext cx="0" cy="42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" name="Google Shape;346;p35"/>
          <p:cNvCxnSpPr/>
          <p:nvPr/>
        </p:nvCxnSpPr>
        <p:spPr>
          <a:xfrm flipH="1">
            <a:off x="7371775" y="2576500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7" name="Google Shape;347;p35"/>
          <p:cNvCxnSpPr/>
          <p:nvPr/>
        </p:nvCxnSpPr>
        <p:spPr>
          <a:xfrm flipH="1">
            <a:off x="6793200" y="3183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p35"/>
          <p:cNvCxnSpPr/>
          <p:nvPr/>
        </p:nvCxnSpPr>
        <p:spPr>
          <a:xfrm>
            <a:off x="8438575" y="2576500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9" name="Google Shape;349;p35"/>
          <p:cNvCxnSpPr/>
          <p:nvPr/>
        </p:nvCxnSpPr>
        <p:spPr>
          <a:xfrm flipH="1">
            <a:off x="8469600" y="3183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35"/>
          <p:cNvCxnSpPr/>
          <p:nvPr/>
        </p:nvCxnSpPr>
        <p:spPr>
          <a:xfrm>
            <a:off x="7555200" y="3183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35"/>
          <p:cNvCxnSpPr/>
          <p:nvPr/>
        </p:nvCxnSpPr>
        <p:spPr>
          <a:xfrm>
            <a:off x="9231600" y="3183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2" name="Google Shape;352;p35"/>
          <p:cNvSpPr txBox="1"/>
          <p:nvPr/>
        </p:nvSpPr>
        <p:spPr>
          <a:xfrm>
            <a:off x="6682275" y="1352775"/>
            <a:ext cx="29211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2. COW some blocks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53" name="Google Shape;353;p35"/>
          <p:cNvGraphicFramePr/>
          <p:nvPr/>
        </p:nvGraphicFramePr>
        <p:xfrm>
          <a:off x="6513350" y="37261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3C4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3C4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3C4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3C4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4" name="Google Shape;354;p35"/>
          <p:cNvGraphicFramePr/>
          <p:nvPr/>
        </p:nvGraphicFramePr>
        <p:xfrm>
          <a:off x="7453150" y="37261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3C4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3C4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3C4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3C4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" name="Google Shape;355;p35"/>
          <p:cNvGraphicFramePr/>
          <p:nvPr/>
        </p:nvGraphicFramePr>
        <p:xfrm>
          <a:off x="2975850" y="4773963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6" name="Google Shape;356;p35"/>
          <p:cNvGraphicFramePr/>
          <p:nvPr/>
        </p:nvGraphicFramePr>
        <p:xfrm>
          <a:off x="2756088" y="538988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7" name="Google Shape;357;p35"/>
          <p:cNvGraphicFramePr/>
          <p:nvPr/>
        </p:nvGraphicFramePr>
        <p:xfrm>
          <a:off x="1994088" y="599948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8" name="Google Shape;358;p35"/>
          <p:cNvGraphicFramePr/>
          <p:nvPr/>
        </p:nvGraphicFramePr>
        <p:xfrm>
          <a:off x="3555538" y="6005823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9" name="Google Shape;359;p35"/>
          <p:cNvGraphicFramePr/>
          <p:nvPr/>
        </p:nvGraphicFramePr>
        <p:xfrm>
          <a:off x="1560350" y="6621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0" name="Google Shape;360;p35"/>
          <p:cNvGraphicFramePr/>
          <p:nvPr/>
        </p:nvGraphicFramePr>
        <p:xfrm>
          <a:off x="2500150" y="6621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" name="Google Shape;361;p35"/>
          <p:cNvGraphicFramePr/>
          <p:nvPr/>
        </p:nvGraphicFramePr>
        <p:xfrm>
          <a:off x="3439950" y="6621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2" name="Google Shape;362;p35"/>
          <p:cNvGraphicFramePr/>
          <p:nvPr/>
        </p:nvGraphicFramePr>
        <p:xfrm>
          <a:off x="4379750" y="6621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63" name="Google Shape;363;p35"/>
          <p:cNvCxnSpPr/>
          <p:nvPr/>
        </p:nvCxnSpPr>
        <p:spPr>
          <a:xfrm>
            <a:off x="3336425" y="4980525"/>
            <a:ext cx="0" cy="42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4" name="Google Shape;364;p35"/>
          <p:cNvCxnSpPr/>
          <p:nvPr/>
        </p:nvCxnSpPr>
        <p:spPr>
          <a:xfrm flipH="1">
            <a:off x="2571175" y="5624500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5" name="Google Shape;365;p35"/>
          <p:cNvCxnSpPr/>
          <p:nvPr/>
        </p:nvCxnSpPr>
        <p:spPr>
          <a:xfrm flipH="1">
            <a:off x="1992600" y="6231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6" name="Google Shape;366;p35"/>
          <p:cNvCxnSpPr/>
          <p:nvPr/>
        </p:nvCxnSpPr>
        <p:spPr>
          <a:xfrm>
            <a:off x="3637975" y="5624500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35"/>
          <p:cNvCxnSpPr/>
          <p:nvPr/>
        </p:nvCxnSpPr>
        <p:spPr>
          <a:xfrm flipH="1">
            <a:off x="3669000" y="6231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8" name="Google Shape;368;p35"/>
          <p:cNvCxnSpPr/>
          <p:nvPr/>
        </p:nvCxnSpPr>
        <p:spPr>
          <a:xfrm>
            <a:off x="2754600" y="6231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9" name="Google Shape;369;p35"/>
          <p:cNvCxnSpPr/>
          <p:nvPr/>
        </p:nvCxnSpPr>
        <p:spPr>
          <a:xfrm>
            <a:off x="4431000" y="6231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0" name="Google Shape;370;p35"/>
          <p:cNvSpPr txBox="1"/>
          <p:nvPr/>
        </p:nvSpPr>
        <p:spPr>
          <a:xfrm>
            <a:off x="1881675" y="4400775"/>
            <a:ext cx="29211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3. COW indirect blocks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71" name="Google Shape;371;p35"/>
          <p:cNvGraphicFramePr/>
          <p:nvPr/>
        </p:nvGraphicFramePr>
        <p:xfrm>
          <a:off x="2881938" y="547513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2" name="Google Shape;372;p35"/>
          <p:cNvGraphicFramePr/>
          <p:nvPr/>
        </p:nvGraphicFramePr>
        <p:xfrm>
          <a:off x="2119938" y="608473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3" name="Google Shape;373;p35"/>
          <p:cNvGraphicFramePr/>
          <p:nvPr/>
        </p:nvGraphicFramePr>
        <p:xfrm>
          <a:off x="1686200" y="670698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4" name="Google Shape;374;p35"/>
          <p:cNvGraphicFramePr/>
          <p:nvPr/>
        </p:nvGraphicFramePr>
        <p:xfrm>
          <a:off x="2626000" y="670698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5" name="Google Shape;375;p35"/>
          <p:cNvCxnSpPr/>
          <p:nvPr/>
        </p:nvCxnSpPr>
        <p:spPr>
          <a:xfrm flipH="1">
            <a:off x="2697025" y="5709750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6" name="Google Shape;376;p35"/>
          <p:cNvCxnSpPr/>
          <p:nvPr/>
        </p:nvCxnSpPr>
        <p:spPr>
          <a:xfrm flipH="1">
            <a:off x="2118450" y="631640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3763825" y="5709750"/>
            <a:ext cx="174600" cy="27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2880450" y="631640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379" name="Google Shape;379;p35"/>
          <p:cNvGraphicFramePr/>
          <p:nvPr/>
        </p:nvGraphicFramePr>
        <p:xfrm>
          <a:off x="7776450" y="4773963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0" name="Google Shape;380;p35"/>
          <p:cNvGraphicFramePr/>
          <p:nvPr/>
        </p:nvGraphicFramePr>
        <p:xfrm>
          <a:off x="7556688" y="538988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" name="Google Shape;381;p35"/>
          <p:cNvGraphicFramePr/>
          <p:nvPr/>
        </p:nvGraphicFramePr>
        <p:xfrm>
          <a:off x="6794688" y="599948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2" name="Google Shape;382;p35"/>
          <p:cNvGraphicFramePr/>
          <p:nvPr/>
        </p:nvGraphicFramePr>
        <p:xfrm>
          <a:off x="8356138" y="6005823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3" name="Google Shape;383;p35"/>
          <p:cNvGraphicFramePr/>
          <p:nvPr/>
        </p:nvGraphicFramePr>
        <p:xfrm>
          <a:off x="6360950" y="6621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4" name="Google Shape;384;p35"/>
          <p:cNvGraphicFramePr/>
          <p:nvPr/>
        </p:nvGraphicFramePr>
        <p:xfrm>
          <a:off x="7300750" y="6621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5" name="Google Shape;385;p35"/>
          <p:cNvGraphicFramePr/>
          <p:nvPr/>
        </p:nvGraphicFramePr>
        <p:xfrm>
          <a:off x="8240550" y="6621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6" name="Google Shape;386;p35"/>
          <p:cNvGraphicFramePr/>
          <p:nvPr/>
        </p:nvGraphicFramePr>
        <p:xfrm>
          <a:off x="9180350" y="662173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87" name="Google Shape;387;p35"/>
          <p:cNvCxnSpPr/>
          <p:nvPr/>
        </p:nvCxnSpPr>
        <p:spPr>
          <a:xfrm>
            <a:off x="8137025" y="4980525"/>
            <a:ext cx="0" cy="42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35"/>
          <p:cNvCxnSpPr/>
          <p:nvPr/>
        </p:nvCxnSpPr>
        <p:spPr>
          <a:xfrm flipH="1">
            <a:off x="7371775" y="5624500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9" name="Google Shape;389;p35"/>
          <p:cNvCxnSpPr/>
          <p:nvPr/>
        </p:nvCxnSpPr>
        <p:spPr>
          <a:xfrm flipH="1">
            <a:off x="6793200" y="6231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0" name="Google Shape;390;p35"/>
          <p:cNvCxnSpPr/>
          <p:nvPr/>
        </p:nvCxnSpPr>
        <p:spPr>
          <a:xfrm>
            <a:off x="8438575" y="5624500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1" name="Google Shape;391;p35"/>
          <p:cNvCxnSpPr/>
          <p:nvPr/>
        </p:nvCxnSpPr>
        <p:spPr>
          <a:xfrm flipH="1">
            <a:off x="8469600" y="6231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35"/>
          <p:cNvCxnSpPr/>
          <p:nvPr/>
        </p:nvCxnSpPr>
        <p:spPr>
          <a:xfrm>
            <a:off x="7555200" y="6231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35"/>
          <p:cNvCxnSpPr/>
          <p:nvPr/>
        </p:nvCxnSpPr>
        <p:spPr>
          <a:xfrm>
            <a:off x="9231600" y="6231150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4" name="Google Shape;394;p35"/>
          <p:cNvSpPr txBox="1"/>
          <p:nvPr/>
        </p:nvSpPr>
        <p:spPr>
          <a:xfrm>
            <a:off x="6496775" y="4403813"/>
            <a:ext cx="32805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4. Rewrite uberblock (atomic)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/>
              <a:t>R</a:t>
            </a:r>
            <a:r>
              <a:rPr lang="en-US"/>
              <a:t>edundant </a:t>
            </a:r>
            <a:r>
              <a:rPr lang="en-US" u="sng"/>
              <a:t>A</a:t>
            </a:r>
            <a:r>
              <a:rPr lang="en-US"/>
              <a:t>rray of </a:t>
            </a:r>
            <a:r>
              <a:rPr lang="en-US" u="sng"/>
              <a:t>I</a:t>
            </a:r>
            <a:r>
              <a:rPr lang="en-US"/>
              <a:t>ndependent </a:t>
            </a:r>
            <a:r>
              <a:rPr lang="en-US" u="sng"/>
              <a:t>D</a:t>
            </a:r>
            <a:r>
              <a:rPr lang="en-US"/>
              <a:t>isks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Old name: </a:t>
            </a:r>
            <a:r>
              <a:rPr lang="en-US" u="sng"/>
              <a:t>I</a:t>
            </a:r>
            <a:r>
              <a:rPr lang="en-US"/>
              <a:t>nexpensive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group of drives combined into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Only two commands:</a:t>
            </a:r>
            <a:endParaRPr b="1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Storage pools: </a:t>
            </a:r>
            <a:r>
              <a:rPr lang="en-US" b="1">
                <a:solidFill>
                  <a:srgbClr val="FF0000"/>
                </a:solidFill>
              </a:rPr>
              <a:t>zpool</a:t>
            </a:r>
            <a:endParaRPr b="1"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Add and replace disks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Resize pools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Filesystems: </a:t>
            </a:r>
            <a:r>
              <a:rPr lang="en-US" b="1">
                <a:solidFill>
                  <a:srgbClr val="FF0000"/>
                </a:solidFill>
              </a:rPr>
              <a:t>zfs</a:t>
            </a:r>
            <a:endParaRPr b="1"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Quotas, reservations, etc.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Compression and deduplication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Snapshots and clones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atime, readonly,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administration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</p:txBody>
      </p:sp>
      <p:sp>
        <p:nvSpPr>
          <p:cNvPr id="407" name="Google Shape;407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08" name="Google Shape;408;p3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is not just a filesystem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= filesystem + volume manager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Works out of the box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"Z"uper "Z"imple to create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Controlled with single command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zpool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zpool(8)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zpoolconcepts(8)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14" name="Google Shape;41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 Pool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Pool is create from “Virtual Devices” (vdevs)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disk</a:t>
            </a:r>
            <a:r>
              <a:rPr lang="en-US"/>
              <a:t>: A real disk (typically under /dev)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file</a:t>
            </a:r>
            <a:r>
              <a:rPr lang="en-US"/>
              <a:t>: A file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mirror</a:t>
            </a:r>
            <a:r>
              <a:rPr lang="en-US"/>
              <a:t>: Two or more disks mirrored together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raidz1/2/3</a:t>
            </a:r>
            <a:r>
              <a:rPr lang="en-US"/>
              <a:t>: Three or more disks in RAID5/6*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spare</a:t>
            </a:r>
            <a:r>
              <a:rPr lang="en-US"/>
              <a:t>: A spare drive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log</a:t>
            </a:r>
            <a:r>
              <a:rPr lang="en-US"/>
              <a:t>: A write log device (ZIL SLOG; typically SSD)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cache</a:t>
            </a:r>
            <a:r>
              <a:rPr lang="en-US"/>
              <a:t>: A read cache device (L2ARC; typically SSD)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21" name="Google Shape;421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 Pools Components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Dynamic Stripe</a:t>
            </a:r>
            <a:r>
              <a:rPr lang="en-US"/>
              <a:t>: Intelligent RAID 0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zfs copies=1 | 2 | 3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Mirror</a:t>
            </a:r>
            <a:r>
              <a:rPr lang="en-US"/>
              <a:t>: RAID 1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Raidz1</a:t>
            </a:r>
            <a:r>
              <a:rPr lang="en-US"/>
              <a:t>: Improved from RAID5 (parity)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Raidz2</a:t>
            </a:r>
            <a:r>
              <a:rPr lang="en-US"/>
              <a:t>: Improved from RAID6 (double parity)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Raidz3</a:t>
            </a:r>
            <a:r>
              <a:rPr lang="en-US"/>
              <a:t>: Triple parity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28" name="Google Shape;428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in ZFS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58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create a storage pool named "tank" from a single disk: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zpool create tank /dev/md0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ZFS can use disks directly.  There is no need to create partitions or volumes.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After creating a storage pool, ZFS will automatically: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Create a filesystem with the same name (e.g. tank)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Mount the filesystem under that name (e.g. </a:t>
            </a:r>
            <a:r>
              <a:rPr lang="en-US" b="1"/>
              <a:t>/tank</a:t>
            </a:r>
            <a:r>
              <a:rPr lang="en-US"/>
              <a:t>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The storage is immediately available</a:t>
            </a:r>
            <a:endParaRPr b="1"/>
          </a:p>
        </p:txBody>
      </p:sp>
      <p:sp>
        <p:nvSpPr>
          <p:cNvPr id="434" name="Google Shape;434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35" name="Google Shape;435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Creating storage pools (1/2)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All configuration is stored with the storage pool and persists across reboots.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No need to edit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fstab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41" name="Google Shape;441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42" name="Google Shape;442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Creating storage pools (2/2)</a:t>
            </a:r>
            <a:endParaRPr/>
          </a:p>
        </p:txBody>
      </p:sp>
      <p:sp>
        <p:nvSpPr>
          <p:cNvPr id="444" name="Google Shape;444;p42"/>
          <p:cNvSpPr txBox="1">
            <a:spLocks noGrp="1"/>
          </p:cNvSpPr>
          <p:nvPr>
            <p:ph type="body" idx="2"/>
          </p:nvPr>
        </p:nvSpPr>
        <p:spPr>
          <a:xfrm>
            <a:off x="1035225" y="3197400"/>
            <a:ext cx="6300600" cy="39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# mount | grep tank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# ls -al /tank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ls: /tank: No such file or directory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# </a:t>
            </a:r>
            <a:r>
              <a:rPr lang="en-US" sz="1800" dirty="0" err="1">
                <a:solidFill>
                  <a:srgbClr val="FF0000"/>
                </a:solidFill>
              </a:rPr>
              <a:t>zpool</a:t>
            </a:r>
            <a:r>
              <a:rPr lang="en-US" sz="1800" dirty="0">
                <a:solidFill>
                  <a:srgbClr val="FF0000"/>
                </a:solidFill>
              </a:rPr>
              <a:t> create tank /dev/md0</a:t>
            </a:r>
            <a:endParaRPr sz="18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# mount | grep tank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tank on /tank (</a:t>
            </a:r>
            <a:r>
              <a:rPr lang="en-US" sz="1800" dirty="0" err="1"/>
              <a:t>zfs</a:t>
            </a:r>
            <a:r>
              <a:rPr lang="en-US" sz="1800" dirty="0"/>
              <a:t>, local, nfsv4acls)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# ls -al /tank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total 9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drwxr</a:t>
            </a:r>
            <a:r>
              <a:rPr lang="en-US" sz="1800" dirty="0"/>
              <a:t>-</a:t>
            </a:r>
            <a:r>
              <a:rPr lang="en-US" sz="1800" dirty="0" err="1"/>
              <a:t>xr</a:t>
            </a:r>
            <a:r>
              <a:rPr lang="en-US" sz="1800" dirty="0"/>
              <a:t>-x   2 root  wheel   2 Oct 12 12:17 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drwxr</a:t>
            </a:r>
            <a:r>
              <a:rPr lang="en-US" sz="1800" dirty="0"/>
              <a:t>-</a:t>
            </a:r>
            <a:r>
              <a:rPr lang="en-US" sz="1800" dirty="0" err="1"/>
              <a:t>xr</a:t>
            </a:r>
            <a:r>
              <a:rPr lang="en-US" sz="1800" dirty="0"/>
              <a:t>-x  23 root  wheel  28 Oct 12 12:17 ..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# reboot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[...]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# mount | grep tank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tank on /tank (</a:t>
            </a:r>
            <a:r>
              <a:rPr lang="en-US" sz="1800" dirty="0" err="1"/>
              <a:t>zfs</a:t>
            </a:r>
            <a:r>
              <a:rPr lang="en-US" sz="1800" dirty="0"/>
              <a:t>, local, nfsv4acls)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"/>
          <p:cNvSpPr txBox="1">
            <a:spLocks noGrp="1"/>
          </p:cNvSpPr>
          <p:nvPr>
            <p:ph type="body" idx="1"/>
          </p:nvPr>
        </p:nvSpPr>
        <p:spPr>
          <a:xfrm>
            <a:off x="744213" y="1755200"/>
            <a:ext cx="10509900" cy="5291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solidFill>
                  <a:srgbClr val="FF0000"/>
                </a:solidFill>
                <a:latin typeface="Ubuntu Mono"/>
                <a:sym typeface="Ubuntu Mono"/>
              </a:rPr>
              <a:t># </a:t>
            </a:r>
            <a:r>
              <a:rPr lang="en-US" sz="1800" dirty="0" err="1">
                <a:solidFill>
                  <a:srgbClr val="FF0000"/>
                </a:solidFill>
                <a:latin typeface="Ubuntu Mono"/>
                <a:sym typeface="Ubuntu Mono"/>
              </a:rPr>
              <a:t>zpool</a:t>
            </a:r>
            <a:r>
              <a:rPr lang="en-US" sz="1800" dirty="0">
                <a:solidFill>
                  <a:srgbClr val="FF0000"/>
                </a:solidFill>
                <a:latin typeface="Ubuntu Mono"/>
                <a:sym typeface="Ubuntu Mono"/>
              </a:rPr>
              <a:t> list</a:t>
            </a:r>
            <a:endParaRPr sz="1800" dirty="0">
              <a:solidFill>
                <a:srgbClr val="FF0000"/>
              </a:solidFill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NAME   SIZE  ALLOC   FREE  CKPOINT  EXPANDSZ   FRAG    CAP  DEDUP  HEALTH  ALTROOT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tank  1016G    83K  1016G        -         -     0%     0%  1.00x  ONLINE  -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solidFill>
                  <a:srgbClr val="FF0000"/>
                </a:solidFill>
                <a:latin typeface="Ubuntu Mono"/>
                <a:sym typeface="Ubuntu Mono"/>
              </a:rPr>
              <a:t># </a:t>
            </a:r>
            <a:r>
              <a:rPr lang="en-US" sz="1800" dirty="0" err="1">
                <a:solidFill>
                  <a:srgbClr val="FF0000"/>
                </a:solidFill>
                <a:latin typeface="Ubuntu Mono"/>
                <a:sym typeface="Ubuntu Mono"/>
              </a:rPr>
              <a:t>zpool</a:t>
            </a:r>
            <a:r>
              <a:rPr lang="en-US" sz="1800" dirty="0">
                <a:solidFill>
                  <a:srgbClr val="FF0000"/>
                </a:solidFill>
                <a:latin typeface="Ubuntu Mono"/>
                <a:sym typeface="Ubuntu Mono"/>
              </a:rPr>
              <a:t> status</a:t>
            </a:r>
            <a:endParaRPr sz="1800" dirty="0">
              <a:solidFill>
                <a:srgbClr val="FF0000"/>
              </a:solidFill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 pool: tank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state: ONLINE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 scan: none requested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config: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	NAME        STATE     READ WRITE CKSUM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	tank        ONLINE       0     0     0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	  md0       ONLINE       0     0     0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errors: No known data errors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  <a:sym typeface="Ubuntu Mono"/>
            </a:endParaRPr>
          </a:p>
        </p:txBody>
      </p:sp>
      <p:sp>
        <p:nvSpPr>
          <p:cNvPr id="449" name="Google Shape;449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50" name="Google Shape;450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Displaying pool status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 txBox="1">
            <a:spLocks noGrp="1"/>
          </p:cNvSpPr>
          <p:nvPr>
            <p:ph type="body" idx="1"/>
          </p:nvPr>
        </p:nvSpPr>
        <p:spPr>
          <a:xfrm>
            <a:off x="599050" y="17920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ZFS contains a built-in tool to display I/O statistics.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Given an interval in seconds, statistics will be displayed continuously until the user interrupts with </a:t>
            </a:r>
            <a:r>
              <a:rPr lang="en-US" sz="2700" b="1"/>
              <a:t>Ctrl+C</a:t>
            </a:r>
            <a:r>
              <a:rPr lang="en-US" sz="2700"/>
              <a:t>.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Use -v (verbose) to display more detailed statistics.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56" name="Google Shape;456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457" name="Google Shape;457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Displaying I/O statistics</a:t>
            </a:r>
            <a:endParaRPr/>
          </a:p>
        </p:txBody>
      </p:sp>
      <p:sp>
        <p:nvSpPr>
          <p:cNvPr id="459" name="Google Shape;459;p44"/>
          <p:cNvSpPr txBox="1">
            <a:spLocks noGrp="1"/>
          </p:cNvSpPr>
          <p:nvPr>
            <p:ph type="body" idx="2"/>
          </p:nvPr>
        </p:nvSpPr>
        <p:spPr>
          <a:xfrm>
            <a:off x="3180550" y="3739775"/>
            <a:ext cx="5635500" cy="3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# </a:t>
            </a:r>
            <a:r>
              <a:rPr lang="en-US" sz="1600">
                <a:solidFill>
                  <a:srgbClr val="FF0000"/>
                </a:solidFill>
              </a:rPr>
              <a:t>zpool iostat 5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               capacity     operations    bandwidth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pool        alloc   free   read  write   read  write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----------  -----  -----  -----  -----  -----  -----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tank          83K  1016G      0      0    234    841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tank          83K  1016G      0      0      0      0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# </a:t>
            </a:r>
            <a:r>
              <a:rPr lang="en-US" sz="1600">
                <a:solidFill>
                  <a:srgbClr val="FF0000"/>
                </a:solidFill>
              </a:rPr>
              <a:t>zpool iostat -v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               capacity     operations    bandwidth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pool        alloc   free   read  write   read  write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----------  -----  -----  -----  -----  -----  -----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tank          83K  1016G      0      0    206    739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  md0         83K  1016G      0      0    206    739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----------  -----  -----  -----  -----  -----  -----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5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Destroying storage pools is a constant time operation.  If you want to get rid of your data, ZFS will help you do it very quickly!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All data on a destroyed pool will be </a:t>
            </a:r>
            <a:r>
              <a:rPr lang="en-US" b="1"/>
              <a:t>irretrievably lost</a:t>
            </a:r>
            <a:r>
              <a:rPr lang="en-US"/>
              <a:t>.</a:t>
            </a:r>
            <a:endParaRPr/>
          </a:p>
        </p:txBody>
      </p:sp>
      <p:sp>
        <p:nvSpPr>
          <p:cNvPr id="464" name="Google Shape;464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465" name="Google Shape;46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Destroying storage pools</a:t>
            </a:r>
            <a:endParaRPr/>
          </a:p>
        </p:txBody>
      </p:sp>
      <p:sp>
        <p:nvSpPr>
          <p:cNvPr id="467" name="Google Shape;467;p45"/>
          <p:cNvSpPr txBox="1">
            <a:spLocks noGrp="1"/>
          </p:cNvSpPr>
          <p:nvPr>
            <p:ph type="body" idx="2"/>
          </p:nvPr>
        </p:nvSpPr>
        <p:spPr>
          <a:xfrm>
            <a:off x="3399100" y="3380750"/>
            <a:ext cx="5198400" cy="18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time zpool create tank /dev/md0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0.06 real  0.00 user  0.02 sys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time </a:t>
            </a:r>
            <a:r>
              <a:rPr lang="en-US">
                <a:solidFill>
                  <a:srgbClr val="FF0000"/>
                </a:solidFill>
              </a:rPr>
              <a:t>zpool destroy tank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0.09 real  0.00 user  0.00 sys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JBOD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 0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 1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 5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 6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 10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 50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 60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RAID types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6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54114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pool with just one disk does not provide any redundancy, capacity or even adequate performance.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Stripes offer higher capacity and better performance (reading will be parallelised) but they provide </a:t>
            </a:r>
            <a:r>
              <a:rPr lang="en-US" b="1"/>
              <a:t>no redundancy</a:t>
            </a:r>
            <a:r>
              <a:rPr lang="en-US"/>
              <a:t>.</a:t>
            </a:r>
            <a:endParaRPr/>
          </a:p>
        </p:txBody>
      </p:sp>
      <p:sp>
        <p:nvSpPr>
          <p:cNvPr id="472" name="Google Shape;472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473" name="Google Shape;473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Creating stripes</a:t>
            </a:r>
            <a:endParaRPr/>
          </a:p>
        </p:txBody>
      </p:sp>
      <p:sp>
        <p:nvSpPr>
          <p:cNvPr id="475" name="Google Shape;475;p46"/>
          <p:cNvSpPr txBox="1">
            <a:spLocks noGrp="1"/>
          </p:cNvSpPr>
          <p:nvPr>
            <p:ph type="body" idx="2"/>
          </p:nvPr>
        </p:nvSpPr>
        <p:spPr>
          <a:xfrm>
            <a:off x="6010450" y="1629563"/>
            <a:ext cx="5937358" cy="52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# </a:t>
            </a:r>
            <a:r>
              <a:rPr lang="en-US" sz="2000" dirty="0" err="1">
                <a:solidFill>
                  <a:srgbClr val="FF0000"/>
                </a:solidFill>
              </a:rPr>
              <a:t>zpool</a:t>
            </a:r>
            <a:r>
              <a:rPr lang="en-US" sz="2000" dirty="0">
                <a:solidFill>
                  <a:srgbClr val="FF0000"/>
                </a:solidFill>
              </a:rPr>
              <a:t> create tank /dev/md0 /dev/md1</a:t>
            </a:r>
            <a:endParaRPr sz="2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# </a:t>
            </a:r>
            <a:r>
              <a:rPr lang="en-US" sz="2000" dirty="0" err="1"/>
              <a:t>zpool</a:t>
            </a:r>
            <a:r>
              <a:rPr lang="en-US" sz="2000" dirty="0"/>
              <a:t> status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pool: tank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state: ONLINE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scan: none requested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config: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NAME        STATE     READ WRITE CKSUM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tank        ONLINE       0     0     0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  md0       ONLINE       0     0     0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  md1       ONLINE       0     0     0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errors: No known data errors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# </a:t>
            </a:r>
            <a:r>
              <a:rPr lang="en-US" sz="2000" dirty="0" err="1"/>
              <a:t>zpool</a:t>
            </a:r>
            <a:r>
              <a:rPr lang="en-US" sz="2000" dirty="0"/>
              <a:t> list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NAME   SIZE  ALLOC   FREE CAP  DEDUP  HEALTH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tank  1.98T    86K  1.98T  0%  1.00x  ONLINE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7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54210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Mirrored storage pools provide </a:t>
            </a:r>
            <a:r>
              <a:rPr lang="en-US" sz="2800" b="1"/>
              <a:t>redundancy</a:t>
            </a:r>
            <a:r>
              <a:rPr lang="en-US" sz="2800"/>
              <a:t> against disk failures and better read performance than single-disk pools.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However, mirrors only have </a:t>
            </a:r>
            <a:r>
              <a:rPr lang="en-US" sz="2800" b="1"/>
              <a:t>50% of the capacity</a:t>
            </a:r>
            <a:r>
              <a:rPr lang="en-US" sz="2800"/>
              <a:t> of the underlying disks.</a:t>
            </a:r>
            <a:endParaRPr sz="2800"/>
          </a:p>
        </p:txBody>
      </p:sp>
      <p:sp>
        <p:nvSpPr>
          <p:cNvPr id="480" name="Google Shape;480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481" name="Google Shape;481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Creating mirrors (RAID-1)</a:t>
            </a:r>
            <a:endParaRPr/>
          </a:p>
        </p:txBody>
      </p:sp>
      <p:sp>
        <p:nvSpPr>
          <p:cNvPr id="483" name="Google Shape;483;p47"/>
          <p:cNvSpPr txBox="1">
            <a:spLocks noGrp="1"/>
          </p:cNvSpPr>
          <p:nvPr>
            <p:ph type="body" idx="2"/>
          </p:nvPr>
        </p:nvSpPr>
        <p:spPr>
          <a:xfrm>
            <a:off x="6094699" y="1759613"/>
            <a:ext cx="5730508" cy="5276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create tank </a:t>
            </a:r>
            <a:r>
              <a:rPr lang="en-US" sz="1900" dirty="0">
                <a:solidFill>
                  <a:srgbClr val="FF0000"/>
                </a:solidFill>
              </a:rPr>
              <a:t>mirror</a:t>
            </a:r>
            <a:r>
              <a:rPr lang="en-US" sz="1900" dirty="0"/>
              <a:t> /dev/md0 /dev/md1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status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 pool: tank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state: ONLINE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 scan: none requested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config: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NAME        STATE     READ WRITE CKSUM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tank   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mirror-0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  md0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  md1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errors: No known data errors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list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NAME   SIZE  ALLOC   FREE CAP  DEDUP  HEALTH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tank  </a:t>
            </a:r>
            <a:r>
              <a:rPr lang="en-US" sz="1900" dirty="0">
                <a:solidFill>
                  <a:srgbClr val="FF0000"/>
                </a:solidFill>
              </a:rPr>
              <a:t>1016G</a:t>
            </a:r>
            <a:r>
              <a:rPr lang="en-US" sz="1900" dirty="0"/>
              <a:t>    93K  1016G  0%  1.00x  ONLINE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8"/>
          <p:cNvSpPr txBox="1">
            <a:spLocks noGrp="1"/>
          </p:cNvSpPr>
          <p:nvPr>
            <p:ph type="body" idx="1"/>
          </p:nvPr>
        </p:nvSpPr>
        <p:spPr>
          <a:xfrm>
            <a:off x="599050" y="1792025"/>
            <a:ext cx="54210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raidz is a variation on RAID-5 with single-, double-, or triple parity.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raidz group with N disks of size X with P parity disks can hold approximately (𝑁 − 𝑃) ∗ 𝑋 bytes and can withstand P device(s) failing before data integrity is compromised.</a:t>
            </a:r>
            <a:endParaRPr/>
          </a:p>
        </p:txBody>
      </p:sp>
      <p:sp>
        <p:nvSpPr>
          <p:cNvPr id="488" name="Google Shape;488;p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489" name="Google Shape;48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Creating raidz groups</a:t>
            </a:r>
            <a:endParaRPr/>
          </a:p>
        </p:txBody>
      </p:sp>
      <p:sp>
        <p:nvSpPr>
          <p:cNvPr id="491" name="Google Shape;491;p48"/>
          <p:cNvSpPr txBox="1">
            <a:spLocks noGrp="1"/>
          </p:cNvSpPr>
          <p:nvPr>
            <p:ph type="body" idx="2"/>
          </p:nvPr>
        </p:nvSpPr>
        <p:spPr>
          <a:xfrm>
            <a:off x="6020050" y="1826375"/>
            <a:ext cx="5683500" cy="51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create tank \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&gt; </a:t>
            </a:r>
            <a:r>
              <a:rPr lang="en-US" sz="1900" dirty="0">
                <a:solidFill>
                  <a:srgbClr val="FF0000"/>
                </a:solidFill>
              </a:rPr>
              <a:t>raidz1 /dev/md0 /dev/md1 /dev/md2 /dev/md3</a:t>
            </a:r>
            <a:endParaRPr sz="19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status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pool: tank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state: ONLINE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 scan: none requested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config: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NAME        STATE     READ WRITE CKSUM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tank   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raidz1-0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  md0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  md1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  md2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  md3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errors: No known data errors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 txBox="1">
            <a:spLocks noGrp="1"/>
          </p:cNvSpPr>
          <p:nvPr>
            <p:ph type="body" idx="1"/>
          </p:nvPr>
        </p:nvSpPr>
        <p:spPr>
          <a:xfrm>
            <a:off x="552375" y="1734500"/>
            <a:ext cx="54114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Single disks, stripes, mirrors and raidz groups can be combined in a single storage pool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will complain when adding devices would make the pool less redundant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zpool add log/cache/spare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97" name="Google Shape;497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Combining vdev types</a:t>
            </a:r>
            <a:endParaRPr/>
          </a:p>
        </p:txBody>
      </p:sp>
      <p:sp>
        <p:nvSpPr>
          <p:cNvPr id="499" name="Google Shape;499;p49"/>
          <p:cNvSpPr txBox="1">
            <a:spLocks noGrp="1"/>
          </p:cNvSpPr>
          <p:nvPr>
            <p:ph type="body" idx="2"/>
          </p:nvPr>
        </p:nvSpPr>
        <p:spPr>
          <a:xfrm>
            <a:off x="6010450" y="1820275"/>
            <a:ext cx="5411400" cy="45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zpool create tank mirror /dev/md0 /dev/md1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zpool add tank /dev/md2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invalid vdev specification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use '-f' to override the following errors: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mismatched replication level: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pool uses mirror and new vdev is disk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zpool create tank \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&gt; raidz2 /dev/md0 /dev/md1 /dev/md2 /dev/md3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zpool add tank \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&gt; raidz /dev/md4 /dev/md5 /dev/md6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invalid vdev specification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use '-f' to override the following errors: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mismatched replication level: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pool uses 2 device parity and new vdev uses 1</a:t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0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54210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More devices can be added to a storage pool to increase capacity without downtime.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Data will be striped across the disks, increasing performance, but there will be </a:t>
            </a:r>
            <a:r>
              <a:rPr lang="en-US" b="1"/>
              <a:t>no redundancy</a:t>
            </a:r>
            <a:r>
              <a:rPr lang="en-US"/>
              <a:t>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any disk fails, </a:t>
            </a:r>
            <a:r>
              <a:rPr lang="en-US" b="1"/>
              <a:t>all data is lost!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505" name="Google Shape;505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pools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Increasing storage pool capacity</a:t>
            </a:r>
            <a:endParaRPr/>
          </a:p>
        </p:txBody>
      </p:sp>
      <p:sp>
        <p:nvSpPr>
          <p:cNvPr id="507" name="Google Shape;507;p50"/>
          <p:cNvSpPr txBox="1">
            <a:spLocks noGrp="1"/>
          </p:cNvSpPr>
          <p:nvPr>
            <p:ph type="body" idx="2"/>
          </p:nvPr>
        </p:nvSpPr>
        <p:spPr>
          <a:xfrm>
            <a:off x="6085800" y="1848250"/>
            <a:ext cx="5785902" cy="50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create tank /dev/md0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>
                <a:solidFill>
                  <a:srgbClr val="FF0000"/>
                </a:solidFill>
              </a:rPr>
              <a:t>zpool</a:t>
            </a:r>
            <a:r>
              <a:rPr lang="en-US" sz="1900" dirty="0">
                <a:solidFill>
                  <a:srgbClr val="FF0000"/>
                </a:solidFill>
              </a:rPr>
              <a:t> add tank /dev/md1</a:t>
            </a:r>
            <a:endParaRPr sz="19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list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NAME   SIZE  ALLOC   FREE CAP  DEDUP  HEALTH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tank  1.98T   233K  1.98T  0%  1.00x  ONLINE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status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 pool: tank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state: ONLINE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 scan: none requested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config: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NAME        STATE     READ WRITE CKSUM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tank   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md0  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md1       ONLINE       0     0     0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errors: No known data errors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storage pool consisting of only one device can be converted to a mirror.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order for the new device to mirror the data of the already existing device, the pool needs to be “resilvered”.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This means that the pool synchronises both devices to contain the same data at the end of the resilver operation.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During resilvering, access to the pool will be slower, but there will be </a:t>
            </a:r>
            <a:r>
              <a:rPr lang="en-US" u="sng"/>
              <a:t>no downtime</a:t>
            </a:r>
            <a:r>
              <a:rPr lang="en-US"/>
              <a:t>.</a:t>
            </a:r>
            <a:endParaRPr/>
          </a:p>
        </p:txBody>
      </p:sp>
      <p:sp>
        <p:nvSpPr>
          <p:cNvPr id="512" name="Google Shape;512;p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513" name="Google Shape;513;p51"/>
          <p:cNvSpPr txBox="1">
            <a:spLocks noGrp="1"/>
          </p:cNvSpPr>
          <p:nvPr>
            <p:ph type="title"/>
          </p:nvPr>
        </p:nvSpPr>
        <p:spPr>
          <a:xfrm>
            <a:off x="599039" y="301320"/>
            <a:ext cx="11055685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Storage pools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  Creating a mirror from a single-disk pool (1/4)</a:t>
            </a:r>
            <a:endParaRPr sz="4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2"/>
          <p:cNvSpPr txBox="1">
            <a:spLocks noGrp="1"/>
          </p:cNvSpPr>
          <p:nvPr>
            <p:ph type="body" idx="1"/>
          </p:nvPr>
        </p:nvSpPr>
        <p:spPr>
          <a:xfrm>
            <a:off x="599925" y="1717575"/>
            <a:ext cx="10798500" cy="4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19" name="Google Shape;519;p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520" name="Google Shape;520;p5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908452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Storage pools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  Creating a mirror from a single-disk pool (2/4)</a:t>
            </a:r>
            <a:endParaRPr sz="4400" dirty="0"/>
          </a:p>
        </p:txBody>
      </p:sp>
      <p:sp>
        <p:nvSpPr>
          <p:cNvPr id="5" name="Google Shape;529;p53">
            <a:extLst>
              <a:ext uri="{FF2B5EF4-FFF2-40B4-BE49-F238E27FC236}">
                <a16:creationId xmlns:a16="http://schemas.microsoft.com/office/drawing/2014/main" id="{AFEF87DF-658C-4985-8681-0B5001139D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07225" y="2251100"/>
            <a:ext cx="10422600" cy="47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create tank /dev/md0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status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 pool: tank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state: ONLINE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  scan: none requested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config: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NAME        STATE     READ WRITE CKSUM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tank        ONLINE       0     0     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	  md0       ONLINE       0     0     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errors: No known data errors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# </a:t>
            </a:r>
            <a:r>
              <a:rPr lang="en-US" sz="1900" dirty="0" err="1"/>
              <a:t>zpool</a:t>
            </a:r>
            <a:r>
              <a:rPr lang="en-US" sz="1900" dirty="0"/>
              <a:t> 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NAME   SIZE  ALLOC   FREE  CKPOINT  EXPANDSZ   FRAG    CAP  DEDUP  HEALTH  ALTROOT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tank  1016G    93K  1016G        -         -     0%     0%  1.00x  ONLINE  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3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zpool attach</a:t>
            </a:r>
            <a:endParaRPr/>
          </a:p>
        </p:txBody>
      </p:sp>
      <p:sp>
        <p:nvSpPr>
          <p:cNvPr id="527" name="Google Shape;527;p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528" name="Google Shape;528;p53"/>
          <p:cNvSpPr txBox="1">
            <a:spLocks noGrp="1"/>
          </p:cNvSpPr>
          <p:nvPr>
            <p:ph type="title"/>
          </p:nvPr>
        </p:nvSpPr>
        <p:spPr>
          <a:xfrm>
            <a:off x="599039" y="301320"/>
            <a:ext cx="10947197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Storage pools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  Creating a mirror from a single-disk pool (3/4)</a:t>
            </a:r>
            <a:endParaRPr sz="4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187AB4B-B1A4-437E-ABFB-74C92FB02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10" y="2110375"/>
            <a:ext cx="9593451" cy="514798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535" name="Google Shape;535;p5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1032438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Storage pools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  Creating a mirror from a single-disk pool (4/4)</a:t>
            </a:r>
            <a:endParaRPr sz="44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64AE3A-19A4-4F4D-9014-28C163272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B8F994-F86E-4B17-AE19-8EC448A29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97" y="1927816"/>
            <a:ext cx="9725186" cy="459119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zpool(8)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zpool list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list all the zpool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zpool status [pool name]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show status of zpool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zpool export/import [pool name]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export or import given pool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zpool set/get &lt;properties/all&gt;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set or show zpool properties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zpool online/offline &lt;pool name&gt; &lt;vdev&gt;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set an device in zpool to online/offline state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zpool attach/detach &lt;pool name&gt; &lt;device&gt; &lt;new device&gt;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attach a new device to an zpool/detach a device from zpool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zpool replace &lt;pool name&gt; &lt;old device&gt; &lt;new device&gt;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replace old device with new device</a:t>
            </a:r>
            <a:endParaRPr sz="2100"/>
          </a:p>
        </p:txBody>
      </p:sp>
      <p:sp>
        <p:nvSpPr>
          <p:cNvPr id="541" name="Google Shape;541;p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542" name="Google Shape;542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Zpool command</a:t>
            </a:r>
            <a:endParaRPr/>
          </a:p>
        </p:txBody>
      </p:sp>
      <p:sp>
        <p:nvSpPr>
          <p:cNvPr id="544" name="Google Shape;544;p55"/>
          <p:cNvSpPr txBox="1"/>
          <p:nvPr/>
        </p:nvSpPr>
        <p:spPr>
          <a:xfrm>
            <a:off x="5212475" y="1911400"/>
            <a:ext cx="6917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○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zpool scrub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■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to discover silent error or hardware failure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○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zpool history [pool name]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■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all the history of zpool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○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zpool add &lt;pool name&gt; &lt;vdev&gt;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■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additional capacity into pool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○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zpool create/destroy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■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create/destory zpool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JBOD (Just a Bunch Of Disks)</a:t>
            </a:r>
            <a:endParaRPr/>
          </a:p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9686" y="1780375"/>
            <a:ext cx="4997225" cy="49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/>
        </p:nvSpPr>
        <p:spPr>
          <a:xfrm>
            <a:off x="4136313" y="6777600"/>
            <a:ext cx="372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https://zh.wikipedia.org/zh-tw/RAID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"/>
          <p:cNvSpPr txBox="1">
            <a:spLocks noGrp="1"/>
          </p:cNvSpPr>
          <p:nvPr>
            <p:ph type="body" idx="1"/>
          </p:nvPr>
        </p:nvSpPr>
        <p:spPr>
          <a:xfrm>
            <a:off x="615250" y="1563425"/>
            <a:ext cx="10798500" cy="5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zpool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get all 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 PROPERTY                       VALUE                          SOURCE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size                           460G                           -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capacity                       4%                             -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altroot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           -                              default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health                         ONLINE                         -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guid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              13063928643765267585           default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version                        -                              default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bootfs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            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/ROOT/default             local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delegation                     on                             default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autoreplace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       off                            default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cachefile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         -                              default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failmode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          wait                           default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listsnapshots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     off                            default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feature@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async_destroy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enabled                        local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feature@</a:t>
            </a:r>
            <a:r>
              <a:rPr lang="en-US" sz="18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device_removal</a:t>
            </a:r>
            <a:r>
              <a:rPr lang="en-US" sz="18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enabled                        local</a:t>
            </a:r>
            <a:endParaRPr sz="18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549" name="Google Shape;549;p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550" name="Google Shape;550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Zpool properties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reserve 1/64 of pool capacity for safe-guard to protect CoW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RAIDZ1 Space = Total Drive Capacity -1 Drive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RAIDZ2 Space = Total Drive Capacity -2 Drives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RAIDZ3 Space = Total Drive Capacity -3 Drives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Dynamic Stripe of 4* 100GB= 400 / 1.016= ~390GB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RAIDZ1 of 4* 100GB = 300GB - 1/64th= ~295GB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RAIDZ2 of 4* 100GB = 200GB - 1/64th= ~195GB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RAIDZ2 of 10* 100GB = 800GB - 1/64th= ~780GB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http://cuddletech.com/blog/pivot/entry.php?id=1013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557" name="Google Shape;557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Zpool Sizing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 Dataset</a:t>
            </a:r>
            <a:endParaRPr/>
          </a:p>
        </p:txBody>
      </p:sp>
      <p:sp>
        <p:nvSpPr>
          <p:cNvPr id="564" name="Google Shape;564;p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565" name="Google Shape;565;p5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Three forms: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filesystem: just like traditional filesystem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volume: block device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snapshot: read-only version of a file system or volume at a given point of time.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Nested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Each dataset has associated properties that can be inherited by sub-filesystems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Controlled with single command: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zfs(8)</a:t>
            </a:r>
            <a:endParaRPr/>
          </a:p>
        </p:txBody>
      </p:sp>
      <p:sp>
        <p:nvSpPr>
          <p:cNvPr id="570" name="Google Shape;570;p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571" name="Google Shape;571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 Datasets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Create new dataset with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zfs create &lt;pool name&gt;/&lt;dataset name&gt;(/&lt;dataset name&gt;/…)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New dataset inherits properties of parent dataset</a:t>
            </a:r>
            <a:endParaRPr/>
          </a:p>
        </p:txBody>
      </p:sp>
      <p:sp>
        <p:nvSpPr>
          <p:cNvPr id="577" name="Google Shape;577;p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578" name="Google Shape;578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Filesystem Datasets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Block storage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Located at /dev/zvol/&lt;pool name&gt;/&lt;dataset&gt;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Useful for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iSCSI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Other non-zfs local filesystem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Virtual Machine image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Support "thin provisioning" ("sparse volume")</a:t>
            </a:r>
            <a:endParaRPr/>
          </a:p>
        </p:txBody>
      </p:sp>
      <p:sp>
        <p:nvSpPr>
          <p:cNvPr id="584" name="Google Shape;584;p6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585" name="Google Shape;585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Volume Datasets (ZVols)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2"/>
          <p:cNvSpPr txBox="1">
            <a:spLocks noGrp="1"/>
          </p:cNvSpPr>
          <p:nvPr>
            <p:ph type="body" idx="1"/>
          </p:nvPr>
        </p:nvSpPr>
        <p:spPr>
          <a:xfrm>
            <a:off x="615250" y="1609825"/>
            <a:ext cx="10798500" cy="49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$ </a:t>
            </a: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zfs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get all </a:t>
            </a: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 PROPERTY              VALUE                    SOURCE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type                  filesystem                  -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creation              Mon Jul 21 23:13 2014       -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used                  22.6G                       -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available             423G                        -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referenced            144K                        -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compressratio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1.07x                       -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mounted               no                          -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quota                 none                     default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reservation           none                     default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recordsize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128K                     default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mountpoint            none                     local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zroot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</a:t>
            </a: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sharenfs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 off                      default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591" name="Google Shape;591;p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592" name="Google Shape;592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Dataset properties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zfs(8)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zfs set/get &lt;prop. / all&gt; &lt;dataset&gt;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set properties of datasets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zfs create &lt;dataset&gt;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create new dataset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zfs destroy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destroy datasets/snapshots/clones..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zfs snapshot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create snapshots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zfs rollback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rollback to given snapshot</a:t>
            </a:r>
            <a:endParaRPr/>
          </a:p>
        </p:txBody>
      </p:sp>
      <p:sp>
        <p:nvSpPr>
          <p:cNvPr id="598" name="Google Shape;598;p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599" name="Google Shape;599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 command</a:t>
            </a:r>
            <a:endParaRPr/>
          </a:p>
        </p:txBody>
      </p:sp>
      <p:sp>
        <p:nvSpPr>
          <p:cNvPr id="601" name="Google Shape;601;p63"/>
          <p:cNvSpPr txBox="1"/>
          <p:nvPr/>
        </p:nvSpPr>
        <p:spPr>
          <a:xfrm>
            <a:off x="6178250" y="1968775"/>
            <a:ext cx="5769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○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zfs promote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■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 clone to the orgin of the filesystem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○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zfs send/receive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■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send/receive data stream of the snapshot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Snapshots</a:t>
            </a:r>
            <a:endParaRPr/>
          </a:p>
        </p:txBody>
      </p:sp>
      <p:sp>
        <p:nvSpPr>
          <p:cNvPr id="607" name="Google Shape;607;p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608" name="Google Shape;608;p6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Read-only copy of a dataset or volume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Useful for file recovery or full dataset rollback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Denoted by @ symbol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Snapshots are extremely fast (-er than deleting data!)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Snapshots occupy (almost) no space until the original data start to diverge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How ZFS snapshots really work (Matt Ahrens)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https://www.bsdcan.org/2019/schedule/events/1073.en.html</a:t>
            </a:r>
            <a:endParaRPr sz="2500"/>
          </a:p>
        </p:txBody>
      </p:sp>
      <p:sp>
        <p:nvSpPr>
          <p:cNvPr id="613" name="Google Shape;613;p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614" name="Google Shape;614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Snapshot</a:t>
            </a:r>
            <a:endParaRPr/>
          </a:p>
        </p:txBody>
      </p:sp>
      <p:graphicFrame>
        <p:nvGraphicFramePr>
          <p:cNvPr id="616" name="Google Shape;616;p65"/>
          <p:cNvGraphicFramePr/>
          <p:nvPr/>
        </p:nvGraphicFramePr>
        <p:xfrm>
          <a:off x="5637725" y="499168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7" name="Google Shape;617;p65"/>
          <p:cNvGraphicFramePr/>
          <p:nvPr/>
        </p:nvGraphicFramePr>
        <p:xfrm>
          <a:off x="5417963" y="5607613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8" name="Google Shape;618;p65"/>
          <p:cNvGraphicFramePr/>
          <p:nvPr/>
        </p:nvGraphicFramePr>
        <p:xfrm>
          <a:off x="4655963" y="6217213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9" name="Google Shape;619;p65"/>
          <p:cNvGraphicFramePr/>
          <p:nvPr/>
        </p:nvGraphicFramePr>
        <p:xfrm>
          <a:off x="6217413" y="6223548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0" name="Google Shape;620;p65"/>
          <p:cNvGraphicFramePr/>
          <p:nvPr/>
        </p:nvGraphicFramePr>
        <p:xfrm>
          <a:off x="4222225" y="6839463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1" name="Google Shape;621;p65"/>
          <p:cNvGraphicFramePr/>
          <p:nvPr/>
        </p:nvGraphicFramePr>
        <p:xfrm>
          <a:off x="5162025" y="6839463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2" name="Google Shape;622;p65"/>
          <p:cNvGraphicFramePr/>
          <p:nvPr/>
        </p:nvGraphicFramePr>
        <p:xfrm>
          <a:off x="6101825" y="6839463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3" name="Google Shape;623;p65"/>
          <p:cNvGraphicFramePr/>
          <p:nvPr/>
        </p:nvGraphicFramePr>
        <p:xfrm>
          <a:off x="7041625" y="6839463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24" name="Google Shape;624;p65"/>
          <p:cNvCxnSpPr/>
          <p:nvPr/>
        </p:nvCxnSpPr>
        <p:spPr>
          <a:xfrm>
            <a:off x="5998300" y="5198250"/>
            <a:ext cx="0" cy="42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5" name="Google Shape;625;p65"/>
          <p:cNvCxnSpPr/>
          <p:nvPr/>
        </p:nvCxnSpPr>
        <p:spPr>
          <a:xfrm flipH="1">
            <a:off x="5233050" y="5842225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6" name="Google Shape;626;p65"/>
          <p:cNvCxnSpPr/>
          <p:nvPr/>
        </p:nvCxnSpPr>
        <p:spPr>
          <a:xfrm flipH="1">
            <a:off x="4654475" y="6448875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7" name="Google Shape;627;p65"/>
          <p:cNvCxnSpPr/>
          <p:nvPr/>
        </p:nvCxnSpPr>
        <p:spPr>
          <a:xfrm>
            <a:off x="6299850" y="5842225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8" name="Google Shape;628;p65"/>
          <p:cNvCxnSpPr/>
          <p:nvPr/>
        </p:nvCxnSpPr>
        <p:spPr>
          <a:xfrm flipH="1">
            <a:off x="6330875" y="6448875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9" name="Google Shape;629;p65"/>
          <p:cNvCxnSpPr/>
          <p:nvPr/>
        </p:nvCxnSpPr>
        <p:spPr>
          <a:xfrm>
            <a:off x="5416475" y="6448875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0" name="Google Shape;630;p65"/>
          <p:cNvCxnSpPr/>
          <p:nvPr/>
        </p:nvCxnSpPr>
        <p:spPr>
          <a:xfrm>
            <a:off x="7092875" y="6448875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631" name="Google Shape;631;p65"/>
          <p:cNvGraphicFramePr/>
          <p:nvPr/>
        </p:nvGraphicFramePr>
        <p:xfrm>
          <a:off x="5543813" y="5692863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2" name="Google Shape;632;p65"/>
          <p:cNvGraphicFramePr/>
          <p:nvPr/>
        </p:nvGraphicFramePr>
        <p:xfrm>
          <a:off x="4781813" y="6302463"/>
          <a:ext cx="11722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58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3" name="Google Shape;633;p65"/>
          <p:cNvGraphicFramePr/>
          <p:nvPr/>
        </p:nvGraphicFramePr>
        <p:xfrm>
          <a:off x="4348075" y="6924713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4" name="Google Shape;634;p65"/>
          <p:cNvGraphicFramePr/>
          <p:nvPr/>
        </p:nvGraphicFramePr>
        <p:xfrm>
          <a:off x="5287875" y="6924713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35" name="Google Shape;635;p65"/>
          <p:cNvCxnSpPr/>
          <p:nvPr/>
        </p:nvCxnSpPr>
        <p:spPr>
          <a:xfrm flipH="1">
            <a:off x="5358900" y="5927475"/>
            <a:ext cx="522600" cy="38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6" name="Google Shape;636;p65"/>
          <p:cNvCxnSpPr/>
          <p:nvPr/>
        </p:nvCxnSpPr>
        <p:spPr>
          <a:xfrm flipH="1">
            <a:off x="4780325" y="6534125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7" name="Google Shape;637;p65"/>
          <p:cNvCxnSpPr/>
          <p:nvPr/>
        </p:nvCxnSpPr>
        <p:spPr>
          <a:xfrm>
            <a:off x="6425700" y="5927475"/>
            <a:ext cx="174600" cy="27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8" name="Google Shape;638;p65"/>
          <p:cNvCxnSpPr/>
          <p:nvPr/>
        </p:nvCxnSpPr>
        <p:spPr>
          <a:xfrm>
            <a:off x="5542325" y="6534125"/>
            <a:ext cx="289200" cy="37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9" name="Google Shape;639;p65"/>
          <p:cNvSpPr txBox="1"/>
          <p:nvPr/>
        </p:nvSpPr>
        <p:spPr>
          <a:xfrm>
            <a:off x="3393700" y="4950550"/>
            <a:ext cx="1768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Snapshot root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640" name="Google Shape;640;p65"/>
          <p:cNvGraphicFramePr/>
          <p:nvPr/>
        </p:nvGraphicFramePr>
        <p:xfrm>
          <a:off x="5790125" y="5144088"/>
          <a:ext cx="732750" cy="39621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7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41" name="Google Shape;641;p65"/>
          <p:cNvCxnSpPr/>
          <p:nvPr/>
        </p:nvCxnSpPr>
        <p:spPr>
          <a:xfrm>
            <a:off x="6150700" y="5350650"/>
            <a:ext cx="0" cy="42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2" name="Google Shape;642;p65"/>
          <p:cNvCxnSpPr>
            <a:stCxn id="639" idx="3"/>
          </p:cNvCxnSpPr>
          <p:nvPr/>
        </p:nvCxnSpPr>
        <p:spPr>
          <a:xfrm rot="10800000" flipH="1">
            <a:off x="5161900" y="5188300"/>
            <a:ext cx="4398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3" name="Google Shape;643;p65"/>
          <p:cNvSpPr txBox="1"/>
          <p:nvPr/>
        </p:nvSpPr>
        <p:spPr>
          <a:xfrm>
            <a:off x="7214525" y="5102950"/>
            <a:ext cx="1237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Live root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44" name="Google Shape;644;p65"/>
          <p:cNvCxnSpPr>
            <a:stCxn id="643" idx="1"/>
          </p:cNvCxnSpPr>
          <p:nvPr/>
        </p:nvCxnSpPr>
        <p:spPr>
          <a:xfrm rot="10800000">
            <a:off x="6635225" y="5340700"/>
            <a:ext cx="5793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0 (Stripe)</a:t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4136313" y="6777600"/>
            <a:ext cx="372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https://zh.wikipedia.org/zh-tw/RAID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0499" y="1789263"/>
            <a:ext cx="30956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6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snapshot only needs an identifier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Can be anything you like!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timestamp is traditional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But you can use more memorable identifiers too…</a:t>
            </a:r>
            <a:endParaRPr/>
          </a:p>
        </p:txBody>
      </p:sp>
      <p:sp>
        <p:nvSpPr>
          <p:cNvPr id="649" name="Google Shape;649;p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650" name="Google Shape;650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Snapshots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Creating and listing snapshots (1/2)</a:t>
            </a:r>
            <a:endParaRPr/>
          </a:p>
        </p:txBody>
      </p:sp>
      <p:sp>
        <p:nvSpPr>
          <p:cNvPr id="652" name="Google Shape;652;p66"/>
          <p:cNvSpPr txBox="1">
            <a:spLocks noGrp="1"/>
          </p:cNvSpPr>
          <p:nvPr>
            <p:ph type="body" idx="2"/>
          </p:nvPr>
        </p:nvSpPr>
        <p:spPr>
          <a:xfrm>
            <a:off x="1072100" y="3792700"/>
            <a:ext cx="10109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zfs </a:t>
            </a:r>
            <a:r>
              <a:rPr lang="en-US">
                <a:solidFill>
                  <a:srgbClr val="FF0000"/>
                </a:solidFill>
              </a:rPr>
              <a:t>snapshot tank/users/alice@myfirstbackup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zfs list -t </a:t>
            </a:r>
            <a:r>
              <a:rPr lang="en-US">
                <a:solidFill>
                  <a:srgbClr val="FF0000"/>
                </a:solidFill>
              </a:rPr>
              <a:t>snapshot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                             USED  AVAIL  REFER  MOUNTPOINT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tank/users/alice@myfirstbackup       0      -    23K 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zfs list -rt all tank/users/alice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                             USED  AVAIL  REFER  MOUNTPOINT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tank/users/alice                   23K   984G    23K  /tank/users/alice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tank/users/alice@myfirstbackup       0      -    23K 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7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Snapshots save only the changes between the time they were created and the previous (if any) snapshot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data doesn’t change, snapshots occupy zero space</a:t>
            </a:r>
            <a:endParaRPr/>
          </a:p>
        </p:txBody>
      </p:sp>
      <p:sp>
        <p:nvSpPr>
          <p:cNvPr id="657" name="Google Shape;657;p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658" name="Google Shape;658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Snapshots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Creating and listing snapshots (2/2)</a:t>
            </a:r>
            <a:endParaRPr/>
          </a:p>
        </p:txBody>
      </p:sp>
      <p:sp>
        <p:nvSpPr>
          <p:cNvPr id="660" name="Google Shape;660;p67"/>
          <p:cNvSpPr txBox="1">
            <a:spLocks noGrp="1"/>
          </p:cNvSpPr>
          <p:nvPr>
            <p:ph type="body" idx="2"/>
          </p:nvPr>
        </p:nvSpPr>
        <p:spPr>
          <a:xfrm>
            <a:off x="1039450" y="3618675"/>
            <a:ext cx="10109700" cy="25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echo hello world &gt; /tank/users/alice/important_data.txt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zfs snapshot tank/users/alice@mysecondbackup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zfs list -rt all tank/users/alice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                             USED  AVAIL  REFER  MOUNTPOINT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tank/users/alice                 36.5K   984G  23.5K  /tank/users/alice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tank/users/alice@myfirstbackup     13K      -    23K 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tank/users/alice@mysecondbackup      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/>
              <a:t>      -  23.5K 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8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can display the differences between snapshots</a:t>
            </a:r>
            <a:endParaRPr/>
          </a:p>
        </p:txBody>
      </p:sp>
      <p:sp>
        <p:nvSpPr>
          <p:cNvPr id="665" name="Google Shape;665;p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666" name="Google Shape;666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Snapshots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Differences between snapshots</a:t>
            </a:r>
            <a:endParaRPr/>
          </a:p>
        </p:txBody>
      </p:sp>
      <p:sp>
        <p:nvSpPr>
          <p:cNvPr id="668" name="Google Shape;668;p68"/>
          <p:cNvSpPr txBox="1">
            <a:spLocks noGrp="1"/>
          </p:cNvSpPr>
          <p:nvPr>
            <p:ph type="body" idx="2"/>
          </p:nvPr>
        </p:nvSpPr>
        <p:spPr>
          <a:xfrm>
            <a:off x="2854600" y="2273325"/>
            <a:ext cx="6319800" cy="22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touch /tank/users/alice/empty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rm /tank/users/alice/important_data.txt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zfs </a:t>
            </a:r>
            <a:r>
              <a:rPr lang="en-US">
                <a:solidFill>
                  <a:srgbClr val="FF0000"/>
                </a:solidFill>
              </a:rPr>
              <a:t>diff</a:t>
            </a:r>
            <a:r>
              <a:rPr lang="en-US"/>
              <a:t> tank/users/alice@mysecondbackup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	/tank/users/alice/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	/tank/users/alice/important_data.txt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	/tank/users/alice/empty</a:t>
            </a:r>
            <a:endParaRPr/>
          </a:p>
        </p:txBody>
      </p:sp>
      <p:graphicFrame>
        <p:nvGraphicFramePr>
          <p:cNvPr id="669" name="Google Shape;669;p68"/>
          <p:cNvGraphicFramePr/>
          <p:nvPr/>
        </p:nvGraphicFramePr>
        <p:xfrm>
          <a:off x="4178831" y="4930381"/>
          <a:ext cx="3638950" cy="1867000"/>
        </p:xfrm>
        <a:graphic>
          <a:graphicData uri="http://schemas.openxmlformats.org/drawingml/2006/table">
            <a:tbl>
              <a:tblPr firstRow="1" bandRow="1">
                <a:noFill/>
                <a:tableStyleId>{ADA3830A-A8A0-412E-9E78-CEACD6E0779D}</a:tableStyleId>
              </a:tblPr>
              <a:tblGrid>
                <a:gridCol w="13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Character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 of change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was added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was deleted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was modified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was renamed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9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Snapshots can be rolled back to undo changes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All files changed since the snapshot was created will be discarded</a:t>
            </a:r>
            <a:endParaRPr/>
          </a:p>
        </p:txBody>
      </p:sp>
      <p:sp>
        <p:nvSpPr>
          <p:cNvPr id="674" name="Google Shape;674;p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675" name="Google Shape;675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Snapshots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Rolling back snapshots (1/2)</a:t>
            </a:r>
            <a:endParaRPr/>
          </a:p>
        </p:txBody>
      </p:sp>
      <p:sp>
        <p:nvSpPr>
          <p:cNvPr id="677" name="Google Shape;677;p69"/>
          <p:cNvSpPr txBox="1">
            <a:spLocks noGrp="1"/>
          </p:cNvSpPr>
          <p:nvPr>
            <p:ph type="body" idx="2"/>
          </p:nvPr>
        </p:nvSpPr>
        <p:spPr>
          <a:xfrm>
            <a:off x="2267350" y="2958700"/>
            <a:ext cx="7494300" cy="40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echo hello_world &gt; important_file.txt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echo goodbye_cruel_world &gt; also_important.txt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zfs snapshot tank/users/alice@myfirstbackup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rm *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zfs </a:t>
            </a:r>
            <a:r>
              <a:rPr lang="en-US">
                <a:solidFill>
                  <a:srgbClr val="FF0000"/>
                </a:solidFill>
              </a:rPr>
              <a:t>rollback</a:t>
            </a:r>
            <a:r>
              <a:rPr lang="en-US"/>
              <a:t> tank/users/alice@myfirstbackup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also_important.txt	important_file.txt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0"/>
          <p:cNvSpPr txBox="1">
            <a:spLocks noGrp="1"/>
          </p:cNvSpPr>
          <p:nvPr>
            <p:ph type="body" idx="1"/>
          </p:nvPr>
        </p:nvSpPr>
        <p:spPr>
          <a:xfrm>
            <a:off x="599050" y="1792025"/>
            <a:ext cx="51096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By default, the latest snapshot is rolled back.  To roll back an older snapshot, use -r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Note that intermediate snapshots will be destroyed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will warn about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683" name="Google Shape;683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Snapshots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Rolling back snapshots (2/2)</a:t>
            </a:r>
            <a:endParaRPr/>
          </a:p>
        </p:txBody>
      </p:sp>
      <p:sp>
        <p:nvSpPr>
          <p:cNvPr id="685" name="Google Shape;685;p70"/>
          <p:cNvSpPr txBox="1">
            <a:spLocks noGrp="1"/>
          </p:cNvSpPr>
          <p:nvPr>
            <p:ph type="body" idx="2"/>
          </p:nvPr>
        </p:nvSpPr>
        <p:spPr>
          <a:xfrm>
            <a:off x="5795650" y="1849150"/>
            <a:ext cx="5721300" cy="50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touch not_very_important.txt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touch also_not_important.txt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ls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also_important.txt	     important_file.txt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also_not_important.txt  not_very_important.txt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zfs snapshot tank/users/alice@mysecondbackup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zfs diff tank/users/alice@myfirstbackup \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&gt; tank/users/alice@mysecondbackup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    /tank/users/alice/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+    /tank/users/alice/not_very_important.txt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+    /tank/users/alice/also_not_important.txt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zfs rollback tank/users/alice@myfirstbackup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zfs rollback -r tank/users/alice@myfirstbackup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ls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also_important.txt	important_file.txt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1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54051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Sometimes, we only want to restore a single file, rather than rolling back an entire snapshot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keeps snapshots in a very hidden .zfs/snapshots directory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It’s like magic :-)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Set snapdir=visible to unhide it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Remember: snapshots are read-only.  Copying data to the magic directory won’t work!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691" name="Google Shape;691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Snapshots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Restoring individual files</a:t>
            </a:r>
            <a:endParaRPr/>
          </a:p>
        </p:txBody>
      </p:sp>
      <p:sp>
        <p:nvSpPr>
          <p:cNvPr id="693" name="Google Shape;693;p71"/>
          <p:cNvSpPr txBox="1">
            <a:spLocks noGrp="1"/>
          </p:cNvSpPr>
          <p:nvPr>
            <p:ph type="body" idx="2"/>
          </p:nvPr>
        </p:nvSpPr>
        <p:spPr>
          <a:xfrm>
            <a:off x="6080375" y="1751225"/>
            <a:ext cx="5333400" cy="54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also_important.txt	important_file.txt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rm *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ls .zfs/snapshot/myfirstbackup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also_important.txt	important_file.txt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cp .zfs/snapshot/myfirstbackup/* 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also_important.txt	important_file.txt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Clones represent a writeable copy of a read-only snapshot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Like snapshots, they occupy no space until they start to diverge</a:t>
            </a:r>
            <a:endParaRPr/>
          </a:p>
        </p:txBody>
      </p:sp>
      <p:sp>
        <p:nvSpPr>
          <p:cNvPr id="698" name="Google Shape;698;p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699" name="Google Shape;699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Snapshots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Cloning snapshots</a:t>
            </a:r>
            <a:endParaRPr/>
          </a:p>
        </p:txBody>
      </p:sp>
      <p:sp>
        <p:nvSpPr>
          <p:cNvPr id="701" name="Google Shape;701;p72"/>
          <p:cNvSpPr txBox="1">
            <a:spLocks noGrp="1"/>
          </p:cNvSpPr>
          <p:nvPr>
            <p:ph type="body" idx="2"/>
          </p:nvPr>
        </p:nvSpPr>
        <p:spPr>
          <a:xfrm>
            <a:off x="1033325" y="2690125"/>
            <a:ext cx="10380300" cy="3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zfs list -rt all tank/users/alice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                             USED  AVAIL  REFER  MOUNTPOINT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tank/users/alice                  189M   984G   105M  /tank/users/alice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tank/users/alice@mysecondbackup      0      -   105M 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</a:t>
            </a:r>
            <a:r>
              <a:rPr lang="en-US">
                <a:solidFill>
                  <a:srgbClr val="FF0000"/>
                </a:solidFill>
              </a:rPr>
              <a:t>zfs clone tank/users/alice@mysecondbackup tank/users/eve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zfs list tank/users/eve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              USED  AVAIL  REFER  MOUNTPOINT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tank/users/eve        0   984G   105M  /tank/users/eve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3"/>
          <p:cNvSpPr txBox="1">
            <a:spLocks noGrp="1"/>
          </p:cNvSpPr>
          <p:nvPr>
            <p:ph type="body" idx="1"/>
          </p:nvPr>
        </p:nvSpPr>
        <p:spPr>
          <a:xfrm>
            <a:off x="599050" y="1792025"/>
            <a:ext cx="4904700" cy="44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Snapshots cannot be deleted while clones exist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remove this dependency, clones can be promoted to ”ordinary” datasets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Note that by promoting the clone, it immediately starts occupying space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sp>
        <p:nvSpPr>
          <p:cNvPr id="707" name="Google Shape;707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Snapshots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Promoting clones</a:t>
            </a:r>
            <a:endParaRPr/>
          </a:p>
        </p:txBody>
      </p:sp>
      <p:sp>
        <p:nvSpPr>
          <p:cNvPr id="709" name="Google Shape;709;p73"/>
          <p:cNvSpPr txBox="1">
            <a:spLocks noGrp="1"/>
          </p:cNvSpPr>
          <p:nvPr>
            <p:ph type="body" idx="2"/>
          </p:nvPr>
        </p:nvSpPr>
        <p:spPr>
          <a:xfrm>
            <a:off x="5503875" y="1791275"/>
            <a:ext cx="6265200" cy="43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zfs destroy tank/users/alice@mysecondbackup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cannot destroy 'tank/users/alice@mysecondbackup’: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snapshot has dependent clones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use '-R' to destroy the following datasets: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tank/users/eve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zfs list tank/users/eve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NAME             USED  AVAIL  REFER  MOUNTPOINT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tank/users/eve      0   984G   105M  /tank/users/eve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</a:t>
            </a:r>
            <a:r>
              <a:rPr lang="en-US" sz="1800">
                <a:solidFill>
                  <a:srgbClr val="FF0000"/>
                </a:solidFill>
              </a:rPr>
              <a:t>zfs promote tank/users/eve</a:t>
            </a:r>
            <a:endParaRPr sz="1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# zfs list tank/users/eve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NAME             USED  AVAIL  REFER  MOUNTPOINT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tank/users/eve   189M   984G   105M  /tank/users/eve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Self-healing data</a:t>
            </a:r>
            <a:endParaRPr/>
          </a:p>
        </p:txBody>
      </p:sp>
      <p:sp>
        <p:nvSpPr>
          <p:cNvPr id="715" name="Google Shape;715;p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716" name="Google Shape;716;p7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722" name="Google Shape;722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Traditional mirroring</a:t>
            </a:r>
            <a:endParaRPr/>
          </a:p>
        </p:txBody>
      </p:sp>
      <p:graphicFrame>
        <p:nvGraphicFramePr>
          <p:cNvPr id="723" name="Google Shape;723;p75"/>
          <p:cNvGraphicFramePr/>
          <p:nvPr/>
        </p:nvGraphicFramePr>
        <p:xfrm>
          <a:off x="1011950" y="30353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4" name="Google Shape;724;p75"/>
          <p:cNvGraphicFramePr/>
          <p:nvPr/>
        </p:nvGraphicFramePr>
        <p:xfrm>
          <a:off x="1011950" y="37973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Filesystem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5" name="Google Shape;725;p75"/>
          <p:cNvGraphicFramePr/>
          <p:nvPr/>
        </p:nvGraphicFramePr>
        <p:xfrm>
          <a:off x="1011950" y="45593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xxVM mirror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6" name="Google Shape;726;p75"/>
          <p:cNvSpPr/>
          <p:nvPr/>
        </p:nvSpPr>
        <p:spPr>
          <a:xfrm>
            <a:off x="717550" y="57222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7" name="Google Shape;727;p75"/>
          <p:cNvCxnSpPr/>
          <p:nvPr/>
        </p:nvCxnSpPr>
        <p:spPr>
          <a:xfrm>
            <a:off x="1977525" y="3525525"/>
            <a:ext cx="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75"/>
          <p:cNvCxnSpPr/>
          <p:nvPr/>
        </p:nvCxnSpPr>
        <p:spPr>
          <a:xfrm>
            <a:off x="1977525" y="4287525"/>
            <a:ext cx="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9" name="Google Shape;729;p75"/>
          <p:cNvCxnSpPr>
            <a:endCxn id="726" idx="1"/>
          </p:cNvCxnSpPr>
          <p:nvPr/>
        </p:nvCxnSpPr>
        <p:spPr>
          <a:xfrm flipH="1">
            <a:off x="1077550" y="50502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0" name="Google Shape;730;p75"/>
          <p:cNvSpPr/>
          <p:nvPr/>
        </p:nvSpPr>
        <p:spPr>
          <a:xfrm flipH="1">
            <a:off x="2344450" y="57222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1" name="Google Shape;731;p75"/>
          <p:cNvCxnSpPr>
            <a:endCxn id="730" idx="1"/>
          </p:cNvCxnSpPr>
          <p:nvPr/>
        </p:nvCxnSpPr>
        <p:spPr>
          <a:xfrm>
            <a:off x="2317750" y="50502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2" name="Google Shape;732;p75"/>
          <p:cNvSpPr txBox="1"/>
          <p:nvPr/>
        </p:nvSpPr>
        <p:spPr>
          <a:xfrm>
            <a:off x="591800" y="1703006"/>
            <a:ext cx="29499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1. Application issue a read.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Mirror reads the first disk, which has a corrupt block.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 can’t tell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3" name="Google Shape;733;p75"/>
          <p:cNvSpPr/>
          <p:nvPr/>
        </p:nvSpPr>
        <p:spPr>
          <a:xfrm>
            <a:off x="830350" y="5957000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75"/>
          <p:cNvSpPr/>
          <p:nvPr/>
        </p:nvSpPr>
        <p:spPr>
          <a:xfrm>
            <a:off x="1077550" y="4945675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5" name="Google Shape;735;p75"/>
          <p:cNvCxnSpPr>
            <a:stCxn id="734" idx="2"/>
            <a:endCxn id="733" idx="1"/>
          </p:cNvCxnSpPr>
          <p:nvPr/>
        </p:nvCxnSpPr>
        <p:spPr>
          <a:xfrm rot="5400000">
            <a:off x="564250" y="5428375"/>
            <a:ext cx="903000" cy="370800"/>
          </a:xfrm>
          <a:prstGeom prst="curvedConnector4">
            <a:avLst>
              <a:gd name="adj1" fmla="val 44005"/>
              <a:gd name="adj2" fmla="val 164219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736" name="Google Shape;736;p75"/>
          <p:cNvSpPr/>
          <p:nvPr/>
        </p:nvSpPr>
        <p:spPr>
          <a:xfrm>
            <a:off x="2430550" y="5957000"/>
            <a:ext cx="247200" cy="216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75"/>
          <p:cNvSpPr/>
          <p:nvPr/>
        </p:nvSpPr>
        <p:spPr>
          <a:xfrm rot="895885" flipH="1">
            <a:off x="1278514" y="5370598"/>
            <a:ext cx="321071" cy="857023"/>
          </a:xfrm>
          <a:prstGeom prst="lightningBol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38" name="Google Shape;738;p75"/>
          <p:cNvGraphicFramePr/>
          <p:nvPr/>
        </p:nvGraphicFramePr>
        <p:xfrm>
          <a:off x="4745750" y="30353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9" name="Google Shape;739;p75"/>
          <p:cNvGraphicFramePr/>
          <p:nvPr/>
        </p:nvGraphicFramePr>
        <p:xfrm>
          <a:off x="4745750" y="37973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Filesystem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0" name="Google Shape;740;p75"/>
          <p:cNvGraphicFramePr/>
          <p:nvPr/>
        </p:nvGraphicFramePr>
        <p:xfrm>
          <a:off x="4745750" y="45593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xxVM mirror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1" name="Google Shape;741;p75"/>
          <p:cNvSpPr/>
          <p:nvPr/>
        </p:nvSpPr>
        <p:spPr>
          <a:xfrm>
            <a:off x="4451350" y="57222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2" name="Google Shape;742;p75"/>
          <p:cNvCxnSpPr/>
          <p:nvPr/>
        </p:nvCxnSpPr>
        <p:spPr>
          <a:xfrm>
            <a:off x="5711325" y="3525525"/>
            <a:ext cx="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75"/>
          <p:cNvCxnSpPr/>
          <p:nvPr/>
        </p:nvCxnSpPr>
        <p:spPr>
          <a:xfrm>
            <a:off x="5711325" y="4287525"/>
            <a:ext cx="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75"/>
          <p:cNvCxnSpPr>
            <a:endCxn id="741" idx="1"/>
          </p:cNvCxnSpPr>
          <p:nvPr/>
        </p:nvCxnSpPr>
        <p:spPr>
          <a:xfrm flipH="1">
            <a:off x="4811350" y="50502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5" name="Google Shape;745;p75"/>
          <p:cNvSpPr/>
          <p:nvPr/>
        </p:nvSpPr>
        <p:spPr>
          <a:xfrm flipH="1">
            <a:off x="6078250" y="57222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6" name="Google Shape;746;p75"/>
          <p:cNvCxnSpPr>
            <a:endCxn id="745" idx="1"/>
          </p:cNvCxnSpPr>
          <p:nvPr/>
        </p:nvCxnSpPr>
        <p:spPr>
          <a:xfrm>
            <a:off x="6051550" y="50502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7" name="Google Shape;747;p75"/>
          <p:cNvSpPr txBox="1"/>
          <p:nvPr/>
        </p:nvSpPr>
        <p:spPr>
          <a:xfrm>
            <a:off x="4179813" y="1668356"/>
            <a:ext cx="3063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2. Volume manager passed bas block up to filesystem.</a:t>
            </a:r>
            <a:b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If it’s a metadata block, the filesystem panics. If not...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8" name="Google Shape;748;p75"/>
          <p:cNvSpPr/>
          <p:nvPr/>
        </p:nvSpPr>
        <p:spPr>
          <a:xfrm>
            <a:off x="4564150" y="5957000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75"/>
          <p:cNvSpPr/>
          <p:nvPr/>
        </p:nvSpPr>
        <p:spPr>
          <a:xfrm>
            <a:off x="4811350" y="4945675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0" name="Google Shape;750;p75"/>
          <p:cNvCxnSpPr>
            <a:stCxn id="749" idx="2"/>
            <a:endCxn id="748" idx="1"/>
          </p:cNvCxnSpPr>
          <p:nvPr/>
        </p:nvCxnSpPr>
        <p:spPr>
          <a:xfrm rot="5400000">
            <a:off x="4298050" y="5428375"/>
            <a:ext cx="903000" cy="370800"/>
          </a:xfrm>
          <a:prstGeom prst="curvedConnector4">
            <a:avLst>
              <a:gd name="adj1" fmla="val 44005"/>
              <a:gd name="adj2" fmla="val 164219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751" name="Google Shape;751;p75"/>
          <p:cNvSpPr/>
          <p:nvPr/>
        </p:nvSpPr>
        <p:spPr>
          <a:xfrm>
            <a:off x="6164350" y="5957000"/>
            <a:ext cx="247200" cy="216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75"/>
          <p:cNvSpPr/>
          <p:nvPr/>
        </p:nvSpPr>
        <p:spPr>
          <a:xfrm>
            <a:off x="4811350" y="4183675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3" name="Google Shape;753;p75"/>
          <p:cNvCxnSpPr>
            <a:stCxn id="749" idx="0"/>
            <a:endCxn id="752" idx="2"/>
          </p:cNvCxnSpPr>
          <p:nvPr/>
        </p:nvCxnSpPr>
        <p:spPr>
          <a:xfrm rot="10800000">
            <a:off x="4934950" y="4400275"/>
            <a:ext cx="0" cy="545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graphicFrame>
        <p:nvGraphicFramePr>
          <p:cNvPr id="754" name="Google Shape;754;p75"/>
          <p:cNvGraphicFramePr/>
          <p:nvPr/>
        </p:nvGraphicFramePr>
        <p:xfrm>
          <a:off x="8098550" y="30353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5" name="Google Shape;755;p75"/>
          <p:cNvGraphicFramePr/>
          <p:nvPr/>
        </p:nvGraphicFramePr>
        <p:xfrm>
          <a:off x="8098550" y="37973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Filesystem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6" name="Google Shape;756;p75"/>
          <p:cNvGraphicFramePr/>
          <p:nvPr/>
        </p:nvGraphicFramePr>
        <p:xfrm>
          <a:off x="8098550" y="45593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xxVM mirror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7" name="Google Shape;757;p75"/>
          <p:cNvSpPr/>
          <p:nvPr/>
        </p:nvSpPr>
        <p:spPr>
          <a:xfrm>
            <a:off x="7804150" y="57222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8" name="Google Shape;758;p75"/>
          <p:cNvCxnSpPr/>
          <p:nvPr/>
        </p:nvCxnSpPr>
        <p:spPr>
          <a:xfrm>
            <a:off x="9064125" y="3525525"/>
            <a:ext cx="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75"/>
          <p:cNvCxnSpPr/>
          <p:nvPr/>
        </p:nvCxnSpPr>
        <p:spPr>
          <a:xfrm>
            <a:off x="9064125" y="4287525"/>
            <a:ext cx="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75"/>
          <p:cNvCxnSpPr>
            <a:endCxn id="757" idx="1"/>
          </p:cNvCxnSpPr>
          <p:nvPr/>
        </p:nvCxnSpPr>
        <p:spPr>
          <a:xfrm flipH="1">
            <a:off x="8164150" y="50502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75"/>
          <p:cNvSpPr/>
          <p:nvPr/>
        </p:nvSpPr>
        <p:spPr>
          <a:xfrm flipH="1">
            <a:off x="9431050" y="57222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2" name="Google Shape;762;p75"/>
          <p:cNvCxnSpPr>
            <a:endCxn id="761" idx="1"/>
          </p:cNvCxnSpPr>
          <p:nvPr/>
        </p:nvCxnSpPr>
        <p:spPr>
          <a:xfrm>
            <a:off x="9404350" y="50502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3" name="Google Shape;763;p75"/>
          <p:cNvSpPr txBox="1"/>
          <p:nvPr/>
        </p:nvSpPr>
        <p:spPr>
          <a:xfrm>
            <a:off x="7553025" y="1674045"/>
            <a:ext cx="30222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3. Filesystem returns bad data to the application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4" name="Google Shape;764;p75"/>
          <p:cNvSpPr/>
          <p:nvPr/>
        </p:nvSpPr>
        <p:spPr>
          <a:xfrm>
            <a:off x="7916950" y="5957000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75"/>
          <p:cNvSpPr/>
          <p:nvPr/>
        </p:nvSpPr>
        <p:spPr>
          <a:xfrm>
            <a:off x="8164150" y="4945675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6" name="Google Shape;766;p75"/>
          <p:cNvCxnSpPr>
            <a:stCxn id="765" idx="2"/>
            <a:endCxn id="764" idx="1"/>
          </p:cNvCxnSpPr>
          <p:nvPr/>
        </p:nvCxnSpPr>
        <p:spPr>
          <a:xfrm rot="5400000">
            <a:off x="7650850" y="5428375"/>
            <a:ext cx="903000" cy="370800"/>
          </a:xfrm>
          <a:prstGeom prst="curvedConnector4">
            <a:avLst>
              <a:gd name="adj1" fmla="val 44005"/>
              <a:gd name="adj2" fmla="val 164219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767" name="Google Shape;767;p75"/>
          <p:cNvSpPr/>
          <p:nvPr/>
        </p:nvSpPr>
        <p:spPr>
          <a:xfrm>
            <a:off x="9517150" y="5957000"/>
            <a:ext cx="247200" cy="216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75"/>
          <p:cNvSpPr/>
          <p:nvPr/>
        </p:nvSpPr>
        <p:spPr>
          <a:xfrm>
            <a:off x="8164150" y="4183675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9" name="Google Shape;769;p75"/>
          <p:cNvCxnSpPr>
            <a:stCxn id="765" idx="0"/>
            <a:endCxn id="768" idx="2"/>
          </p:cNvCxnSpPr>
          <p:nvPr/>
        </p:nvCxnSpPr>
        <p:spPr>
          <a:xfrm rot="10800000">
            <a:off x="8287750" y="4400275"/>
            <a:ext cx="0" cy="545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770" name="Google Shape;770;p75"/>
          <p:cNvSpPr/>
          <p:nvPr/>
        </p:nvSpPr>
        <p:spPr>
          <a:xfrm>
            <a:off x="8164150" y="3421675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1" name="Google Shape;771;p75"/>
          <p:cNvCxnSpPr>
            <a:stCxn id="768" idx="0"/>
            <a:endCxn id="770" idx="2"/>
          </p:cNvCxnSpPr>
          <p:nvPr/>
        </p:nvCxnSpPr>
        <p:spPr>
          <a:xfrm rot="10800000">
            <a:off x="8287750" y="3638275"/>
            <a:ext cx="0" cy="545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Striping data onto multiple devices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Increase write/read speed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Data corrupt if ANY of the device fails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0 (Stripe)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sp>
        <p:nvSpPr>
          <p:cNvPr id="777" name="Google Shape;777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Self-healing data in ZFS</a:t>
            </a:r>
            <a:endParaRPr/>
          </a:p>
        </p:txBody>
      </p:sp>
      <p:graphicFrame>
        <p:nvGraphicFramePr>
          <p:cNvPr id="778" name="Google Shape;778;p76"/>
          <p:cNvGraphicFramePr/>
          <p:nvPr/>
        </p:nvGraphicFramePr>
        <p:xfrm>
          <a:off x="1011950" y="31115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9" name="Google Shape;779;p76"/>
          <p:cNvGraphicFramePr/>
          <p:nvPr/>
        </p:nvGraphicFramePr>
        <p:xfrm>
          <a:off x="1011950" y="38735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ZFS mirror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0" name="Google Shape;780;p76"/>
          <p:cNvSpPr/>
          <p:nvPr/>
        </p:nvSpPr>
        <p:spPr>
          <a:xfrm>
            <a:off x="717550" y="50364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1" name="Google Shape;781;p76"/>
          <p:cNvCxnSpPr/>
          <p:nvPr/>
        </p:nvCxnSpPr>
        <p:spPr>
          <a:xfrm>
            <a:off x="1977525" y="3601725"/>
            <a:ext cx="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2" name="Google Shape;782;p76"/>
          <p:cNvCxnSpPr>
            <a:endCxn id="780" idx="1"/>
          </p:cNvCxnSpPr>
          <p:nvPr/>
        </p:nvCxnSpPr>
        <p:spPr>
          <a:xfrm flipH="1">
            <a:off x="1077550" y="43644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3" name="Google Shape;783;p76"/>
          <p:cNvSpPr/>
          <p:nvPr/>
        </p:nvSpPr>
        <p:spPr>
          <a:xfrm flipH="1">
            <a:off x="2344450" y="50364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4" name="Google Shape;784;p76"/>
          <p:cNvCxnSpPr>
            <a:endCxn id="783" idx="1"/>
          </p:cNvCxnSpPr>
          <p:nvPr/>
        </p:nvCxnSpPr>
        <p:spPr>
          <a:xfrm>
            <a:off x="2317750" y="43644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5" name="Google Shape;785;p76"/>
          <p:cNvSpPr txBox="1"/>
          <p:nvPr/>
        </p:nvSpPr>
        <p:spPr>
          <a:xfrm>
            <a:off x="591800" y="1679945"/>
            <a:ext cx="32778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1. Application issue a read.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ZFS mirror tries the first disk.</a:t>
            </a:r>
            <a:b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Checksum reveals that the block is corrupt on disk.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6" name="Google Shape;786;p76"/>
          <p:cNvSpPr/>
          <p:nvPr/>
        </p:nvSpPr>
        <p:spPr>
          <a:xfrm>
            <a:off x="830350" y="5271200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76"/>
          <p:cNvSpPr/>
          <p:nvPr/>
        </p:nvSpPr>
        <p:spPr>
          <a:xfrm>
            <a:off x="1077550" y="4259875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8" name="Google Shape;788;p76"/>
          <p:cNvCxnSpPr>
            <a:stCxn id="787" idx="2"/>
            <a:endCxn id="786" idx="1"/>
          </p:cNvCxnSpPr>
          <p:nvPr/>
        </p:nvCxnSpPr>
        <p:spPr>
          <a:xfrm rot="5400000">
            <a:off x="564250" y="4742575"/>
            <a:ext cx="903000" cy="370800"/>
          </a:xfrm>
          <a:prstGeom prst="curvedConnector4">
            <a:avLst>
              <a:gd name="adj1" fmla="val 44005"/>
              <a:gd name="adj2" fmla="val 164219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789" name="Google Shape;789;p76"/>
          <p:cNvSpPr/>
          <p:nvPr/>
        </p:nvSpPr>
        <p:spPr>
          <a:xfrm>
            <a:off x="2430550" y="5271200"/>
            <a:ext cx="247200" cy="216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76"/>
          <p:cNvSpPr/>
          <p:nvPr/>
        </p:nvSpPr>
        <p:spPr>
          <a:xfrm rot="895885" flipH="1">
            <a:off x="1278514" y="4684798"/>
            <a:ext cx="321071" cy="857023"/>
          </a:xfrm>
          <a:prstGeom prst="lightningBol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91" name="Google Shape;791;p76"/>
          <p:cNvGraphicFramePr/>
          <p:nvPr/>
        </p:nvGraphicFramePr>
        <p:xfrm>
          <a:off x="4745750" y="31115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2" name="Google Shape;792;p76"/>
          <p:cNvGraphicFramePr/>
          <p:nvPr/>
        </p:nvGraphicFramePr>
        <p:xfrm>
          <a:off x="4745750" y="38735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ZFS mirror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3" name="Google Shape;793;p76"/>
          <p:cNvSpPr/>
          <p:nvPr/>
        </p:nvSpPr>
        <p:spPr>
          <a:xfrm>
            <a:off x="4451350" y="50364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4" name="Google Shape;794;p76"/>
          <p:cNvCxnSpPr/>
          <p:nvPr/>
        </p:nvCxnSpPr>
        <p:spPr>
          <a:xfrm>
            <a:off x="5711325" y="3601725"/>
            <a:ext cx="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Google Shape;795;p76"/>
          <p:cNvCxnSpPr>
            <a:endCxn id="793" idx="1"/>
          </p:cNvCxnSpPr>
          <p:nvPr/>
        </p:nvCxnSpPr>
        <p:spPr>
          <a:xfrm flipH="1">
            <a:off x="4811350" y="43644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6" name="Google Shape;796;p76"/>
          <p:cNvSpPr/>
          <p:nvPr/>
        </p:nvSpPr>
        <p:spPr>
          <a:xfrm flipH="1">
            <a:off x="6078250" y="50364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7" name="Google Shape;797;p76"/>
          <p:cNvCxnSpPr>
            <a:endCxn id="796" idx="1"/>
          </p:cNvCxnSpPr>
          <p:nvPr/>
        </p:nvCxnSpPr>
        <p:spPr>
          <a:xfrm>
            <a:off x="6051550" y="43644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8" name="Google Shape;798;p76"/>
          <p:cNvSpPr txBox="1"/>
          <p:nvPr/>
        </p:nvSpPr>
        <p:spPr>
          <a:xfrm>
            <a:off x="4206875" y="1679945"/>
            <a:ext cx="309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2. ZFS tries the second disk.</a:t>
            </a:r>
            <a:b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Checksum indicates that the block is good.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9" name="Google Shape;799;p76"/>
          <p:cNvSpPr/>
          <p:nvPr/>
        </p:nvSpPr>
        <p:spPr>
          <a:xfrm>
            <a:off x="4564150" y="5271200"/>
            <a:ext cx="247200" cy="216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76"/>
          <p:cNvSpPr/>
          <p:nvPr/>
        </p:nvSpPr>
        <p:spPr>
          <a:xfrm>
            <a:off x="6164350" y="5271200"/>
            <a:ext cx="247200" cy="216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01" name="Google Shape;801;p76"/>
          <p:cNvGraphicFramePr/>
          <p:nvPr/>
        </p:nvGraphicFramePr>
        <p:xfrm>
          <a:off x="8098550" y="31115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2" name="Google Shape;802;p76"/>
          <p:cNvGraphicFramePr/>
          <p:nvPr/>
        </p:nvGraphicFramePr>
        <p:xfrm>
          <a:off x="8098550" y="3873588"/>
          <a:ext cx="1900100" cy="4876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ZFS mirror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3" name="Google Shape;803;p76"/>
          <p:cNvSpPr/>
          <p:nvPr/>
        </p:nvSpPr>
        <p:spPr>
          <a:xfrm>
            <a:off x="7804150" y="50364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4" name="Google Shape;804;p76"/>
          <p:cNvCxnSpPr/>
          <p:nvPr/>
        </p:nvCxnSpPr>
        <p:spPr>
          <a:xfrm>
            <a:off x="9064125" y="3601725"/>
            <a:ext cx="0" cy="2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5" name="Google Shape;805;p76"/>
          <p:cNvCxnSpPr>
            <a:endCxn id="803" idx="1"/>
          </p:cNvCxnSpPr>
          <p:nvPr/>
        </p:nvCxnSpPr>
        <p:spPr>
          <a:xfrm flipH="1">
            <a:off x="8164150" y="43644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6" name="Google Shape;806;p76"/>
          <p:cNvSpPr/>
          <p:nvPr/>
        </p:nvSpPr>
        <p:spPr>
          <a:xfrm flipH="1">
            <a:off x="9431050" y="5036400"/>
            <a:ext cx="720000" cy="913800"/>
          </a:xfrm>
          <a:prstGeom prst="can">
            <a:avLst>
              <a:gd name="adj" fmla="val 25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7" name="Google Shape;807;p76"/>
          <p:cNvCxnSpPr>
            <a:endCxn id="806" idx="1"/>
          </p:cNvCxnSpPr>
          <p:nvPr/>
        </p:nvCxnSpPr>
        <p:spPr>
          <a:xfrm>
            <a:off x="9404350" y="4364400"/>
            <a:ext cx="386700" cy="6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8" name="Google Shape;808;p76"/>
          <p:cNvSpPr txBox="1"/>
          <p:nvPr/>
        </p:nvSpPr>
        <p:spPr>
          <a:xfrm>
            <a:off x="7553025" y="1679945"/>
            <a:ext cx="30222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3. ZFS returns good data to the application </a:t>
            </a: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and repairs the damaged block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on the first disk.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9" name="Google Shape;809;p76"/>
          <p:cNvSpPr/>
          <p:nvPr/>
        </p:nvSpPr>
        <p:spPr>
          <a:xfrm>
            <a:off x="7916950" y="5271200"/>
            <a:ext cx="247200" cy="216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76"/>
          <p:cNvSpPr/>
          <p:nvPr/>
        </p:nvSpPr>
        <p:spPr>
          <a:xfrm>
            <a:off x="9517150" y="5271200"/>
            <a:ext cx="247200" cy="216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76"/>
          <p:cNvSpPr/>
          <p:nvPr/>
        </p:nvSpPr>
        <p:spPr>
          <a:xfrm>
            <a:off x="6316750" y="4280600"/>
            <a:ext cx="247200" cy="216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2" name="Google Shape;812;p76"/>
          <p:cNvCxnSpPr>
            <a:stCxn id="800" idx="3"/>
            <a:endCxn id="811" idx="3"/>
          </p:cNvCxnSpPr>
          <p:nvPr/>
        </p:nvCxnSpPr>
        <p:spPr>
          <a:xfrm rot="10800000" flipH="1">
            <a:off x="6411550" y="4388900"/>
            <a:ext cx="152400" cy="990600"/>
          </a:xfrm>
          <a:prstGeom prst="curvedConnector3">
            <a:avLst>
              <a:gd name="adj1" fmla="val 256250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813" name="Google Shape;813;p76"/>
          <p:cNvSpPr/>
          <p:nvPr/>
        </p:nvSpPr>
        <p:spPr>
          <a:xfrm>
            <a:off x="9669550" y="4280600"/>
            <a:ext cx="247200" cy="216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76"/>
          <p:cNvSpPr/>
          <p:nvPr/>
        </p:nvSpPr>
        <p:spPr>
          <a:xfrm>
            <a:off x="9669550" y="3518600"/>
            <a:ext cx="247200" cy="216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5" name="Google Shape;815;p76"/>
          <p:cNvCxnSpPr>
            <a:stCxn id="810" idx="3"/>
            <a:endCxn id="813" idx="3"/>
          </p:cNvCxnSpPr>
          <p:nvPr/>
        </p:nvCxnSpPr>
        <p:spPr>
          <a:xfrm rot="10800000" flipH="1">
            <a:off x="9764350" y="4388900"/>
            <a:ext cx="152400" cy="990600"/>
          </a:xfrm>
          <a:prstGeom prst="curvedConnector3">
            <a:avLst>
              <a:gd name="adj1" fmla="val 256250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816" name="Google Shape;816;p76"/>
          <p:cNvCxnSpPr>
            <a:stCxn id="813" idx="1"/>
            <a:endCxn id="809" idx="3"/>
          </p:cNvCxnSpPr>
          <p:nvPr/>
        </p:nvCxnSpPr>
        <p:spPr>
          <a:xfrm flipH="1">
            <a:off x="8164150" y="4388900"/>
            <a:ext cx="1505400" cy="990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817" name="Google Shape;817;p76"/>
          <p:cNvCxnSpPr>
            <a:stCxn id="813" idx="0"/>
            <a:endCxn id="814" idx="2"/>
          </p:cNvCxnSpPr>
          <p:nvPr/>
        </p:nvCxnSpPr>
        <p:spPr>
          <a:xfrm rot="10800000">
            <a:off x="9793150" y="3735200"/>
            <a:ext cx="0" cy="545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We have created a redundant pool with two mirrored disks and stored some important data on it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We will be very sad if the data gets lost! :-(</a:t>
            </a:r>
            <a:endParaRPr/>
          </a:p>
        </p:txBody>
      </p:sp>
      <p:sp>
        <p:nvSpPr>
          <p:cNvPr id="822" name="Google Shape;822;p7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sp>
        <p:nvSpPr>
          <p:cNvPr id="823" name="Google Shape;823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Self-healing data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Store some important data (1/2)</a:t>
            </a:r>
            <a:endParaRPr sz="4500"/>
          </a:p>
        </p:txBody>
      </p:sp>
      <p:sp>
        <p:nvSpPr>
          <p:cNvPr id="825" name="Google Shape;825;p77"/>
          <p:cNvSpPr txBox="1">
            <a:spLocks noGrp="1"/>
          </p:cNvSpPr>
          <p:nvPr>
            <p:ph type="body" idx="2"/>
          </p:nvPr>
        </p:nvSpPr>
        <p:spPr>
          <a:xfrm>
            <a:off x="3057400" y="3225525"/>
            <a:ext cx="5881800" cy="31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 </a:t>
            </a:r>
            <a:r>
              <a:rPr lang="en-US" dirty="0" err="1"/>
              <a:t>zfs</a:t>
            </a:r>
            <a:r>
              <a:rPr lang="en-US" dirty="0"/>
              <a:t> list tank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NAME   USED  AVAIL  REFER  MOUNTPOINT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tank    74K   984G    23K  /tank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 cp -a /some/important/data/ /tank/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 </a:t>
            </a:r>
            <a:r>
              <a:rPr lang="en-US" dirty="0" err="1"/>
              <a:t>zfs</a:t>
            </a:r>
            <a:r>
              <a:rPr lang="en-US" dirty="0"/>
              <a:t> list tank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NAME   USED  AVAIL  REFER  MOUNTPOINT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tank  3.23G   981G  3.23G  /tank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78"/>
          <p:cNvSpPr txBox="1">
            <a:spLocks noGrp="1"/>
          </p:cNvSpPr>
          <p:nvPr>
            <p:ph type="body" idx="1"/>
          </p:nvPr>
        </p:nvSpPr>
        <p:spPr>
          <a:xfrm>
            <a:off x="884200" y="1704975"/>
            <a:ext cx="10228200" cy="5015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# </a:t>
            </a:r>
            <a:r>
              <a:rPr lang="en-US" sz="1800" dirty="0" err="1">
                <a:latin typeface="Ubuntu Mono"/>
                <a:sym typeface="Ubuntu Mono"/>
              </a:rPr>
              <a:t>zpool</a:t>
            </a:r>
            <a:r>
              <a:rPr lang="en-US" sz="1800" dirty="0">
                <a:latin typeface="Ubuntu Mono"/>
                <a:sym typeface="Ubuntu Mono"/>
              </a:rPr>
              <a:t> status tank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 pool: tank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state: ONLINE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 scan: none requested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config: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       NAME        STATE     READ WRITE CKSUM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       tank        ONLINE       0     0     0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         mirror-0  ONLINE       0     0     0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           md0     ONLINE       0     0     0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            md1     ONLINE       0     0     0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errors: No known data errors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# </a:t>
            </a:r>
            <a:r>
              <a:rPr lang="en-US" sz="1800" dirty="0" err="1">
                <a:latin typeface="Ubuntu Mono"/>
                <a:sym typeface="Ubuntu Mono"/>
              </a:rPr>
              <a:t>zpool</a:t>
            </a:r>
            <a:r>
              <a:rPr lang="en-US" sz="1800" dirty="0">
                <a:latin typeface="Ubuntu Mono"/>
                <a:sym typeface="Ubuntu Mono"/>
              </a:rPr>
              <a:t> list tank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NAME   SIZE  ALLOC   FREE  CKPOINT  EXPANDSZ   FRAG    CAP  DEDUP  HEALTH  ALTROOT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  <a:sym typeface="Ubuntu Mono"/>
              </a:rPr>
              <a:t>tank  1016G  3.51G  1012G        -         -     0%     0%  1.00x  ONLINE  -</a:t>
            </a:r>
            <a:endParaRPr sz="1800" dirty="0">
              <a:latin typeface="Ubuntu Mono"/>
              <a:sym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  <a:sym typeface="Ubuntu Mono"/>
            </a:endParaRPr>
          </a:p>
        </p:txBody>
      </p:sp>
      <p:sp>
        <p:nvSpPr>
          <p:cNvPr id="830" name="Google Shape;830;p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  <p:sp>
        <p:nvSpPr>
          <p:cNvPr id="831" name="Google Shape;831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Self-healing data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Store some important data (2/2)</a:t>
            </a:r>
            <a:endParaRPr sz="45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9"/>
          <p:cNvSpPr txBox="1">
            <a:spLocks noGrp="1"/>
          </p:cNvSpPr>
          <p:nvPr>
            <p:ph type="body" idx="1"/>
          </p:nvPr>
        </p:nvSpPr>
        <p:spPr>
          <a:xfrm>
            <a:off x="599050" y="17920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Caution!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example can destroy data when used on the wrong device or a non-ZFS filesystem!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Always check your backups!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  <p:sp>
        <p:nvSpPr>
          <p:cNvPr id="838" name="Google Shape;838;p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Self-healing data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Destroy one of the disks (1/2)</a:t>
            </a:r>
            <a:endParaRPr sz="4500"/>
          </a:p>
        </p:txBody>
      </p:sp>
      <p:sp>
        <p:nvSpPr>
          <p:cNvPr id="840" name="Google Shape;840;p79"/>
          <p:cNvSpPr txBox="1">
            <a:spLocks noGrp="1"/>
          </p:cNvSpPr>
          <p:nvPr>
            <p:ph type="body" idx="2"/>
          </p:nvPr>
        </p:nvSpPr>
        <p:spPr>
          <a:xfrm>
            <a:off x="2431300" y="4055825"/>
            <a:ext cx="71340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zpool export tank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dd if=/dev/random of=/dev/md1 bs=1m count=200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zpool import tank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80"/>
          <p:cNvSpPr txBox="1">
            <a:spLocks noGrp="1"/>
          </p:cNvSpPr>
          <p:nvPr>
            <p:ph type="body" idx="1"/>
          </p:nvPr>
        </p:nvSpPr>
        <p:spPr>
          <a:xfrm>
            <a:off x="1267600" y="1680700"/>
            <a:ext cx="9461400" cy="5346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# 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status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pool: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state: ONLINE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status: One or more devices has experienced an unrecoverable error.  An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attempt was made to correct the error.  Applications are unaffected.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action: Determine if the device needs to be replaced, and clear the errors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using '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clear' or replace the device with '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replace'.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see: http://illumos.org/msg/ZFS-8000-9P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scan: none requested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config: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NAME        STATE     READ WRITE CKSUM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tank      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mirror-0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  md0     ONLINE       0     0     5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  md1   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errors: No known data errors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</p:txBody>
      </p:sp>
      <p:sp>
        <p:nvSpPr>
          <p:cNvPr id="845" name="Google Shape;845;p8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  <p:sp>
        <p:nvSpPr>
          <p:cNvPr id="846" name="Google Shape;846;p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Self-healing data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Destroy one of the disks (2/2)</a:t>
            </a:r>
            <a:endParaRPr sz="45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1"/>
          <p:cNvSpPr txBox="1">
            <a:spLocks noGrp="1"/>
          </p:cNvSpPr>
          <p:nvPr>
            <p:ph type="body" idx="1"/>
          </p:nvPr>
        </p:nvSpPr>
        <p:spPr>
          <a:xfrm>
            <a:off x="1529933" y="1632183"/>
            <a:ext cx="9140650" cy="5850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# 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Ubuntu Mono"/>
              </a:rPr>
              <a:t>scrub</a:t>
            </a:r>
            <a:r>
              <a:rPr lang="en-US" sz="1800" dirty="0">
                <a:latin typeface="Ubuntu Mono"/>
              </a:rPr>
              <a:t>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# 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status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pool: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state: ONLINE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status: One or more devices has experienced an unrecoverable error.  An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attempt was made to correct the error.  Applications are unaffected.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action: Determine if the device needs to be replaced, and clear the errors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using '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clear' or replace the device with '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replace'.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see: http://illumos.org/msg/ZFS-8000-9P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scan: scrub in progress since Fri Oct 12 22:57:36 2018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191M scanned out of 3.51G at 23.9M/s, 0h2m to go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186M repaired, 5.32% done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config: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NAME        STATE     READ WRITE CKSUM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tank      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mirror-0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  md0     ONLINE       0     0 1.49K  (repairing)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  md1   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errors: No known data errors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</p:txBody>
      </p:sp>
      <p:sp>
        <p:nvSpPr>
          <p:cNvPr id="852" name="Google Shape;852;p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  <p:sp>
        <p:nvSpPr>
          <p:cNvPr id="853" name="Google Shape;853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Self-healing data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Make sure everything is okay (1/3)</a:t>
            </a:r>
            <a:endParaRPr sz="45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2"/>
          <p:cNvSpPr txBox="1">
            <a:spLocks noGrp="1"/>
          </p:cNvSpPr>
          <p:nvPr>
            <p:ph type="body" idx="1"/>
          </p:nvPr>
        </p:nvSpPr>
        <p:spPr>
          <a:xfrm>
            <a:off x="1446906" y="1898216"/>
            <a:ext cx="9102767" cy="516038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# 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status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pool: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state: ONLINE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status: One or more devices has experienced an unrecoverable error.  An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attempt was made to correct the error.  Applications are unaffected.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action: Determine if the device needs to be replaced, and clear the errors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using '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clear' or replace the device with '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replace'.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see: http://illumos.org/msg/ZFS-8000-9P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scan: scrub repaired 196M in 0h0m with 0 errors on Fri Oct 12 22:58:14 2018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config: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NAME        STATE     READ WRITE CKSUM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tank      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mirror-0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  md0     ONLINE       0     0 1.54K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  md1   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errors: No known data errors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</p:txBody>
      </p:sp>
      <p:sp>
        <p:nvSpPr>
          <p:cNvPr id="859" name="Google Shape;859;p8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  <p:sp>
        <p:nvSpPr>
          <p:cNvPr id="860" name="Google Shape;860;p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Self-healing data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Make sure everything is okay (2/3)</a:t>
            </a:r>
            <a:endParaRPr sz="45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3"/>
          <p:cNvSpPr txBox="1">
            <a:spLocks noGrp="1"/>
          </p:cNvSpPr>
          <p:nvPr>
            <p:ph type="body" idx="1"/>
          </p:nvPr>
        </p:nvSpPr>
        <p:spPr>
          <a:xfrm>
            <a:off x="1715040" y="1851881"/>
            <a:ext cx="8566500" cy="4610912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# 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clear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# 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status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pool: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state: ONLINE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scan: scrub repaired 196M in 0h0m with 0 errors on Fri Oct 12 22:58:14 2018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config: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NAME        STATE     READ WRITE CKSUM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tank      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mirror-0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  md0   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  md1     ONLINE       0     0     0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errors: No known data errors</a:t>
            </a:r>
            <a:endParaRPr sz="1800" dirty="0">
              <a:latin typeface="Ubuntu Mono"/>
            </a:endParaRPr>
          </a:p>
        </p:txBody>
      </p:sp>
      <p:sp>
        <p:nvSpPr>
          <p:cNvPr id="866" name="Google Shape;866;p8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sp>
        <p:nvSpPr>
          <p:cNvPr id="867" name="Google Shape;867;p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Self-healing data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Make sure everything is okay (3/3)</a:t>
            </a:r>
            <a:endParaRPr sz="45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4"/>
          <p:cNvSpPr txBox="1">
            <a:spLocks noGrp="1"/>
          </p:cNvSpPr>
          <p:nvPr>
            <p:ph type="body" idx="1"/>
          </p:nvPr>
        </p:nvSpPr>
        <p:spPr>
          <a:xfrm>
            <a:off x="1646459" y="1721521"/>
            <a:ext cx="8533200" cy="5654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# </a:t>
            </a:r>
            <a:r>
              <a:rPr lang="en-US" sz="1800" dirty="0" err="1">
                <a:latin typeface="Ubuntu Mono"/>
              </a:rPr>
              <a:t>zpool</a:t>
            </a:r>
            <a:r>
              <a:rPr lang="en-US" sz="1800" dirty="0">
                <a:latin typeface="Ubuntu Mono"/>
              </a:rPr>
              <a:t> status 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pool: tank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state: ONLINE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status: One or more devices has experienced an error resulting in data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corruption.  Applications may be affected.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action: Restore the file in question if possible.  Otherwise restore the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entire pool from backup.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see: http://illumos.org/msg/ZFS-8000-8A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scan: scrub in progress since Fri Oct 12 22:46:01 2018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498M scanned out of 3.51G at 99.6M/s, 0h0m to go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19K repaired, 13.87% done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config: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NAME        STATE     READ WRITE CKSUM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tank        ONLINE       0     0 1.48K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mirror-0  ONLINE       0     0 2.97K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  md0     ONLINE       0     0 2.97K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            md1     ONLINE       0     0 2.97K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800" dirty="0">
                <a:latin typeface="Ubuntu Mono"/>
              </a:rPr>
              <a:t>errors: 1515 data errors, use '-v' for a list</a:t>
            </a:r>
            <a:endParaRPr sz="18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800" dirty="0">
              <a:latin typeface="Ubuntu Mono"/>
            </a:endParaRPr>
          </a:p>
        </p:txBody>
      </p:sp>
      <p:sp>
        <p:nvSpPr>
          <p:cNvPr id="873" name="Google Shape;873;p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  <p:sp>
        <p:nvSpPr>
          <p:cNvPr id="874" name="Google Shape;874;p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Self-healing data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But what if it goes very wrong? (1/2)</a:t>
            </a:r>
            <a:endParaRPr sz="45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85"/>
          <p:cNvSpPr txBox="1">
            <a:spLocks noGrp="1"/>
          </p:cNvSpPr>
          <p:nvPr>
            <p:ph type="body" idx="1"/>
          </p:nvPr>
        </p:nvSpPr>
        <p:spPr>
          <a:xfrm>
            <a:off x="1027208" y="1646406"/>
            <a:ext cx="9942163" cy="576953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# </a:t>
            </a:r>
            <a:r>
              <a:rPr lang="en-US" sz="1600" dirty="0" err="1">
                <a:latin typeface="Ubuntu Mono"/>
              </a:rPr>
              <a:t>zpool</a:t>
            </a:r>
            <a:r>
              <a:rPr lang="en-US" sz="1600" dirty="0">
                <a:latin typeface="Ubuntu Mono"/>
              </a:rPr>
              <a:t> status –v 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pool: tank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state: ONLINE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status: One or more devices has experienced an error resulting in data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corruption.  Applications may be affected.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action: Restore the file in question if possible.  Otherwise restore the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entire pool from backup.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see: http://illumos.org/msg/ZFS-8000-8A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scan: scrub repaired 19K in 0h0m with 1568 errors on Fri Oct 12 22:46:25 2018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config: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NAME        STATE     READ WRITE CKSUM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tank        ONLINE       0     0 1.53K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  mirror-0  ONLINE       0     0 3.07K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    md0     ONLINE       0     0 3.07K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    md1     ONLINE       0     0 3.07K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errors: Permanent errors have been detected in the following files: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/tank/FreeBSD-11.2-RELEASE-amd64.vhd.xz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/tank/base-amd64.txz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/tank/FreeBSD-11.2-RELEASE-amd64-disc1.iso.xz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r>
              <a:rPr lang="en-US" sz="1600" dirty="0">
                <a:latin typeface="Ubuntu Mono"/>
              </a:rPr>
              <a:t>        /tank/intro_slides.pdf</a:t>
            </a:r>
            <a:endParaRPr sz="1600" dirty="0">
              <a:latin typeface="Ubuntu Mono"/>
            </a:endParaRPr>
          </a:p>
          <a:p>
            <a:pPr marL="0" indent="0">
              <a:lnSpc>
                <a:spcPct val="100000"/>
              </a:lnSpc>
              <a:buSzPts val="2200"/>
              <a:buFont typeface="Ubuntu Mono"/>
            </a:pPr>
            <a:endParaRPr sz="1600" dirty="0">
              <a:latin typeface="Ubuntu Mono"/>
            </a:endParaRPr>
          </a:p>
        </p:txBody>
      </p:sp>
      <p:sp>
        <p:nvSpPr>
          <p:cNvPr id="880" name="Google Shape;880;p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  <p:sp>
        <p:nvSpPr>
          <p:cNvPr id="881" name="Google Shape;881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Self-healing data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But what if it goes very wrong? (2/2)</a:t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1 (Mirror)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4136313" y="6777600"/>
            <a:ext cx="3725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https://zh.wikipedia.org/zh-tw/RAID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3698" y="1563426"/>
            <a:ext cx="3389230" cy="52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Deduplication</a:t>
            </a:r>
            <a:endParaRPr/>
          </a:p>
        </p:txBody>
      </p:sp>
      <p:sp>
        <p:nvSpPr>
          <p:cNvPr id="888" name="Google Shape;888;p8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  <p:sp>
        <p:nvSpPr>
          <p:cNvPr id="889" name="Google Shape;889;p8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7"/>
          <p:cNvSpPr txBox="1">
            <a:spLocks noGrp="1"/>
          </p:cNvSpPr>
          <p:nvPr>
            <p:ph type="body" idx="1"/>
          </p:nvPr>
        </p:nvSpPr>
        <p:spPr>
          <a:xfrm>
            <a:off x="6013575" y="1563425"/>
            <a:ext cx="54165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Intentional duplication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Backups, redundancy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Unintentional duplication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Application caches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Temporary files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Node.js (Grrr!)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  <p:sp>
        <p:nvSpPr>
          <p:cNvPr id="895" name="Google Shape;895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Duplication</a:t>
            </a:r>
            <a:endParaRPr/>
          </a:p>
        </p:txBody>
      </p:sp>
      <p:graphicFrame>
        <p:nvGraphicFramePr>
          <p:cNvPr id="897" name="Google Shape;897;p87"/>
          <p:cNvGraphicFramePr/>
          <p:nvPr/>
        </p:nvGraphicFramePr>
        <p:xfrm>
          <a:off x="1174613" y="1876588"/>
          <a:ext cx="4088300" cy="4566750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02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8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144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Implemented at the block layer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detects when it needs to store an exact copy of a block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Only a reference is written rather than the entire block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Can save a lot of disk space</a:t>
            </a:r>
            <a:endParaRPr/>
          </a:p>
        </p:txBody>
      </p:sp>
      <p:sp>
        <p:nvSpPr>
          <p:cNvPr id="902" name="Google Shape;902;p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  <p:sp>
        <p:nvSpPr>
          <p:cNvPr id="903" name="Google Shape;903;p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Deduplication</a:t>
            </a:r>
            <a:endParaRPr/>
          </a:p>
        </p:txBody>
      </p:sp>
      <p:graphicFrame>
        <p:nvGraphicFramePr>
          <p:cNvPr id="905" name="Google Shape;905;p88"/>
          <p:cNvGraphicFramePr/>
          <p:nvPr/>
        </p:nvGraphicFramePr>
        <p:xfrm>
          <a:off x="6262938" y="373688"/>
          <a:ext cx="4088300" cy="6850125"/>
        </p:xfrm>
        <a:graphic>
          <a:graphicData uri="http://schemas.openxmlformats.org/drawingml/2006/table">
            <a:tbl>
              <a:tblPr>
                <a:noFill/>
                <a:tableStyleId>{A2275F18-647E-4141-9A45-C779B51EA369}</a:tableStyleId>
              </a:tblPr>
              <a:tblGrid>
                <a:gridCol w="102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3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9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must keep a table of the checksums of every block it stores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Depending on the blocksize, this table can grow very quickly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Deduplication table must be fast to access or writes slow down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Ideally, the deduplication table should fit in RAM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Keeping a L2ARC on fast SSDs can reduce the cost somewhat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Rule of thumb: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5GB of RAM for each TB of data stored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910" name="Google Shape;910;p8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  <p:sp>
        <p:nvSpPr>
          <p:cNvPr id="911" name="Google Shape;911;p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Deduplication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</a:t>
            </a:r>
            <a:r>
              <a:rPr lang="en-US" sz="4500"/>
              <a:t>Memory cost</a:t>
            </a:r>
            <a:endParaRPr sz="45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90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ZFS debugger (</a:t>
            </a: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zdb</a:t>
            </a:r>
            <a:r>
              <a:rPr lang="en-US"/>
              <a:t>) can be used to evaluate if turning on deduplication will save space in a pool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most workloads, compression will provide much more significant savings than deduplication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Consider whether the cost of RAM is worth it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Also keep in mind that it is a lot easier and cheaper to add disks to a system than it is to add memory</a:t>
            </a:r>
            <a:endParaRPr/>
          </a:p>
        </p:txBody>
      </p:sp>
      <p:sp>
        <p:nvSpPr>
          <p:cNvPr id="917" name="Google Shape;917;p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  <p:sp>
        <p:nvSpPr>
          <p:cNvPr id="918" name="Google Shape;918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Deduplication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Is it worth it? (1/2)</a:t>
            </a:r>
            <a:endParaRPr sz="45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1"/>
          <p:cNvSpPr txBox="1">
            <a:spLocks noGrp="1"/>
          </p:cNvSpPr>
          <p:nvPr>
            <p:ph type="body" idx="1"/>
          </p:nvPr>
        </p:nvSpPr>
        <p:spPr>
          <a:xfrm>
            <a:off x="599050" y="1776725"/>
            <a:ext cx="10798500" cy="52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# </a:t>
            </a:r>
            <a:r>
              <a:rPr lang="en-US" sz="2000">
                <a:solidFill>
                  <a:srgbClr val="FF0000"/>
                </a:solidFill>
              </a:rPr>
              <a:t>zdb -S tank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Simulated DDT histogram: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bucket          	allocated                   	referenced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______   ______________________________   ______________________________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refcnt   blocks   LSIZE   PSIZE   DSIZE   blocks   LSIZE   PSIZE   DSIZE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------   ------   -----   -----   -----   ------   -----   -----   -----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 	1	25.1K   3.13G   3.13G   3.13G	25.1K   3.13G   3.13G   3.13G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 	2	1.48K	189M	189M	189M	2.96K	378M	378M	378M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 Total	26.5K   3.32G   3.32G   3.32G	28.0K   3.50G   3.50G   3.50G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dedup = 1.06, compress = 1.00, copies = 1.00, dedup * compress / copies = 1.06</a:t>
            </a:r>
            <a:endParaRPr sz="2000"/>
          </a:p>
        </p:txBody>
      </p:sp>
      <p:sp>
        <p:nvSpPr>
          <p:cNvPr id="924" name="Google Shape;924;p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  <p:sp>
        <p:nvSpPr>
          <p:cNvPr id="925" name="Google Shape;925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/>
              <a:t>Deduplication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Is it worth it? (2/2)</a:t>
            </a:r>
            <a:endParaRPr sz="45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92"/>
          <p:cNvSpPr txBox="1">
            <a:spLocks noGrp="1"/>
          </p:cNvSpPr>
          <p:nvPr>
            <p:ph type="body" idx="1"/>
          </p:nvPr>
        </p:nvSpPr>
        <p:spPr>
          <a:xfrm>
            <a:off x="599050" y="1776725"/>
            <a:ext cx="10798500" cy="52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zpool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list tank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 SIZE  ALLOC   FREE  CKPOINT  EXPANDSZ   FRAG    CAP  DEDUP  HEALTH  ALTROOT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7.50G  79.5K  7.50G        -         -     0%     0%  1.00x  ONLINE  -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zfs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get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compression,dedup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tank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PROPERTY     VALUE          SOURCE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compression  off            default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dedup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off            default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for p in `seq 0 4`; do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&gt;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zfs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create tank/ports/$p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&gt;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portsnap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-d /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tmp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portsnap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-p /tank/ports/$p extract &amp;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&gt; done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zpool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list tank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 SIZE  ALLOC   FREE  CKPOINT  EXPANDSZ   FRAG    CAP  DEDUP  HEALTH  ALTROOT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7.50G  2.14G  5.36G        -         -     3%    28%  1.00x  ONLINE  -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931" name="Google Shape;931;p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  <p:sp>
        <p:nvSpPr>
          <p:cNvPr id="932" name="Google Shape;932;p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Deduplication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Control experiment (1/2)</a:t>
            </a:r>
            <a:endParaRPr sz="45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93"/>
          <p:cNvSpPr txBox="1">
            <a:spLocks noGrp="1"/>
          </p:cNvSpPr>
          <p:nvPr>
            <p:ph type="body" idx="1"/>
          </p:nvPr>
        </p:nvSpPr>
        <p:spPr>
          <a:xfrm>
            <a:off x="599050" y="1776725"/>
            <a:ext cx="10798500" cy="52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zdb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-S tank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Simulated DDT histogram: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bucket              allocated                       referenced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______   ______________________________   ______________________________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refcnt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blocks   LSIZE   PSIZE   DSIZE   blocks   LSIZE   PSIZE   DSIZE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------   ------   -----   -----   -----   ------   -----   -----   -----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4     131K    374M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374M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374M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656K   1.82G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1.82G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1.82G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8    2.28K   4.60M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4.60M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4.60M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23.9K   48.0M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48.0M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48.0M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16      144    526K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526K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526K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3.12K   10.5M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10.5M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10.5M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32       22   23.5K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23.5K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23.5K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920    978K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978K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978K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64        2   1.50K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1.50K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1.50K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135    100K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100K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100K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256        1     512     512     512      265    132K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132K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132K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Total     134K    379M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379M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379M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685K   1.88G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1.88G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1.88G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dedup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= 5.09, compress = 1.00, copies = 1.00,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dedup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* compress / copies = 5.09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938" name="Google Shape;938;p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sp>
        <p:nvSpPr>
          <p:cNvPr id="939" name="Google Shape;939;p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Deduplication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Control experiment (2/2)</a:t>
            </a:r>
            <a:endParaRPr sz="45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94"/>
          <p:cNvSpPr txBox="1">
            <a:spLocks noGrp="1"/>
          </p:cNvSpPr>
          <p:nvPr>
            <p:ph type="body" idx="1"/>
          </p:nvPr>
        </p:nvSpPr>
        <p:spPr>
          <a:xfrm>
            <a:off x="599050" y="1776725"/>
            <a:ext cx="10798500" cy="52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zpool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list tank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 SIZE  ALLOC   FREE  CKPOINT  EXPANDSZ   FRAG    CAP  DEDUP  HEALTH  ALTROOT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7.50G  79.5K  7.50G        -         -     0%     0%  1.00x  ONLINE  -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zfs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get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compression,dedup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tank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PROPERTY     VALUE          SOURCE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compression  off            default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dedup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on             default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for p in `seq 0 4`; do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&gt;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zfs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create tank/ports/$p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&gt;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portsnap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-d /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tmp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portsnap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-p /tank/ports/$p extract &amp;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&gt; done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zpool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list tank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 SIZE  ALLOC   FREE  CKPOINT  EXPANDSZ   FRAG    CAP  DEDUP  HEALTH  ALTROOT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7.50G   670M  6.85G        -         -     6%     8%  5.08x  ONLINE  -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945" name="Google Shape;945;p9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  <p:sp>
        <p:nvSpPr>
          <p:cNvPr id="946" name="Google Shape;946;p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Deduplication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Enabling deduplication</a:t>
            </a:r>
            <a:endParaRPr sz="45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95"/>
          <p:cNvSpPr txBox="1">
            <a:spLocks noGrp="1"/>
          </p:cNvSpPr>
          <p:nvPr>
            <p:ph type="body" idx="1"/>
          </p:nvPr>
        </p:nvSpPr>
        <p:spPr>
          <a:xfrm>
            <a:off x="599050" y="1776725"/>
            <a:ext cx="10798500" cy="52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zpool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list tank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 SIZE  ALLOC   FREE  CKPOINT  EXPANDSZ   FRAG    CAP  DEDUP  HEALTH  ALTROOT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7.50G  79.5K  7.50G        -         -     0%     0%  1.00x  ONLINE  -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zfs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get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compression,dedup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tank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PROPERTY     VALUE          SOURCE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compression  gzip-9         local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dedup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off            default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for p in `seq 0 4`; do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&gt;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zfs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create tank/ports/$p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&gt;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portsnap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-d /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tmp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portsnap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-p /tank/ports/$p extract &amp;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&gt; done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#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zpool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list tank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   SIZE  ALLOC   FREE  CKPOINT  EXPANDSZ   FRAG    CAP  DEDUP  HEALTH  ALTROOT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tank  7.50G   752M  6.77G        -         -     3%     9%  1.00x  ONLINE  -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/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952" name="Google Shape;952;p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  <p:sp>
        <p:nvSpPr>
          <p:cNvPr id="953" name="Google Shape;953;p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Deduplication demo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Compare with compression</a:t>
            </a:r>
            <a:endParaRPr sz="4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Devices contain identical data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100% redundancy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Faster read (but might be slower write)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RAID 1 (Mirror)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9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0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deduplication can save a lot of space under some workloads but at the expense of a lot of memory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Often, compression will give similar or better results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Always check with </a:t>
            </a:r>
            <a:r>
              <a:rPr lang="en-US" b="1"/>
              <a:t>zdb -S</a:t>
            </a:r>
            <a:r>
              <a:rPr lang="en-US"/>
              <a:t> whether deduplication would be worth it</a:t>
            </a:r>
            <a:endParaRPr/>
          </a:p>
        </p:txBody>
      </p:sp>
      <p:sp>
        <p:nvSpPr>
          <p:cNvPr id="959" name="Google Shape;959;p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  <p:sp>
        <p:nvSpPr>
          <p:cNvPr id="960" name="Google Shape;960;p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Deduplication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    Summary</a:t>
            </a:r>
            <a:endParaRPr sz="4500"/>
          </a:p>
        </p:txBody>
      </p:sp>
      <p:graphicFrame>
        <p:nvGraphicFramePr>
          <p:cNvPr id="962" name="Google Shape;962;p96"/>
          <p:cNvGraphicFramePr/>
          <p:nvPr/>
        </p:nvGraphicFramePr>
        <p:xfrm>
          <a:off x="4093855" y="3874532"/>
          <a:ext cx="3810600" cy="1211640"/>
        </p:xfrm>
        <a:graphic>
          <a:graphicData uri="http://schemas.openxmlformats.org/drawingml/2006/table">
            <a:tbl>
              <a:tblPr firstRow="1">
                <a:noFill/>
                <a:tableStyleId>{ADA3830A-A8A0-412E-9E78-CEACD6E0779D}</a:tableStyleId>
              </a:tblPr>
              <a:tblGrid>
                <a:gridCol w="267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 experiment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2.14G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Deduplication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670M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Compression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752M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Tuning</a:t>
            </a:r>
            <a:endParaRPr/>
          </a:p>
        </p:txBody>
      </p:sp>
      <p:sp>
        <p:nvSpPr>
          <p:cNvPr id="968" name="Google Shape;968;p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  <p:sp>
        <p:nvSpPr>
          <p:cNvPr id="969" name="Google Shape;969;p9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System memory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Access time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Dataset compression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Deduplication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send and receive</a:t>
            </a:r>
            <a:endParaRPr/>
          </a:p>
        </p:txBody>
      </p:sp>
      <p:sp>
        <p:nvSpPr>
          <p:cNvPr id="974" name="Google Shape;974;p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  <p:sp>
        <p:nvSpPr>
          <p:cNvPr id="975" name="Google Shape;975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tuning tips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ZFS performance depends on the amount of 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recommended minimum: 1GB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4GB is ok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8GB and more is good</a:t>
            </a:r>
            <a:endParaRPr/>
          </a:p>
        </p:txBody>
      </p:sp>
      <p:sp>
        <p:nvSpPr>
          <p:cNvPr id="981" name="Google Shape;981;p9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  <p:sp>
        <p:nvSpPr>
          <p:cNvPr id="982" name="Google Shape;982;p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Random Access Memory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Save space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Increase CPU usage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Increase data throughput (density)</a:t>
            </a:r>
            <a:endParaRPr/>
          </a:p>
        </p:txBody>
      </p:sp>
      <p:sp>
        <p:nvSpPr>
          <p:cNvPr id="988" name="Google Shape;988;p1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  <p:sp>
        <p:nvSpPr>
          <p:cNvPr id="989" name="Google Shape;989;p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Dataset Compression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Requires even more memory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Increases CPU usage</a:t>
            </a:r>
            <a:endParaRPr/>
          </a:p>
        </p:txBody>
      </p:sp>
      <p:sp>
        <p:nvSpPr>
          <p:cNvPr id="995" name="Google Shape;995;p10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  <p:sp>
        <p:nvSpPr>
          <p:cNvPr id="996" name="Google Shape;996;p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Deduplication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Using buffer for large streams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misc/buffer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misc/mbuffer (network capable)</a:t>
            </a:r>
            <a:endParaRPr/>
          </a:p>
        </p:txBody>
      </p:sp>
      <p:sp>
        <p:nvSpPr>
          <p:cNvPr id="1002" name="Google Shape;1002;p10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  <p:sp>
        <p:nvSpPr>
          <p:cNvPr id="1003" name="Google Shape;1003;p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ZFS send/recv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For PostgreSQL and MySQL users recommend using a different recordsize than default 128k.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PostgreSQL: 8k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MySQL MyISAM storage: 8k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MySQL InnoDB storage: 16k</a:t>
            </a:r>
            <a:endParaRPr/>
          </a:p>
        </p:txBody>
      </p:sp>
      <p:sp>
        <p:nvSpPr>
          <p:cNvPr id="1009" name="Google Shape;1009;p1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97</a:t>
            </a:fld>
            <a:endParaRPr/>
          </a:p>
        </p:txBody>
      </p:sp>
      <p:sp>
        <p:nvSpPr>
          <p:cNvPr id="1010" name="Google Shape;1010;p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Database tuning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Disable access time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Keep number of snapshots low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Dedup only if you have lots of RAM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For heavy write workloads move ZIL to separate SSD drives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Optionally disable ZIL for datasets (beware consequences)</a:t>
            </a:r>
            <a:endParaRPr/>
          </a:p>
        </p:txBody>
      </p:sp>
      <p:sp>
        <p:nvSpPr>
          <p:cNvPr id="1016" name="Google Shape;1016;p1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98</a:t>
            </a:fld>
            <a:endParaRPr/>
          </a:p>
        </p:txBody>
      </p:sp>
      <p:sp>
        <p:nvSpPr>
          <p:cNvPr id="1017" name="Google Shape;1017;p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Servers</a:t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Disable redundant data caching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Apache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EnableMMAP Off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EnableSendfile Off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Nginx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Sendfile off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Lighttpd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server.network-backend="writev"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  <p:sp>
        <p:nvSpPr>
          <p:cNvPr id="1024" name="Google Shape;1024;p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Webservers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3" id="{AF2700AA-4C18-4E07-9861-8125D27C7E13}" vid="{9DFC94F1-C4F1-4F8A-9F88-3762BB8FA19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7405</Words>
  <Application>Microsoft Office PowerPoint</Application>
  <PresentationFormat>自訂</PresentationFormat>
  <Paragraphs>1327</Paragraphs>
  <Slides>111</Slides>
  <Notes>111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111</vt:i4>
      </vt:variant>
    </vt:vector>
  </HeadingPairs>
  <TitlesOfParts>
    <vt:vector size="119" baseType="lpstr">
      <vt:lpstr>Source Sans Pro</vt:lpstr>
      <vt:lpstr>Microsoft JhengHei</vt:lpstr>
      <vt:lpstr>Arial</vt:lpstr>
      <vt:lpstr>DejaVu Sans Mono</vt:lpstr>
      <vt:lpstr>Noto Sans Symbols</vt:lpstr>
      <vt:lpstr>Times New Roman</vt:lpstr>
      <vt:lpstr>Ubuntu Mono</vt:lpstr>
      <vt:lpstr>1_CSCC NASA</vt:lpstr>
      <vt:lpstr>ZFS The Last Word in Filesystem</vt:lpstr>
      <vt:lpstr>Copyright</vt:lpstr>
      <vt:lpstr>RAID</vt:lpstr>
      <vt:lpstr>Common RAID types</vt:lpstr>
      <vt:lpstr>JBOD (Just a Bunch Of Disks)</vt:lpstr>
      <vt:lpstr>RAID 0 (Stripe)</vt:lpstr>
      <vt:lpstr>RAID 0 (Stripe)</vt:lpstr>
      <vt:lpstr>RAID 1 (Mirror)</vt:lpstr>
      <vt:lpstr>RAID 1 (Mirror)</vt:lpstr>
      <vt:lpstr>RAID 5</vt:lpstr>
      <vt:lpstr>RAID 5</vt:lpstr>
      <vt:lpstr>RAID 6</vt:lpstr>
      <vt:lpstr>RAID 6</vt:lpstr>
      <vt:lpstr>RAID 10</vt:lpstr>
      <vt:lpstr>RAID 50?</vt:lpstr>
      <vt:lpstr>RAID60?</vt:lpstr>
      <vt:lpstr>Issues of RAID</vt:lpstr>
      <vt:lpstr>Software Implementations</vt:lpstr>
      <vt:lpstr>Here comes ZFS</vt:lpstr>
      <vt:lpstr>Evolution of ZFS</vt:lpstr>
      <vt:lpstr>OpenZFS</vt:lpstr>
      <vt:lpstr>OpenZFS Platforms</vt:lpstr>
      <vt:lpstr>Why ZFS?</vt:lpstr>
      <vt:lpstr>End-to-end data integrity</vt:lpstr>
      <vt:lpstr>Disk block checksums</vt:lpstr>
      <vt:lpstr>ZFS data authentication</vt:lpstr>
      <vt:lpstr>Traditional storage architecture</vt:lpstr>
      <vt:lpstr>ZFS pooled storage</vt:lpstr>
      <vt:lpstr>Copy-on-write transactions</vt:lpstr>
      <vt:lpstr>Simple administration</vt:lpstr>
      <vt:lpstr>Storage Pools</vt:lpstr>
      <vt:lpstr>ZFS Pool</vt:lpstr>
      <vt:lpstr>ZFS Pools Components</vt:lpstr>
      <vt:lpstr>RAID in ZFS</vt:lpstr>
      <vt:lpstr>Storage pools     Creating storage pools (1/2)</vt:lpstr>
      <vt:lpstr>Storage pools   Creating storage pools (2/2)</vt:lpstr>
      <vt:lpstr>Storage pools     Displaying pool status</vt:lpstr>
      <vt:lpstr>Storage pools   Displaying I/O statistics</vt:lpstr>
      <vt:lpstr>Storage pools   Destroying storage pools</vt:lpstr>
      <vt:lpstr>Storage pools   Creating stripes</vt:lpstr>
      <vt:lpstr>Storage pools   Creating mirrors (RAID-1)</vt:lpstr>
      <vt:lpstr>Storage pools   Creating raidz groups</vt:lpstr>
      <vt:lpstr>Storage pools   Combining vdev types</vt:lpstr>
      <vt:lpstr>Storage pools   Increasing storage pool capacity</vt:lpstr>
      <vt:lpstr>Storage pools   Creating a mirror from a single-disk pool (1/4)</vt:lpstr>
      <vt:lpstr>Storage pools   Creating a mirror from a single-disk pool (2/4)</vt:lpstr>
      <vt:lpstr>Storage pools   Creating a mirror from a single-disk pool (3/4)</vt:lpstr>
      <vt:lpstr>Storage pools   Creating a mirror from a single-disk pool (4/4)</vt:lpstr>
      <vt:lpstr>Zpool command</vt:lpstr>
      <vt:lpstr>Zpool properties</vt:lpstr>
      <vt:lpstr>Zpool Sizing</vt:lpstr>
      <vt:lpstr>ZFS Dataset</vt:lpstr>
      <vt:lpstr>ZFS Datasets</vt:lpstr>
      <vt:lpstr>Filesystem Datasets</vt:lpstr>
      <vt:lpstr>Volume Datasets (ZVols)</vt:lpstr>
      <vt:lpstr>Dataset properties</vt:lpstr>
      <vt:lpstr>zfs command</vt:lpstr>
      <vt:lpstr>Snapshots</vt:lpstr>
      <vt:lpstr>Snapshot</vt:lpstr>
      <vt:lpstr>Snapshots   Creating and listing snapshots (1/2)</vt:lpstr>
      <vt:lpstr>Snapshots   Creating and listing snapshots (2/2)</vt:lpstr>
      <vt:lpstr>Snapshots   Differences between snapshots</vt:lpstr>
      <vt:lpstr>Snapshots     Rolling back snapshots (1/2)</vt:lpstr>
      <vt:lpstr>Snapshots     Rolling back snapshots (2/2)</vt:lpstr>
      <vt:lpstr>Snapshots   Restoring individual files</vt:lpstr>
      <vt:lpstr>Snapshots     Cloning snapshots</vt:lpstr>
      <vt:lpstr>Snapshots     Promoting clones</vt:lpstr>
      <vt:lpstr>Self-healing data</vt:lpstr>
      <vt:lpstr>Traditional mirroring</vt:lpstr>
      <vt:lpstr>Self-healing data in ZFS</vt:lpstr>
      <vt:lpstr>Self-healing data demo   Store some important data (1/2)</vt:lpstr>
      <vt:lpstr>Self-healing data demo   Store some important data (2/2)</vt:lpstr>
      <vt:lpstr>Self-healing data demo   Destroy one of the disks (1/2)</vt:lpstr>
      <vt:lpstr>Self-healing data demo   Destroy one of the disks (2/2)</vt:lpstr>
      <vt:lpstr>Self-healing data demo     Make sure everything is okay (1/3)</vt:lpstr>
      <vt:lpstr>Self-healing data demo     Make sure everything is okay (2/3)</vt:lpstr>
      <vt:lpstr>Self-healing data demo     Make sure everything is okay (3/3)</vt:lpstr>
      <vt:lpstr>Self-healing data demo   But what if it goes very wrong? (1/2)</vt:lpstr>
      <vt:lpstr>Self-healing data demo   But what if it goes very wrong? (2/2)</vt:lpstr>
      <vt:lpstr>Deduplication</vt:lpstr>
      <vt:lpstr>Duplication</vt:lpstr>
      <vt:lpstr>Deduplication</vt:lpstr>
      <vt:lpstr>Deduplication     Memory cost</vt:lpstr>
      <vt:lpstr>Deduplication     Is it worth it? (1/2)</vt:lpstr>
      <vt:lpstr>Deduplication Demo  Is it worth it? (2/2)</vt:lpstr>
      <vt:lpstr>Deduplication demo     Control experiment (1/2)</vt:lpstr>
      <vt:lpstr>Deduplication demo     Control experiment (2/2)</vt:lpstr>
      <vt:lpstr>Deduplication demo     Enabling deduplication</vt:lpstr>
      <vt:lpstr>Deduplication demo     Compare with compression</vt:lpstr>
      <vt:lpstr>Deduplication     Summary</vt:lpstr>
      <vt:lpstr>Performance Tuning</vt:lpstr>
      <vt:lpstr>General tuning tips</vt:lpstr>
      <vt:lpstr>Random Access Memory</vt:lpstr>
      <vt:lpstr>Dataset Compression</vt:lpstr>
      <vt:lpstr>Deduplication</vt:lpstr>
      <vt:lpstr>ZFS send/recv</vt:lpstr>
      <vt:lpstr>Database tuning</vt:lpstr>
      <vt:lpstr>File Servers</vt:lpstr>
      <vt:lpstr>Webservers</vt:lpstr>
      <vt:lpstr>Cache and Prefetch</vt:lpstr>
      <vt:lpstr>ARC</vt:lpstr>
      <vt:lpstr>Tuning ARC</vt:lpstr>
      <vt:lpstr>L2ARC</vt:lpstr>
      <vt:lpstr>Tuning L2ARC</vt:lpstr>
      <vt:lpstr>ZIL</vt:lpstr>
      <vt:lpstr>File-level Prefetch (zfetch)</vt:lpstr>
      <vt:lpstr>Device-level Prefetch (vdev prefetch)</vt:lpstr>
      <vt:lpstr>ZFS Statistics Tools</vt:lpstr>
      <vt:lpstr>References</vt:lpstr>
      <vt:lpstr>References (c.)</vt:lpstr>
      <vt:lpstr>References (c.2)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ZFS The Last Word in Filesystem</dc:title>
  <cp:lastModifiedBy>Li-Wen Hsu</cp:lastModifiedBy>
  <cp:revision>12</cp:revision>
  <dcterms:modified xsi:type="dcterms:W3CDTF">2021-11-18T09:49:11Z</dcterms:modified>
</cp:coreProperties>
</file>