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31"/>
  </p:notesMasterIdLst>
  <p:sldIdLst>
    <p:sldId id="256" r:id="rId2"/>
    <p:sldId id="257" r:id="rId3"/>
    <p:sldId id="258" r:id="rId4"/>
    <p:sldId id="284" r:id="rId5"/>
    <p:sldId id="265" r:id="rId6"/>
    <p:sldId id="286" r:id="rId7"/>
    <p:sldId id="28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59" r:id="rId23"/>
    <p:sldId id="260" r:id="rId24"/>
    <p:sldId id="261" r:id="rId25"/>
    <p:sldId id="262" r:id="rId26"/>
    <p:sldId id="263" r:id="rId27"/>
    <p:sldId id="264" r:id="rId28"/>
    <p:sldId id="266" r:id="rId29"/>
    <p:sldId id="267" r:id="rId30"/>
  </p:sldIdLst>
  <p:sldSz cx="11998325" cy="7559675"/>
  <p:notesSz cx="7559675" cy="10691813"/>
  <p:embeddedFontLst>
    <p:embeddedFont>
      <p:font typeface="Microsoft JhengHei" panose="020B0604030504040204" pitchFamily="34" charset="-120"/>
      <p:regular r:id="rId32"/>
      <p:bold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  <p:embeddedFont>
      <p:font typeface="Source Sans Pro Light" panose="020B0403030403020204" pitchFamily="34" charset="0"/>
      <p:regular r:id="rId38"/>
      <p:italic r:id="rId39"/>
    </p:embeddedFont>
    <p:embeddedFont>
      <p:font typeface="Ubuntu Mon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-Wen Hsu" initials="" lastIdx="1" clrIdx="0"/>
  <p:cmAuthor id="1" name="Jui-Nan Eric Lin" initials="" lastIdx="5" clrIdx="1"/>
  <p:cmAuthor id="2" name="宗緯李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65F6F-0B28-43B7-9BBC-F5C59367EA00}">
  <a:tblStyle styleId="{24A65F6F-0B28-43B7-9BBC-F5C59367EA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6" y="1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98bad063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98bad063d_0_1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98bad063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98bad063d_0_20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98bad063d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98bad063d_0_2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98bad063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98bad063d_1_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98bad063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98bad063d_1_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98bad063d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98bad063d_1_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98bad063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98bad063d_1_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98bad063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98bad063d_1_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98bad063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98bad063d_1_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98bad063d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98bad063d_1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278175e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278175e4d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98bad063d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98bad063d_1_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574aa792f_0_60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a574aa792f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98bad06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98bad063d_0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095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98bad063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98bad063d_0_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526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98bad063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98bad063d_0_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526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98bad063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98bad063d_0_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057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98bad063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98bad063d_0_10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165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98bad063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98bad063d_0_1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124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98bad063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98bad063d_0_1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530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98bad063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98bad063d_0_1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0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98bad063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98bad063d_0_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98bad063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98bad063d_0_1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79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98bad063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98bad063d_0_1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28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98bad063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98bad063d_0_1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46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98bad063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98bad063d_0_1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75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98bad063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98bad063d_0_1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98bad063d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98bad063d_0_18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 preserve="1">
  <p:cSld name="大標題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45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/>
              <a:t>按一下以編輯母片子標題樣式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11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 preserve="1">
  <p:cSld name="版面一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791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 preserve="1">
  <p:cSld name="版面一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4568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 preserve="1">
  <p:cSld name="版面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121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 preserve="1">
  <p:cSld name="版面二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235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309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ibm.com/tw-zh/marketplace/ts4500/specification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Backups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lwhsu (2019-2020, CC BY)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 (?-2018)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Backup level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0 ~ 9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 dirty="0"/>
              <a:t>Level 0 -&gt; full backup</a:t>
            </a:r>
            <a:endParaRPr sz="1800" b="1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 dirty="0"/>
              <a:t>Level N -&gt; incremental backup of Level≦ N-1 for N = 1 ~ 9</a:t>
            </a:r>
            <a:endParaRPr sz="18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dump command format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% dump [arguments] file-system</a:t>
            </a:r>
            <a:endParaRPr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dump command arguments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 dirty="0"/>
              <a:t>u: update the </a:t>
            </a:r>
            <a:r>
              <a:rPr lang="en-US" sz="2000" b="1" dirty="0">
                <a:solidFill>
                  <a:srgbClr val="FF0000"/>
                </a:solidFill>
              </a:rPr>
              <a:t>/</a:t>
            </a:r>
            <a:r>
              <a:rPr lang="en-US" sz="2000" b="1" dirty="0" err="1">
                <a:solidFill>
                  <a:srgbClr val="FF0000"/>
                </a:solidFill>
              </a:rPr>
              <a:t>etc</a:t>
            </a:r>
            <a:r>
              <a:rPr lang="en-US" sz="2000" b="1" dirty="0">
                <a:solidFill>
                  <a:srgbClr val="FF0000"/>
                </a:solidFill>
              </a:rPr>
              <a:t>/</a:t>
            </a:r>
            <a:r>
              <a:rPr lang="en-US" sz="2000" b="1" dirty="0" err="1">
                <a:solidFill>
                  <a:srgbClr val="FF0000"/>
                </a:solidFill>
              </a:rPr>
              <a:t>dumpdates</a:t>
            </a:r>
            <a:r>
              <a:rPr lang="en-US" sz="2000" b="1" dirty="0"/>
              <a:t> file after dump</a:t>
            </a:r>
            <a:endParaRPr sz="2000" b="1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 dirty="0"/>
              <a:t>f: the output backup file</a:t>
            </a:r>
            <a:endParaRPr sz="2000" b="1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 dirty="0"/>
              <a:t>Special device file, like /dev/nrsa0</a:t>
            </a:r>
            <a:endParaRPr sz="1800" b="1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 dirty="0"/>
              <a:t>Ordinary file</a:t>
            </a:r>
            <a:endParaRPr sz="1800" b="1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 dirty="0"/>
              <a:t>'-' to standard out</a:t>
            </a:r>
            <a:endParaRPr sz="1800" b="1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 dirty="0"/>
              <a:t>"</a:t>
            </a:r>
            <a:r>
              <a:rPr lang="en-US" sz="1800" b="1" dirty="0" err="1"/>
              <a:t>user@host:file</a:t>
            </a:r>
            <a:r>
              <a:rPr lang="en-US" sz="1800" b="1" dirty="0"/>
              <a:t>"</a:t>
            </a:r>
            <a:endParaRPr sz="1800" b="1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 dirty="0"/>
              <a:t>d: tape density in bytes per inch</a:t>
            </a:r>
            <a:endParaRPr sz="2000" b="1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 dirty="0"/>
              <a:t>s: tape length in feet</a:t>
            </a:r>
            <a:endParaRPr sz="2000" b="1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 dirty="0"/>
              <a:t>a: auto-size, bypass all tape length considerations (default d = 1600, s = 2300)</a:t>
            </a:r>
            <a:endParaRPr sz="2000" b="1"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599050" y="301325"/>
            <a:ext cx="112083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Dumping filesystems – </a:t>
            </a:r>
            <a:r>
              <a:rPr lang="en-US" sz="4800"/>
              <a:t>dump command (2)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 Full backup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599050" y="301325"/>
            <a:ext cx="112083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Dumping filesystems – </a:t>
            </a:r>
            <a:r>
              <a:rPr lang="en-US" sz="4800"/>
              <a:t>dump command (3)</a:t>
            </a:r>
            <a:endParaRPr sz="4800"/>
          </a:p>
        </p:txBody>
      </p:sp>
      <p:sp>
        <p:nvSpPr>
          <p:cNvPr id="176" name="Google Shape;176;p23"/>
          <p:cNvSpPr txBox="1"/>
          <p:nvPr/>
        </p:nvSpPr>
        <p:spPr>
          <a:xfrm>
            <a:off x="2488177" y="2036111"/>
            <a:ext cx="6850505" cy="5417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zfs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[/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mnt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] 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chiahung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 ls 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lh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drwxr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-x   3 root  wheel	512B	Nov 22 15:34 ./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drwxr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-x  20 root  wheel	25B	Nov 18 20:02 ../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rw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-r--r--   1 root  wheel	512M	Nov 21 22:20 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haha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zfs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[/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mnt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] 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chiahung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 cat 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dumpdates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zfs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[/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mnt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] 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chiahung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 df -h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Filesystem		Size	Used	Avail	Capacity	Mounted on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zfs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       	15G	4.1G	11G	27%	/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devfs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    	1.0K	1.0K  	0B	100%	/dev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/dev/da0s1a	8.7G	512M	7.G	6%	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mnt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zfs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[/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mnt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] 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chiahung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 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sudo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dump 0uLf - /dev/da0s1a &gt; ~/dump.0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Date of this level 0 dump: Sun Nov 22 15:37:44 2009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Date of last level 0 dump: the epoch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Dumping snapshot of /dev/da0s1a to standard output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mapping (Pass I) [regular files]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mapping (Pass II) [directories]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estimated 525772 tape blocks.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dumping (Pass III) [directories]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dumping (Pass IV) [regular files]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DUMP: 525625 tape blocks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finished in 36 seconds, throughput 14600 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KBytes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/sec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level 0 dump on Sun Nov 22 15:37:44 2009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 DUMP: DUMP IS DONE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zfs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[/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mnt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] 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chiahung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 cat 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dumpdates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/dev/da0s1a                  	0 Sun Nov 22 15:37:44 2009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 Incremental backup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599050" y="301325"/>
            <a:ext cx="112083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Dumping filesystems – </a:t>
            </a:r>
            <a:r>
              <a:rPr lang="en-US" sz="4800"/>
              <a:t>dump command (4)</a:t>
            </a:r>
            <a:endParaRPr sz="4800"/>
          </a:p>
        </p:txBody>
      </p:sp>
      <p:sp>
        <p:nvSpPr>
          <p:cNvPr id="184" name="Google Shape;184;p24"/>
          <p:cNvSpPr txBox="1"/>
          <p:nvPr/>
        </p:nvSpPr>
        <p:spPr>
          <a:xfrm>
            <a:off x="2501108" y="2041830"/>
            <a:ext cx="6423600" cy="5417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zfs[/mnt] -chiahung- sudo cp -Rp /etc /mnt/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zfs[/mnt] -chiahung- ls -lh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drwxr-xr-x   4 root  wheel  	512B Nov 22 15:48 ./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drwxr-xr-x  20 root  wheel   	25B Nov 18 20:02 ../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drwxr-xr-x  20 root  wheel  	2.0K Nov 22 15:35 etc/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-rw-r--r--   1 root  wheel  	512M Nov 21 22:20 haha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zfs[/mnt] -chiahung- sudo dump 2uLf - /dev/da0s1a &gt; ~/dump.2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Date of this level 2 dump: Sun Nov 22 15:49:04 2009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Date of last level 0 dump: Sun Nov 22 15:37:44 2009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Dumping snapshot of /dev/da0s1a to standard output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mapping (Pass I) [regular files]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mapping (Pass II) [directories]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estimated 2267 tape blocks.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dumping (Pass III) [directories]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dumping (Pass IV) [regular files]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DUMP: 2124 tape blocks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finished in less than a second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level 2 dump on Sun Nov 22 15:49:04 2009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  DUMP: DUMP IS DONE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zfs[/mnt] -chiahung- cat /etc/dumpdates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/dev/da0s1a                  	0 Sun Nov 22 15:37:44 2009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/dev/da0s1a                  	2 Sun Nov 22 15:49:04 2009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zfs[/mnt] -chiahung- ls -lh ~/dump*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-rw-rw-r--  1 chiahung  user   513M Nov 22 15:38 /home/chiahung/dump.0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-rw-rw-r--  1 chiahung  user   2.1M Nov 22 15:49 /home/chiahung/dump.2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599050" y="1705350"/>
            <a:ext cx="10830900" cy="55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Restore can do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Restoring individual files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Restoring entire filesystem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Options of restore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i: interactive restore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r: restore an entire filesystem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f: the backup file that restore is going to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Restoring from dumps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restore command (1)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599050" y="1684550"/>
            <a:ext cx="10830900" cy="55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Restore individual file interactively</a:t>
            </a:r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Restoring from dumps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restore command (2)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2"/>
          </p:nvPr>
        </p:nvSpPr>
        <p:spPr>
          <a:xfrm>
            <a:off x="599050" y="2222150"/>
            <a:ext cx="10178400" cy="5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zfs[/tmp] -chiahung- cat ~/dump.2 | restore if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restore &gt;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Available commands are: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ls [arg] - list directory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cd arg - change directory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pwd - print current directory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add [arg] - add `arg' to list of files to be extracted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delete [arg] - delete `arg' from list of files to be extracted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extract - extract requested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setmodes - set modes of requested directories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quit - immediately exit program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what - list dump header information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verbose - toggle verbose flag (useful with ``ls'')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help or `?' - print this list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no `arg' is supplied, the current directory is used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599050" y="1726150"/>
            <a:ext cx="10830900" cy="54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Restore individual file interactively (cont.)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Restoring from dumps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restore command (3)</a:t>
            </a:r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2"/>
          </p:nvPr>
        </p:nvSpPr>
        <p:spPr>
          <a:xfrm>
            <a:off x="615250" y="2225275"/>
            <a:ext cx="10798500" cy="51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zfs[/tmp] -chiahung- cat ~/dump.2 | restore if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restore &gt; 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.snap/ etc/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restore &gt; cd etc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restore &gt; add make.conf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restore &gt; extract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 owner/mode for '.'? [yn] 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restore &gt; quit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zfs[/tmp] -chiahung- ls -ld etc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drwxr-xr-x  2 chiahung  wheel  3 Nov 22 15:35 etc/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zfs[/tmp] -chiahung- ls -l etc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drwxr-xr-x   2 chiahung  wheel    3 Nov 22 15:35 ./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drwxrwxrwt  10 root      wheel   42 Nov 22 15:58 ../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-rw-r--r--   1 chiahung  wheel  590 Nov 19 23:04 make.conf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599050" y="1642950"/>
            <a:ext cx="10830900" cy="558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Restore entire filesystem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restore -rf  /home/temp/root.0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Steps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Restore level 0 first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Restore incremental dumps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0 0 0 0 </a:t>
            </a:r>
            <a:r>
              <a:rPr lang="en-US" dirty="0">
                <a:solidFill>
                  <a:srgbClr val="FF0000"/>
                </a:solidFill>
              </a:rPr>
              <a:t>0</a:t>
            </a:r>
            <a:endParaRPr dirty="0">
              <a:solidFill>
                <a:srgbClr val="FF0000"/>
              </a:solidFill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5 5 5 </a:t>
            </a:r>
            <a:r>
              <a:rPr lang="en-US" dirty="0">
                <a:solidFill>
                  <a:srgbClr val="FF0000"/>
                </a:solidFill>
              </a:rPr>
              <a:t>5</a:t>
            </a:r>
            <a:endParaRPr dirty="0">
              <a:solidFill>
                <a:srgbClr val="FF0000"/>
              </a:solidFill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3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5 </a:t>
            </a:r>
            <a:r>
              <a:rPr lang="en-US" dirty="0">
                <a:solidFill>
                  <a:srgbClr val="FF0000"/>
                </a:solidFill>
              </a:rPr>
              <a:t>4 5</a:t>
            </a:r>
            <a:endParaRPr dirty="0">
              <a:solidFill>
                <a:srgbClr val="FF0000"/>
              </a:solidFill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9 9 5 9 9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9 9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9 </a:t>
            </a:r>
            <a:r>
              <a:rPr lang="en-US" dirty="0">
                <a:solidFill>
                  <a:srgbClr val="FF0000"/>
                </a:solidFill>
              </a:rPr>
              <a:t>9</a:t>
            </a:r>
            <a:endParaRPr dirty="0">
              <a:solidFill>
                <a:srgbClr val="FF0000"/>
              </a:solidFill>
            </a:endParaRPr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3 5 9 </a:t>
            </a:r>
            <a:r>
              <a:rPr lang="en-US" dirty="0">
                <a:solidFill>
                  <a:srgbClr val="FF0000"/>
                </a:solidFill>
              </a:rPr>
              <a:t>3 5 9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Restoring from dumps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restore command (4)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tar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Read multiple files and packages them into one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Example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dd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Copy filesystems between partitions of exactly the same size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archiving programs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2"/>
          </p:nvPr>
        </p:nvSpPr>
        <p:spPr>
          <a:xfrm>
            <a:off x="3807575" y="2676925"/>
            <a:ext cx="5894100" cy="17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tar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czvf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etc.tar.gz /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tar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xzvf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etc.tar.gz</a:t>
            </a:r>
            <a:b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tar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fromdir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tar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xfp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-C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todir</a:t>
            </a:r>
            <a:endParaRPr dirty="0"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4294967295"/>
          </p:nvPr>
        </p:nvSpPr>
        <p:spPr>
          <a:xfrm>
            <a:off x="4743450" y="5430838"/>
            <a:ext cx="7254875" cy="173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dd if=/dev/rst0 of=/dev/rst1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dd if=/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tmp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kern.flp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of=/dev/fd0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dd if=/dev/da1 of=/dev/da2 bs=1048576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Using </a:t>
            </a:r>
            <a:r>
              <a:rPr lang="en-US" dirty="0" err="1"/>
              <a:t>rsync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rsync</a:t>
            </a:r>
            <a:r>
              <a:rPr lang="en-US" dirty="0"/>
              <a:t> -a --delete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-a: archive mode 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Recursive and preserve everything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--delete: 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Delete any file that are not in the sending </a:t>
            </a:r>
            <a:r>
              <a:rPr lang="en-US" dirty="0" err="1"/>
              <a:t>sid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 home backup</a:t>
            </a:r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354100" y="4756600"/>
            <a:ext cx="112884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4 * * 1 (cd /raid &amp;&amp; /usr/local/bin/rsync -aH --delete cs	/backup/user/)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4 * * 2 (cd /raid &amp;&amp; /usr/local/bin/rsync -aH --delete gcs	/backup/user/)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4 * * 3 (cd /raid &amp;&amp; /usr/local/bin/rsync -aH --delete dcs	/backup/user/)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4 * * 4 (cd /raid &amp;&amp; /usr/local/bin/rsync -aH --delete alumni	/backup/user/)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599050" y="1279000"/>
            <a:ext cx="10830900" cy="5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Snapshot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CS home snapshot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599050" y="176775"/>
            <a:ext cx="10798500" cy="119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 home backup</a:t>
            </a: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body" idx="2"/>
          </p:nvPr>
        </p:nvSpPr>
        <p:spPr>
          <a:xfrm>
            <a:off x="599050" y="2364925"/>
            <a:ext cx="10798500" cy="4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wangth@csduty.cs.nctu.edu.tw[/u/gcs][20:14]$ ls -a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         01        103       109       91        95        99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..        100       104       193       92        96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.snap     101       105       199       93        97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.snapshot 102       106       90        94        98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wangth@csduty.cs.nctu.edu.tw[/u/gcs/.snapshot][20:14]$ cd .snapshot/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wangth@csduty.cs.nctu.edu.tw[/u/gcs/.snapshot][20:14]$ 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4hour.2018-01-02_0000  4hour.2018-01-02_2000  daily.2018-01-01_0010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4hour.2018-01-02_0400  daily.2017-12-28_0010  daily.2018-01-02_0010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4hour.2018-01-02_0800  daily.2017-12-29_0010  weekly.2017-12-17_0015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4hour.2018-01-02_1200  daily.2017-12-30_0010  weekly.2017-12-24_0015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4hour.2018-01-02_1600  daily.2017-12-31_0010  weekly.2017-12-31_0015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Backup devices and media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Backup philosophy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Unix backup and archiving commands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UFS Snapshot </a:t>
            </a:r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body" idx="2"/>
          </p:nvPr>
        </p:nvSpPr>
        <p:spPr>
          <a:xfrm>
            <a:off x="1497375" y="1466175"/>
            <a:ext cx="8578800" cy="58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derek</a:t>
            </a:r>
            <a:r>
              <a:rPr lang="en-US" sz="1900" dirty="0"/>
              <a:t>[/] -</a:t>
            </a:r>
            <a:r>
              <a:rPr lang="en-US" sz="1900" dirty="0" err="1"/>
              <a:t>chiahung</a:t>
            </a:r>
            <a:r>
              <a:rPr lang="en-US" sz="1900" dirty="0"/>
              <a:t>- df -h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Filesystem     Size    Used   Avail Capacity  Mounted on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/dev/ad4s1a     70G     16G     48G    25%    /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devfs</a:t>
            </a:r>
            <a:r>
              <a:rPr lang="en-US" sz="1900" dirty="0"/>
              <a:t>          1.0K    </a:t>
            </a:r>
            <a:r>
              <a:rPr lang="en-US" sz="1900" dirty="0" err="1"/>
              <a:t>1.0K</a:t>
            </a:r>
            <a:r>
              <a:rPr lang="en-US" sz="1900" dirty="0"/>
              <a:t>      0B   100%    /dev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derek</a:t>
            </a:r>
            <a:r>
              <a:rPr lang="en-US" sz="1900" dirty="0"/>
              <a:t>[/] -</a:t>
            </a:r>
            <a:r>
              <a:rPr lang="en-US" sz="1900" dirty="0" err="1"/>
              <a:t>chiahung</a:t>
            </a:r>
            <a:r>
              <a:rPr lang="en-US" sz="1900" dirty="0"/>
              <a:t>- </a:t>
            </a:r>
            <a:r>
              <a:rPr lang="en-US" sz="1900" dirty="0" err="1"/>
              <a:t>sudo</a:t>
            </a:r>
            <a:r>
              <a:rPr lang="en-US" sz="1900" dirty="0"/>
              <a:t> mount -u -o snapshot /.snap/snapshot /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derek</a:t>
            </a:r>
            <a:r>
              <a:rPr lang="en-US" sz="1900" dirty="0"/>
              <a:t>[/] -</a:t>
            </a:r>
            <a:r>
              <a:rPr lang="en-US" sz="1900" dirty="0" err="1"/>
              <a:t>chiahung</a:t>
            </a:r>
            <a:r>
              <a:rPr lang="en-US" sz="1900" dirty="0"/>
              <a:t>- df -h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Filesystem     Size    Used   Avail Capacity  Mounted on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/dev/ad4s1a     70G     16G     48G    25%    /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devfs</a:t>
            </a:r>
            <a:r>
              <a:rPr lang="en-US" sz="1900" dirty="0"/>
              <a:t>          1.0K    </a:t>
            </a:r>
            <a:r>
              <a:rPr lang="en-US" sz="1900" dirty="0" err="1"/>
              <a:t>1.0K</a:t>
            </a:r>
            <a:r>
              <a:rPr lang="en-US" sz="1900" dirty="0"/>
              <a:t>      0B   100%    /dev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derek</a:t>
            </a:r>
            <a:r>
              <a:rPr lang="en-US" sz="1900" dirty="0"/>
              <a:t>[~] -</a:t>
            </a:r>
            <a:r>
              <a:rPr lang="en-US" sz="1900" dirty="0" err="1"/>
              <a:t>chiahung</a:t>
            </a:r>
            <a:r>
              <a:rPr lang="en-US" sz="1900" dirty="0"/>
              <a:t>- </a:t>
            </a:r>
            <a:r>
              <a:rPr lang="en-US" sz="1900" dirty="0" err="1"/>
              <a:t>sudo</a:t>
            </a:r>
            <a:r>
              <a:rPr lang="en-US" sz="1900" dirty="0"/>
              <a:t> </a:t>
            </a:r>
            <a:r>
              <a:rPr lang="en-US" sz="1900" dirty="0" err="1"/>
              <a:t>mdconfig</a:t>
            </a:r>
            <a:r>
              <a:rPr lang="en-US" sz="1900" dirty="0"/>
              <a:t> -a -t </a:t>
            </a:r>
            <a:r>
              <a:rPr lang="en-US" sz="1900" dirty="0" err="1"/>
              <a:t>vnode</a:t>
            </a:r>
            <a:r>
              <a:rPr lang="en-US" sz="1900" dirty="0"/>
              <a:t> -f /.snap/snapshot -u 1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WARNING: opening backing store: /.snap/snapshot </a:t>
            </a:r>
            <a:r>
              <a:rPr lang="en-US" sz="1900" dirty="0" err="1"/>
              <a:t>readonly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derek</a:t>
            </a:r>
            <a:r>
              <a:rPr lang="en-US" sz="1900" dirty="0"/>
              <a:t>[~] -</a:t>
            </a:r>
            <a:r>
              <a:rPr lang="en-US" sz="1900" dirty="0" err="1"/>
              <a:t>chiahung</a:t>
            </a:r>
            <a:r>
              <a:rPr lang="en-US" sz="1900" dirty="0"/>
              <a:t>- </a:t>
            </a:r>
            <a:r>
              <a:rPr lang="en-US" sz="1900" dirty="0" err="1"/>
              <a:t>sudo</a:t>
            </a:r>
            <a:r>
              <a:rPr lang="en-US" sz="1900" dirty="0"/>
              <a:t> mount -r /dev/md1 /</a:t>
            </a:r>
            <a:r>
              <a:rPr lang="en-US" sz="1900" dirty="0" err="1"/>
              <a:t>mnt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derek</a:t>
            </a:r>
            <a:r>
              <a:rPr lang="en-US" sz="1900" dirty="0"/>
              <a:t>[~] -</a:t>
            </a:r>
            <a:r>
              <a:rPr lang="en-US" sz="1900" dirty="0" err="1"/>
              <a:t>chiahung</a:t>
            </a:r>
            <a:r>
              <a:rPr lang="en-US" sz="1900" dirty="0"/>
              <a:t>- ls /</a:t>
            </a:r>
            <a:r>
              <a:rPr lang="en-US" sz="1900" dirty="0" err="1"/>
              <a:t>mnt</a:t>
            </a:r>
            <a:r>
              <a:rPr lang="en-US" sz="1900" dirty="0"/>
              <a:t>/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./         COPYRIGHT  </a:t>
            </a:r>
            <a:r>
              <a:rPr lang="en-US" sz="1900" dirty="0" err="1"/>
              <a:t>compat</a:t>
            </a:r>
            <a:r>
              <a:rPr lang="en-US" sz="1900" dirty="0"/>
              <a:t>@    ftp/       </a:t>
            </a:r>
            <a:r>
              <a:rPr lang="en-US" sz="1900" dirty="0" err="1"/>
              <a:t>mnt</a:t>
            </a:r>
            <a:r>
              <a:rPr lang="en-US" sz="1900" dirty="0"/>
              <a:t>/       sys@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../        bin/       dev/       home/      proc/      </a:t>
            </a:r>
            <a:r>
              <a:rPr lang="en-US" sz="1900" dirty="0" err="1"/>
              <a:t>tmp</a:t>
            </a:r>
            <a:r>
              <a:rPr lang="en-US" sz="1900" dirty="0"/>
              <a:t>/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.</a:t>
            </a:r>
            <a:r>
              <a:rPr lang="en-US" sz="1900" dirty="0" err="1"/>
              <a:t>cshrc</a:t>
            </a:r>
            <a:r>
              <a:rPr lang="en-US" sz="1900" dirty="0"/>
              <a:t>     boot/      </a:t>
            </a:r>
            <a:r>
              <a:rPr lang="en-US" sz="1900" dirty="0" err="1"/>
              <a:t>dist</a:t>
            </a:r>
            <a:r>
              <a:rPr lang="en-US" sz="1900" dirty="0"/>
              <a:t>/      lib/       rescue/    </a:t>
            </a:r>
            <a:r>
              <a:rPr lang="en-US" sz="1900" dirty="0" err="1"/>
              <a:t>usr</a:t>
            </a:r>
            <a:r>
              <a:rPr lang="en-US" sz="1900" dirty="0"/>
              <a:t>/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.profile   </a:t>
            </a:r>
            <a:r>
              <a:rPr lang="en-US" sz="1900" dirty="0" err="1"/>
              <a:t>cdrom</a:t>
            </a:r>
            <a:r>
              <a:rPr lang="en-US" sz="1900" dirty="0"/>
              <a:t>/     entropy    </a:t>
            </a:r>
            <a:r>
              <a:rPr lang="en-US" sz="1900" dirty="0" err="1"/>
              <a:t>libexec</a:t>
            </a:r>
            <a:r>
              <a:rPr lang="en-US" sz="1900" dirty="0"/>
              <a:t>/   root/      var/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.snap/     cdrom1/    </a:t>
            </a:r>
            <a:r>
              <a:rPr lang="en-US" sz="1900" dirty="0" err="1"/>
              <a:t>etc</a:t>
            </a:r>
            <a:r>
              <a:rPr lang="en-US" sz="1900" dirty="0"/>
              <a:t>/       media/     </a:t>
            </a:r>
            <a:r>
              <a:rPr lang="en-US" sz="1900" dirty="0" err="1"/>
              <a:t>sbin</a:t>
            </a:r>
            <a:r>
              <a:rPr lang="en-US" sz="1900" dirty="0"/>
              <a:t>/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derek</a:t>
            </a:r>
            <a:r>
              <a:rPr lang="en-US" sz="1900" dirty="0"/>
              <a:t>[~] -</a:t>
            </a:r>
            <a:r>
              <a:rPr lang="en-US" sz="1900" dirty="0" err="1"/>
              <a:t>chiahung</a:t>
            </a:r>
            <a:r>
              <a:rPr lang="en-US" sz="1900" dirty="0"/>
              <a:t>- </a:t>
            </a:r>
            <a:r>
              <a:rPr lang="en-US" sz="1900" dirty="0" err="1"/>
              <a:t>sudo</a:t>
            </a:r>
            <a:r>
              <a:rPr lang="en-US" sz="1900" dirty="0"/>
              <a:t> </a:t>
            </a:r>
            <a:r>
              <a:rPr lang="en-US" sz="1900" dirty="0" err="1"/>
              <a:t>umount</a:t>
            </a:r>
            <a:r>
              <a:rPr lang="en-US" sz="1900" dirty="0"/>
              <a:t> /</a:t>
            </a:r>
            <a:r>
              <a:rPr lang="en-US" sz="1900" dirty="0" err="1"/>
              <a:t>mnt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derek</a:t>
            </a:r>
            <a:r>
              <a:rPr lang="en-US" sz="1900" dirty="0"/>
              <a:t>[~] -</a:t>
            </a:r>
            <a:r>
              <a:rPr lang="en-US" sz="1900" dirty="0" err="1"/>
              <a:t>chiahung</a:t>
            </a:r>
            <a:r>
              <a:rPr lang="en-US" sz="1900" dirty="0"/>
              <a:t>- </a:t>
            </a:r>
            <a:r>
              <a:rPr lang="en-US" sz="1900" dirty="0" err="1"/>
              <a:t>sudo</a:t>
            </a:r>
            <a:r>
              <a:rPr lang="en-US" sz="1900" dirty="0"/>
              <a:t> </a:t>
            </a:r>
            <a:r>
              <a:rPr lang="en-US" sz="1900" dirty="0" err="1"/>
              <a:t>mdconfig</a:t>
            </a:r>
            <a:r>
              <a:rPr lang="en-US" sz="1900" dirty="0"/>
              <a:t> -d -u 1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2" name="Google Shape;332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33" name="Google Shape;333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34" name="Google Shape;334;p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2674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By Storage category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Hard disk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b="1"/>
              <a:t>SATA / SAS / SSD</a:t>
            </a:r>
            <a:endParaRPr b="1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b="1"/>
              <a:t>120 ~ 450 MB /s</a:t>
            </a:r>
            <a:endParaRPr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b="1"/>
              <a:t>1 TB SATA3: NT 1,500</a:t>
            </a:r>
            <a:endParaRPr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b="1"/>
              <a:t>2 TB SATA3: NT 2,000</a:t>
            </a:r>
            <a:endParaRPr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b="1"/>
              <a:t>4 TB SAS: NT 9,000</a:t>
            </a:r>
            <a:endParaRPr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b="1"/>
              <a:t>256 G SSD: NT 2,500</a:t>
            </a:r>
            <a:endParaRPr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b="1"/>
              <a:t>Different "types"</a:t>
            </a:r>
            <a:endParaRPr b="1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b="1"/>
              <a:t>RAID</a:t>
            </a:r>
            <a:endParaRPr b="1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b="1"/>
              <a:t>Cold Archive</a:t>
            </a:r>
            <a:endParaRPr b="1"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By Storage (1)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4294967295"/>
          </p:nvPr>
        </p:nvSpPr>
        <p:spPr>
          <a:xfrm>
            <a:off x="5497513" y="1563688"/>
            <a:ext cx="6500812" cy="56594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CD/DVD R RW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CD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6 ~ 8 MB/s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DVD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8 ~ 15 MB/s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CD-R 0.7G: NT 6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DVD-R 4.7G: NT 9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DVD DL 8.5GB: NT 35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4x 18 MB/s, 12x 64 MB/x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6x double-layer BD-R 50GB：NT 60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932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Types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b="1"/>
              <a:t>DAT (Digital Audio Tape) 4mm tapes</a:t>
            </a:r>
            <a:endParaRPr sz="17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DDS (Digital Data Storage), Minimal Error Rate, Higher Efficiency</a:t>
            </a:r>
            <a:endParaRPr sz="15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DDS-4 (often used)</a:t>
            </a:r>
            <a:endParaRPr sz="1500" b="1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b="1"/>
              <a:t>20/40GB(compressed), about NT 400.</a:t>
            </a:r>
            <a:endParaRPr sz="1300" b="1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b="1"/>
              <a:t>1.0~3.0MB/s</a:t>
            </a:r>
            <a:endParaRPr sz="1300"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b="1"/>
              <a:t>Travan tapes</a:t>
            </a:r>
            <a:endParaRPr sz="17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High Transfer Rate</a:t>
            </a:r>
            <a:endParaRPr sz="15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Travan 40 (often used)</a:t>
            </a:r>
            <a:endParaRPr sz="1500" b="1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b="1"/>
              <a:t>20/40GB(compressed), about NT 2000.</a:t>
            </a:r>
            <a:endParaRPr sz="1300" b="1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b="1"/>
              <a:t>Up to 8.0MB/s</a:t>
            </a:r>
            <a:endParaRPr sz="1300"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b="1"/>
              <a:t>DLT (Digital Linear Tape)</a:t>
            </a:r>
            <a:endParaRPr sz="17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High Capacity, Solid Reliability</a:t>
            </a:r>
            <a:endParaRPr sz="15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Media</a:t>
            </a:r>
            <a:endParaRPr sz="1500" b="1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b="1"/>
              <a:t>Max 800 GB, about NT 4000.</a:t>
            </a:r>
            <a:endParaRPr sz="1300" b="1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b="1"/>
              <a:t>Speed: Up to 60 MB/s</a:t>
            </a:r>
            <a:endParaRPr sz="1300"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b="1"/>
              <a:t>LTO Ultrium</a:t>
            </a:r>
            <a:endParaRPr sz="17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Fast Transfer Rate, High Performance, and High Storage Capacity</a:t>
            </a:r>
            <a:endParaRPr sz="1500" b="1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LTO Ultrium 3 (often used)</a:t>
            </a:r>
            <a:endParaRPr sz="1500" b="1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b="1"/>
              <a:t>Max 1600 GB, about NT 5000.</a:t>
            </a:r>
            <a:endParaRPr sz="1300" b="1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b="1"/>
              <a:t>Speed: up to 80 MB/s</a:t>
            </a:r>
            <a:endParaRPr sz="1300" b="1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b="1"/>
              <a:t>Tape Drive is much more expensive……</a:t>
            </a:r>
            <a:endParaRPr sz="1300" b="1"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By Storage (2)</a:t>
            </a:r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863" y="2085963"/>
            <a:ext cx="428625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7653650" y="5534025"/>
            <a:ext cx="39927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https://en.wikipedia.org/wiki/Digital_Linear_Tape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331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Backup media compare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By Storage (3.1)</a:t>
            </a:r>
            <a:endParaRPr/>
          </a:p>
        </p:txBody>
      </p:sp>
      <p:graphicFrame>
        <p:nvGraphicFramePr>
          <p:cNvPr id="81" name="Google Shape;81;p12"/>
          <p:cNvGraphicFramePr/>
          <p:nvPr/>
        </p:nvGraphicFramePr>
        <p:xfrm>
          <a:off x="1072156" y="2084343"/>
          <a:ext cx="8969250" cy="5143800"/>
        </p:xfrm>
        <a:graphic>
          <a:graphicData uri="http://schemas.openxmlformats.org/drawingml/2006/table">
            <a:tbl>
              <a:tblPr firstRow="1" bandRow="1">
                <a:noFill/>
                <a:tableStyleId>{24A65F6F-0B28-43B7-9BBC-F5C59367EA00}</a:tableStyleId>
              </a:tblPr>
              <a:tblGrid>
                <a:gridCol w="180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Medium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Capacity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Speed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Drive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Cost/GB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Reuse?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Random?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CD-R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700MB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CD-RW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700MB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DVD ± 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4.7GB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DVD + R DL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8.5GB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DVD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 RW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4.7GB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Blu-ray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DDS-4 (4mm)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200"/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DLT/S-DLT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DLT-S4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800GB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$2,500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AIT-4 (8mm)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$1,200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AIT-5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$2,500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VXA-320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$800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$60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LTO-3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LTO-4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800GB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$1,600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¢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107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MO (Magneto-Optical)</a:t>
            </a:r>
            <a:endParaRPr b="1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b="1"/>
              <a:t>MO 540M, 640M, 1.3G, 2.3G</a:t>
            </a:r>
            <a:endParaRPr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Removable Media</a:t>
            </a:r>
            <a:endParaRPr b="1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b="1"/>
              <a:t>Floppy, ZIP, LS-120</a:t>
            </a:r>
            <a:endParaRPr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Jukebox</a:t>
            </a:r>
            <a:endParaRPr b="1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b="1"/>
              <a:t>Automatically change removable media</a:t>
            </a:r>
            <a:endParaRPr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b="1"/>
              <a:t>DAT, DLT, CD, …</a:t>
            </a:r>
            <a:endParaRPr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Tape Library</a:t>
            </a:r>
            <a:endParaRPr b="1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b="1"/>
              <a:t>Hardware backup solution for large data set</a:t>
            </a:r>
            <a:endParaRPr b="1"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By Storage (3.2)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9256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Jukebox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Automatically change removable media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Available for several types of media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DAT, DLT, CD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By Storage (4)</a:t>
            </a:r>
            <a:endParaRPr/>
          </a:p>
        </p:txBody>
      </p:sp>
      <p:graphicFrame>
        <p:nvGraphicFramePr>
          <p:cNvPr id="96" name="Google Shape;96;p14"/>
          <p:cNvGraphicFramePr/>
          <p:nvPr/>
        </p:nvGraphicFramePr>
        <p:xfrm>
          <a:off x="813881" y="3638056"/>
          <a:ext cx="9296425" cy="1867000"/>
        </p:xfrm>
        <a:graphic>
          <a:graphicData uri="http://schemas.openxmlformats.org/drawingml/2006/table">
            <a:tbl>
              <a:tblPr firstRow="1" bandRow="1">
                <a:noFill/>
                <a:tableStyleId>{24A65F6F-0B28-43B7-9BBC-F5C59367EA00}</a:tableStyleId>
              </a:tblPr>
              <a:tblGrid>
                <a:gridCol w="468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Specifications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Magazines (50-disc Magazine)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Max. 6 units (front: max. 4, rear: max. 3)</a:t>
                      </a:r>
                      <a:endParaRPr sz="2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Magazines (20-disc)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 of Drives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Max. 8 drives</a:t>
                      </a:r>
                      <a:endParaRPr sz="2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Disc Change Time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Max. 8 seconds</a:t>
                      </a:r>
                      <a:endParaRPr sz="2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092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Tape Library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By Storage (5)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3788" y="2299725"/>
            <a:ext cx="226695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9124675" y="1823400"/>
            <a:ext cx="24852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IBM TS4500 Tape Library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300" y="2136250"/>
            <a:ext cx="7892625" cy="5191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246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 architecture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599050" y="301325"/>
            <a:ext cx="109497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By Enterprise Product (1)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8" y="1809738"/>
            <a:ext cx="1596285" cy="225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775" y="1871650"/>
            <a:ext cx="2133600" cy="213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7"/>
          <p:cNvCxnSpPr>
            <a:stCxn id="121" idx="3"/>
            <a:endCxn id="122" idx="1"/>
          </p:cNvCxnSpPr>
          <p:nvPr/>
        </p:nvCxnSpPr>
        <p:spPr>
          <a:xfrm>
            <a:off x="2586893" y="2938451"/>
            <a:ext cx="1689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7"/>
          <p:cNvSpPr txBox="1"/>
          <p:nvPr/>
        </p:nvSpPr>
        <p:spPr>
          <a:xfrm>
            <a:off x="2818000" y="2433250"/>
            <a:ext cx="1335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SCSI cable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2763388" y="3090250"/>
            <a:ext cx="1335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Fiber Channel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1427500" y="3805825"/>
            <a:ext cx="1335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Server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4757825" y="3530338"/>
            <a:ext cx="1335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Disk array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725750" y="4521400"/>
            <a:ext cx="9742800" cy="24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IBM TotalStorage DS6000 的目標：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以合理價格的儲存系統解決方案，為大中型企業提供高可用性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具有企業級功能、模組化、可擴充特性，能支援開放性平台與大型主機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提供進階複製服務，與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IBM TotalStorage DS8000 系列及 IBM TotalStorage Enterprise Storage Server® (ESS) 800 和 750 系統互通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提供 GUI 介面與「快捷組態 (Express Configuration)」精靈，透過隨附的 IBM TotalStorage DS Storage Manager 來簡化系統配置與管理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採用模組化、3U、16 個磁碟機、機架式，隨儲存需求而增，最高可達 67.2 TB 的實體容量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446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NAS (Network Attached Storage)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Storage + Server + Cross-platform access OS + network access protocol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599050" y="301325"/>
            <a:ext cx="109497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By Enterprise Product (2)</a:t>
            </a:r>
            <a:endParaRPr/>
          </a:p>
        </p:txBody>
      </p:sp>
      <p:pic>
        <p:nvPicPr>
          <p:cNvPr id="136" name="Google Shape;136;p18" descr="nas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900" y="3384475"/>
            <a:ext cx="33147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755900" y="6069725"/>
            <a:ext cx="24747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IBM NAS 300G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Supported Protocol: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NFS, HTTP, FTP, CIFS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Netware</a:t>
            </a:r>
            <a:endParaRPr sz="1500"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550" y="2759800"/>
            <a:ext cx="5010150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22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backup that has never been verified is the same as </a:t>
            </a:r>
            <a:r>
              <a:rPr lang="en-US">
                <a:solidFill>
                  <a:srgbClr val="FF0000"/>
                </a:solidFill>
              </a:rPr>
              <a:t>no backup</a:t>
            </a:r>
            <a:endParaRPr>
              <a:solidFill>
                <a:srgbClr val="FF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Types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Scope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Full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Incremental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Differential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Storage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Hot/Cold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Online/Offline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Remote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Concepts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Hard Disk</a:t>
            </a:r>
          </a:p>
          <a:p>
            <a:pPr lvl="1" indent="-419100">
              <a:buSzPts val="3000"/>
              <a:buChar char="●"/>
            </a:pPr>
            <a:r>
              <a:rPr lang="en-US" dirty="0"/>
              <a:t>Pro: common</a:t>
            </a:r>
          </a:p>
          <a:p>
            <a:pPr lvl="1" indent="-419100">
              <a:buSzPts val="3000"/>
              <a:buChar char="●"/>
            </a:pPr>
            <a:r>
              <a:rPr lang="en-US" dirty="0"/>
              <a:t>Con: fragile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Optical Disk</a:t>
            </a:r>
          </a:p>
          <a:p>
            <a:pPr lvl="1" indent="-419100">
              <a:buSzPts val="3000"/>
              <a:buChar char="●"/>
            </a:pPr>
            <a:r>
              <a:rPr lang="en-US" dirty="0"/>
              <a:t>Pro: durable</a:t>
            </a:r>
          </a:p>
          <a:p>
            <a:pPr lvl="1" indent="-419100">
              <a:buSzPts val="3000"/>
              <a:buChar char="●"/>
            </a:pPr>
            <a:r>
              <a:rPr lang="en-US" dirty="0"/>
              <a:t>Con: size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Magnet Tape</a:t>
            </a:r>
          </a:p>
          <a:p>
            <a:pPr lvl="1" indent="-419100">
              <a:buSzPts val="3000"/>
              <a:buChar char="●"/>
            </a:pPr>
            <a:r>
              <a:rPr lang="en-US" dirty="0"/>
              <a:t>Pro: cost-effective</a:t>
            </a:r>
          </a:p>
          <a:p>
            <a:pPr lvl="1" indent="-419100">
              <a:buSzPts val="3000"/>
              <a:buChar char="●"/>
            </a:pPr>
            <a:r>
              <a:rPr lang="en-US" dirty="0"/>
              <a:t>Con: slow</a:t>
            </a:r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1399285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Backup Media – By Physical</a:t>
            </a:r>
            <a:r>
              <a:rPr lang="zh-TW" altLang="en-US" dirty="0"/>
              <a:t> </a:t>
            </a:r>
            <a:r>
              <a:rPr lang="en-US" altLang="zh-TW" dirty="0"/>
              <a:t>Characteristics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368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19100">
              <a:buFont typeface="Times New Roman"/>
              <a:buChar char="●"/>
            </a:pPr>
            <a:r>
              <a:rPr lang="nb-NO" dirty="0"/>
              <a:t>RAID</a:t>
            </a:r>
          </a:p>
          <a:p>
            <a:pPr lvl="1" indent="-419100">
              <a:buFont typeface="Times New Roman"/>
              <a:buChar char="●"/>
            </a:pPr>
            <a:r>
              <a:rPr lang="en-US" dirty="0"/>
              <a:t>Redundant Array of Independent Disks</a:t>
            </a:r>
          </a:p>
          <a:p>
            <a:pPr indent="-419100">
              <a:buFont typeface="Times New Roman"/>
              <a:buChar char="●"/>
            </a:pPr>
            <a:r>
              <a:rPr lang="nb-NO" dirty="0"/>
              <a:t>NAS</a:t>
            </a:r>
          </a:p>
          <a:p>
            <a:pPr lvl="1" indent="-419100">
              <a:buFont typeface="Times New Roman"/>
              <a:buChar char="●"/>
            </a:pPr>
            <a:r>
              <a:rPr lang="nb-NO" dirty="0"/>
              <a:t>Network Attached Storage</a:t>
            </a:r>
          </a:p>
          <a:p>
            <a:pPr indent="-419100">
              <a:buFont typeface="Times New Roman"/>
              <a:buChar char="●"/>
            </a:pPr>
            <a:r>
              <a:rPr lang="nb-NO" dirty="0"/>
              <a:t>SAN</a:t>
            </a:r>
          </a:p>
          <a:p>
            <a:pPr lvl="1" indent="-419100">
              <a:buFont typeface="Times New Roman"/>
              <a:buChar char="●"/>
            </a:pPr>
            <a:r>
              <a:rPr lang="en-US" dirty="0"/>
              <a:t>Storage Area Network</a:t>
            </a:r>
            <a:endParaRPr lang="nb-NO"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Backup Media – By Product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568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Off-line Storage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CD、DVD、MO</a:t>
            </a:r>
            <a:endParaRPr sz="20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Adv: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Low cost, high reliability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Disadv: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Not-convenient, low speed</a:t>
            </a:r>
            <a:endParaRPr sz="16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Near-line Storage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JukeBox、Tape Library</a:t>
            </a:r>
            <a:endParaRPr sz="20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Adv: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High capacity, high reliability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Disadv: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High malfunction rate, Not-convenient</a:t>
            </a:r>
            <a:endParaRPr sz="16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On-line Storage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Disk Array (RAID)</a:t>
            </a:r>
            <a:endParaRPr sz="20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Adv: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Fast and high availability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Disadv: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High cost</a:t>
            </a:r>
            <a:endParaRPr sz="160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By Availability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140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Azure Backup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AWS S3 Glacier / Deep Archive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GCP Archival Cloud Storage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Media – Cloud</a:t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650" y="3825263"/>
            <a:ext cx="309562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5946363" y="6320825"/>
            <a:ext cx="35742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https://www.safer-computing.com/?p=5010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94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Perform all dumps from one machine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Label your taps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Pick a reasonable backup interval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Choose filesystems carefully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Make daily dumps fit on one tape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Make filesystems smaller than your dump device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Keep Tapes off-site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Protect your backups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Limit activity during dumps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Check your tapes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Develop a tape life cycle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Design your data for backups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Prepare for the worst</a:t>
            </a:r>
            <a:endParaRPr sz="2500"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Philosophy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Used to backup filesystem into a large file to archive to an external device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Advantages: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Backups can span multiple output media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Files of any type can be backed up and restored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Permissions, ownerships, and modification times are preserved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Files with holes are handled correctly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Backups can be performed </a:t>
            </a:r>
            <a:r>
              <a:rPr lang="en-US" sz="2700">
                <a:solidFill>
                  <a:srgbClr val="FF0000"/>
                </a:solidFill>
              </a:rPr>
              <a:t>incrementally</a:t>
            </a:r>
            <a:endParaRPr sz="2700">
              <a:solidFill>
                <a:srgbClr val="FF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Limitations: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Each filesystems must be dumped </a:t>
            </a:r>
            <a:r>
              <a:rPr lang="en-US" sz="2700">
                <a:solidFill>
                  <a:srgbClr val="FF0000"/>
                </a:solidFill>
              </a:rPr>
              <a:t>individually</a:t>
            </a:r>
            <a:endParaRPr sz="2700">
              <a:solidFill>
                <a:srgbClr val="FF0000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Only filesystems on the local machine can be dumped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NFS filesystem is not allowed</a:t>
            </a:r>
            <a:endParaRPr sz="2500"/>
          </a:p>
        </p:txBody>
      </p:sp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599050" y="301325"/>
            <a:ext cx="112083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Dumping filesystems – </a:t>
            </a:r>
            <a:r>
              <a:rPr lang="en-US" sz="4800"/>
              <a:t>dump command (1)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3" id="{AF2700AA-4C18-4E07-9861-8125D27C7E13}" vid="{9DFC94F1-C4F1-4F8A-9F88-3762BB8FA19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2836</Words>
  <Application>Microsoft Office PowerPoint</Application>
  <PresentationFormat>自訂</PresentationFormat>
  <Paragraphs>520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6" baseType="lpstr">
      <vt:lpstr>Arial</vt:lpstr>
      <vt:lpstr>Ubuntu Mono</vt:lpstr>
      <vt:lpstr>Source Sans Pro Light</vt:lpstr>
      <vt:lpstr>Microsoft JhengHei</vt:lpstr>
      <vt:lpstr>Source Sans Pro</vt:lpstr>
      <vt:lpstr>Times New Roman</vt:lpstr>
      <vt:lpstr>1_CSCC NASA</vt:lpstr>
      <vt:lpstr>Backups</vt:lpstr>
      <vt:lpstr>Outline</vt:lpstr>
      <vt:lpstr>Key Concepts</vt:lpstr>
      <vt:lpstr>Backup Media – By Physical Characteristics</vt:lpstr>
      <vt:lpstr>Backup Media – By Product</vt:lpstr>
      <vt:lpstr>Backup Media – By Availability</vt:lpstr>
      <vt:lpstr>Backup Media – Cloud</vt:lpstr>
      <vt:lpstr>Backup Philosophy</vt:lpstr>
      <vt:lpstr>Dumping filesystems – dump command (1)</vt:lpstr>
      <vt:lpstr>Dumping filesystems – dump command (2)</vt:lpstr>
      <vt:lpstr>Dumping filesystems – dump command (3)</vt:lpstr>
      <vt:lpstr>Dumping filesystems – dump command (4)</vt:lpstr>
      <vt:lpstr>Restoring from dumps –  restore command (1)</vt:lpstr>
      <vt:lpstr>Restoring from dumps –  restore command (2)</vt:lpstr>
      <vt:lpstr>Restoring from dumps –  restore command (3)</vt:lpstr>
      <vt:lpstr>Restoring from dumps –  restore command (4)</vt:lpstr>
      <vt:lpstr>Other archiving programs</vt:lpstr>
      <vt:lpstr>CS home backup</vt:lpstr>
      <vt:lpstr>CS home backup</vt:lpstr>
      <vt:lpstr>UFS Snapshot </vt:lpstr>
      <vt:lpstr>Appendix</vt:lpstr>
      <vt:lpstr>Backup Media – By Storage (1)</vt:lpstr>
      <vt:lpstr>Backup Media – By Storage (2)</vt:lpstr>
      <vt:lpstr>Backup Media – By Storage (3.1)</vt:lpstr>
      <vt:lpstr>Backup Media – By Storage (3.2)</vt:lpstr>
      <vt:lpstr>Backup Media – By Storage (4)</vt:lpstr>
      <vt:lpstr>Backup Media – By Storage (5)</vt:lpstr>
      <vt:lpstr>Backup Media – By Enterprise Product (1)</vt:lpstr>
      <vt:lpstr>Backup Media – By Enterprise Product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Backups</dc:title>
  <cp:lastModifiedBy>Li-Wen Hsu</cp:lastModifiedBy>
  <cp:revision>16</cp:revision>
  <dcterms:modified xsi:type="dcterms:W3CDTF">2021-10-28T13:05:07Z</dcterms:modified>
</cp:coreProperties>
</file>