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1998325" cy="7559675"/>
  <p:notesSz cx="7559675" cy="10691813"/>
  <p:embeddedFontLst>
    <p:embeddedFont>
      <p:font typeface="Microsoft JhengHei" panose="020B0604030504040204" pitchFamily="34" charset="-120"/>
      <p:regular r:id="rId25"/>
      <p:bold r:id="rId26"/>
    </p:embeddedFon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  <p:embeddedFont>
      <p:font typeface="Source Sans Pro Light" panose="020B0403030403020204" pitchFamily="34" charset="0"/>
      <p:regular r:id="rId35"/>
      <p:bold r:id="rId36"/>
      <p:italic r:id="rId37"/>
      <p:boldItalic r:id="rId38"/>
    </p:embeddedFont>
    <p:embeddedFont>
      <p:font typeface="Ubuntu Mono" panose="020B0509030602030204" pitchFamily="49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e-Han Wang" initials="" lastIdx="1" clrIdx="0"/>
  <p:cmAuthor id="1" name="Jui-Nan Eric Lin" initials="" lastIdx="4" clrIdx="1"/>
  <p:cmAuthor id="2" name="李富源" initials="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9F1953-C8F8-42BD-ADB7-752467005872}">
  <a:tblStyle styleId="{709F1953-C8F8-42BD-ADB7-7524670058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7"/>
  </p:normalViewPr>
  <p:slideViewPr>
    <p:cSldViewPr snapToGrid="0" snapToObjects="1">
      <p:cViewPr varScale="1">
        <p:scale>
          <a:sx n="92" d="100"/>
          <a:sy n="92" d="100"/>
        </p:scale>
        <p:origin x="17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d065246a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d065246ac_0_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d065246ac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d065246ac_0_1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d065246ac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d065246ac_0_1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d065246a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d065246ac_0_1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d065246ac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d065246ac_0_1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d065246a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d065246ac_0_1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d065246ac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d065246ac_0_20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d065246ac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d065246ac_0_2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d065246a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d065246ac_0_2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d065246a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d065246ac_0_2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9d065246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9d065246ac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d065246ac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d065246ac_0_2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d065246ac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d065246ac_0_2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d065246a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d065246ac_0_2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d065246a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d065246ac_0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d065246a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d065246ac_0_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d065246a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d065246ac_0_4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d065246a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d065246ac_0_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d065246ac_0_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9d065246a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d065246a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d065246ac_0_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d065246a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d065246ac_0_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Syslog and Log Rotate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wangth</a:t>
            </a:r>
            <a:r>
              <a:rPr lang="en-US" sz="3600" dirty="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(2017-2021, CC BY-SA)</a:t>
            </a:r>
            <a:endParaRPr sz="3600" dirty="0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 (1996-2016)</a:t>
            </a:r>
            <a:endParaRPr sz="3600" dirty="0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Configuring syslogd (1/6)</a:t>
            </a:r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Basic format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configuration file /etc/syslog.conf controls syslogd’s behavior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selector	&lt;Tab&gt;	action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b="1"/>
              <a:t>Selector:  program.level</a:t>
            </a:r>
            <a:endParaRPr b="1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b="1"/>
              <a:t>Program: the program that sends the log message</a:t>
            </a:r>
            <a:endParaRPr b="1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b="1"/>
              <a:t>Level: the message severity level</a:t>
            </a:r>
            <a:endParaRPr b="1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b="1"/>
              <a:t>Action: tells what to do with the message</a:t>
            </a:r>
            <a:endParaRPr b="1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mail.info			/var/log/maillog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Configuring syslogd (2/6)</a:t>
            </a:r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selector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Syntax: facility.level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Facility and level are predefined</a:t>
            </a:r>
            <a:endParaRPr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(see next page)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Combined selector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facility.level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facility1,facility2.level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facility1.level;facility2.level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*.level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Level indicate the minimum importance that a message must be logged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 message matching any selector will be subject to the line’s action</a:t>
            </a:r>
            <a:endParaRPr sz="2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Configuring syslogd (3/6)</a:t>
            </a:r>
            <a:endParaRPr/>
          </a:p>
        </p:txBody>
      </p:sp>
      <p:pic>
        <p:nvPicPr>
          <p:cNvPr id="165" name="Google Shape;165;p18" descr="img083"/>
          <p:cNvPicPr preferRelativeResize="0"/>
          <p:nvPr/>
        </p:nvPicPr>
        <p:blipFill rotWithShape="1">
          <a:blip r:embed="rId3">
            <a:alphaModFix/>
          </a:blip>
          <a:srcRect l="3849" t="1883" r="6407"/>
          <a:stretch/>
        </p:blipFill>
        <p:spPr>
          <a:xfrm>
            <a:off x="-6009450" y="1964000"/>
            <a:ext cx="5562600" cy="39719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6" name="Google Shape;166;p18" descr="img084"/>
          <p:cNvPicPr preferRelativeResize="0"/>
          <p:nvPr/>
        </p:nvPicPr>
        <p:blipFill rotWithShape="1">
          <a:blip r:embed="rId4">
            <a:alphaModFix/>
          </a:blip>
          <a:srcRect l="5085" t="5702" r="6777" b="5879"/>
          <a:stretch/>
        </p:blipFill>
        <p:spPr>
          <a:xfrm>
            <a:off x="12880000" y="1563413"/>
            <a:ext cx="3962400" cy="23622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7" name="Google Shape;167;p18"/>
          <p:cNvSpPr txBox="1"/>
          <p:nvPr/>
        </p:nvSpPr>
        <p:spPr>
          <a:xfrm>
            <a:off x="6782200" y="4985600"/>
            <a:ext cx="51657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facility: auth, authpriv, console, cron, daemon, ftp, kern, lpr, mail, mark, news, ntp, security, syslog, user, uucp, and local0 through local7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8" name="Google Shape;168;p18"/>
          <p:cNvGraphicFramePr/>
          <p:nvPr/>
        </p:nvGraphicFramePr>
        <p:xfrm>
          <a:off x="750888" y="1158988"/>
          <a:ext cx="5723550" cy="6241824"/>
        </p:xfrm>
        <a:graphic>
          <a:graphicData uri="http://schemas.openxmlformats.org/drawingml/2006/table">
            <a:tbl>
              <a:tblPr>
                <a:noFill/>
                <a:tableStyleId>{709F1953-C8F8-42BD-ADB7-752467005872}</a:tableStyleId>
              </a:tblPr>
              <a:tblGrid>
                <a:gridCol w="11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Facility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Programs that use it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kern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kernel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user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processes (the default if not specified)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mail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sendmail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and other mail-related software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daemon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 daemons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auth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Security and authorization-related commands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lpr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BSD line printer spooling system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news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Usenet news system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uucp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Reserved for UUCP, which doesn’t use it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cron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cron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daemon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mark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Timestamps generated at regular intervals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local0-7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Eight flavors of local message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syslog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syslogd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internal messages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authpriv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Private authorization messages (should all be private, really)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ftp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FTP daemon, 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ftpd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*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facilities except "mark"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69" name="Google Shape;169;p18"/>
          <p:cNvGraphicFramePr/>
          <p:nvPr/>
        </p:nvGraphicFramePr>
        <p:xfrm>
          <a:off x="6832038" y="1158988"/>
          <a:ext cx="4565500" cy="3429000"/>
        </p:xfrm>
        <a:graphic>
          <a:graphicData uri="http://schemas.openxmlformats.org/drawingml/2006/table">
            <a:tbl>
              <a:tblPr>
                <a:noFill/>
                <a:tableStyleId>{709F1953-C8F8-42BD-ADB7-752467005872}</a:tableStyleId>
              </a:tblPr>
              <a:tblGrid>
                <a:gridCol w="120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Level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Approximate meaning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emerg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Panic situations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alert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Urgent situations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crit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Critical conditions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err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 error conditions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warning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Warning messages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notice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Things that might merit investigation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info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Informational messages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debug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 debugging only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Configuring syslogd (4/6)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filename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Write the message to a local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@hostname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Forward the message to the syslogd on hostname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@ipaddress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Forwards the message to the host at that IP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user1, user2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Write the message to the user’s screen if they are logged in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*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Write the message to all user logged in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Configuring syslogd (5/6)</a:t>
            </a:r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Ex.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-8282350" y="1987025"/>
            <a:ext cx="8131500" cy="1320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*.emerg										/dev/console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*.err;kern,mark.debug;auth.notice;user.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lang="en-US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/var/log/console.log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*.info;kern,user,mark,auth.</a:t>
            </a: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lang="en-US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				@loghost</a:t>
            </a:r>
            <a:endParaRPr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*.alert;kern.crit;local0,local1,local2.info	root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1071200" y="3757925"/>
            <a:ext cx="4232100" cy="883800"/>
          </a:xfrm>
          <a:prstGeom prst="rect">
            <a:avLst/>
          </a:prstGeom>
          <a:noFill/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lpr.err	➔/var/log/console.log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@loghost</a:t>
            </a:r>
            <a:endParaRPr/>
          </a:p>
        </p:txBody>
      </p:sp>
      <p:pic>
        <p:nvPicPr>
          <p:cNvPr id="186" name="Google Shape;186;p20" descr="img084"/>
          <p:cNvPicPr preferRelativeResize="0"/>
          <p:nvPr/>
        </p:nvPicPr>
        <p:blipFill rotWithShape="1">
          <a:blip r:embed="rId3">
            <a:alphaModFix/>
          </a:blip>
          <a:srcRect l="5084" t="3030" r="76270" b="5704"/>
          <a:stretch/>
        </p:blipFill>
        <p:spPr>
          <a:xfrm>
            <a:off x="13292854" y="3506293"/>
            <a:ext cx="838199" cy="243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0"/>
          <p:cNvGraphicFramePr/>
          <p:nvPr/>
        </p:nvGraphicFramePr>
        <p:xfrm>
          <a:off x="5818563" y="3757913"/>
          <a:ext cx="4565500" cy="3429000"/>
        </p:xfrm>
        <a:graphic>
          <a:graphicData uri="http://schemas.openxmlformats.org/drawingml/2006/table">
            <a:tbl>
              <a:tblPr>
                <a:noFill/>
                <a:tableStyleId>{709F1953-C8F8-42BD-ADB7-752467005872}</a:tableStyleId>
              </a:tblPr>
              <a:tblGrid>
                <a:gridCol w="120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Level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Approximate meaning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emerg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Panic situations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alert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Urgent situations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crit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Critical conditions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err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 error conditions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warning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Warning messages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notice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Things that might merit investigation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info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Informational messages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debug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 debugging only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8" name="Google Shape;188;p20"/>
          <p:cNvSpPr txBox="1">
            <a:spLocks noGrp="1"/>
          </p:cNvSpPr>
          <p:nvPr>
            <p:ph type="body" idx="2"/>
          </p:nvPr>
        </p:nvSpPr>
        <p:spPr>
          <a:xfrm>
            <a:off x="1071199" y="2027825"/>
            <a:ext cx="10525055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*.</a:t>
            </a:r>
            <a:r>
              <a:rPr lang="en-US" sz="2000" dirty="0" err="1"/>
              <a:t>emerg</a:t>
            </a:r>
            <a:r>
              <a:rPr lang="en-US" sz="2000" dirty="0"/>
              <a:t>	                                       /dev/console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*.</a:t>
            </a:r>
            <a:r>
              <a:rPr lang="en-US" sz="2000" dirty="0" err="1"/>
              <a:t>err;kern,mark.debug;auth.notice;user.</a:t>
            </a:r>
            <a:r>
              <a:rPr lang="en-US" sz="2000" dirty="0" err="1">
                <a:solidFill>
                  <a:srgbClr val="FF0000"/>
                </a:solidFill>
              </a:rPr>
              <a:t>none</a:t>
            </a:r>
            <a:r>
              <a:rPr lang="en-US" sz="2000" dirty="0"/>
              <a:t>   /var/log/</a:t>
            </a:r>
            <a:r>
              <a:rPr lang="en-US" sz="2000" dirty="0" err="1"/>
              <a:t>console.log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*.</a:t>
            </a:r>
            <a:r>
              <a:rPr lang="en-US" sz="2000" dirty="0" err="1"/>
              <a:t>info;kern,user,mark,auth.</a:t>
            </a:r>
            <a:r>
              <a:rPr lang="en-US" sz="2000" dirty="0" err="1">
                <a:solidFill>
                  <a:srgbClr val="FF0000"/>
                </a:solidFill>
              </a:rPr>
              <a:t>none</a:t>
            </a:r>
            <a:r>
              <a:rPr lang="en-US" sz="2000" dirty="0">
                <a:solidFill>
                  <a:srgbClr val="FF0000"/>
                </a:solidFill>
              </a:rPr>
              <a:t>		   </a:t>
            </a:r>
            <a:r>
              <a:rPr lang="en-US" sz="2000" dirty="0"/>
              <a:t>@</a:t>
            </a:r>
            <a:r>
              <a:rPr lang="en-US" sz="2000" dirty="0" err="1"/>
              <a:t>loghost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*.alert;kern.crit;local0,local1,local2.info	   root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Configuring syslogd (6/6)</a:t>
            </a:r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Output of syslogd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-2464425" y="-239175"/>
            <a:ext cx="59895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-11160350" y="2183675"/>
            <a:ext cx="10695300" cy="44199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Aug 28 20:00:00 chbsd newsyslog[37324]: logfile turned over due to size&gt;100K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Aug 28 20:01:45 chbsd sshd[37338]: error: PAM: authentication error for root from 204.16.125.3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Aug 28 20:01:47 chbsd sshd[37338]: error: PAM: authentication error for root from 204.16.125.3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Aug 28 20:07:15 chbsd sshd[37376]: error: PAM: authentication error for root from 204.16.125.3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Aug 28 20:07:17 chbsd sshd[37376]: error: PAM: authentication error for root from 204.16.125.3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Aug 30 09:47:49 chbsd sudo:   chwong : TTY=ttyp4 ; PWD=/usr/home/chwong ; USER=root ; COMMAND=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Aug 30 22:02:02 chbsd kernel: arp: 140.113.215.86 moved from 00:d0:b7:b2:5d:89 to 00:04:e2:10: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Aug 30 22:05:13 chbsd kernel: arp: 140.113.215.86 moved from 00:04:e2:10:11:9c to 00:d0:b7:b2: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Sep  1 14:50:11 chbsd kernel: arplookup 0.0.0.0 failed: host is not on local network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Sep  3 13:16:29 chbsd sudo:   chwong : TTY=ttyp4 ; PWD=/usr/ports ; USER=root ; COMMAND=/usr/b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Sep  3 13:18:40 chbsd sudo:   chwong : TTY=ttyp4 ; PWD=/usr/ports ; USER=root ; COMMAND=/usr/l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Sep  3 13:25:06 chbsd sudo:   chwong : TTY=ttyp4 ; PWD=/usr/ports ; USER=root ; COMMAND=/usr/l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Sep  3 13:27:09 chbsd kernel: arp: 140.113.215.86 moved from 00:d0:b7:b2:5d:89 to 00:04:e2:10: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Sep  3 13:27:14 chbsd kernel: arp: 140.113.215.86 moved from 00:04:e2:10:11:9c to 00:d0:b7:b2: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Sep  3 15:27:05 chbsd sudo:   chwong : TTY=ttyp4 ; PWD=/usr/ports ; USER=root ; COMMAND=/usr/l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Sep  3 15:27:10 chbsd sudo:   chwong : TTY=ttyp4 ; PWD=/usr/ports ; USER=root ; COMMAND=/usr/l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Sep  3 15:27:25 chbsd sudo:   chwong : TTY=ttyp4 ; PWD=/usr/ports ; USER=root ; COMMAND=/usr/l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2"/>
          </p:nvPr>
        </p:nvSpPr>
        <p:spPr>
          <a:xfrm>
            <a:off x="996250" y="2172275"/>
            <a:ext cx="10401300" cy="4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Aug 28 20:00:00 chbsd newsyslog[37324]: logfile turned over due to size&gt;100K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Aug 28 20:01:45 chbsd sshd[37338]: error: PAM: authentication error for root from 204.16.125.3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Aug 28 20:01:47 chbsd sshd[37338]: error: PAM: authentication error for root from 204.16.125.3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Aug 28 20:07:15 chbsd sshd[37376]: error: PAM: authentication error for root from 204.16.125.3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Aug 28 20:07:17 chbsd sshd[37376]: error: PAM: authentication error for root from 204.16.125.3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Aug 30 09:47:49 chbsd sudo:   chwong : TTY=ttyp4 ; PWD=/usr/home/chwong ; USER=root ; COMMAND=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Aug 30 22:02:02 chbsd kernel: arp: 140.113.215.86 moved from 00:d0:b7:b2:5d:89 to 00:04:e2:10: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Aug 30 22:05:13 chbsd kernel: arp: 140.113.215.86 moved from 00:04:e2:10:11:9c to 00:d0:b7:b2: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Sep  1 14:50:11 chbsd kernel: arplookup 0.0.0.0 failed: host is not on local network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Sep  3 13:16:29 chbsd sudo:   chwong : TTY=ttyp4 ; PWD=/usr/ports ; USER=root ; COMMAND=/usr/b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Sep  3 13:18:40 chbsd sudo:   chwong : TTY=ttyp4 ; PWD=/usr/ports ; USER=root ; COMMAND=/usr/l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Sep  3 13:25:06 chbsd sudo:   chwong : TTY=ttyp4 ; PWD=/usr/ports ; USER=root ; COMMAND=/usr/l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Sep  3 13:27:09 chbsd kernel: arp: 140.113.215.86 moved from 00:d0:b7:b2:5d:89 to 00:04:e2:10: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Sep  3 13:27:14 chbsd kernel: arp: 140.113.215.86 moved from 00:04:e2:10:11:9c to 00:d0:b7:b2: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Sep  3 15:27:05 chbsd sudo:   chwong : TTY=ttyp4 ; PWD=/usr/ports ; USER=root ; COMMAND=/usr/l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Sep  3 15:27:10 chbsd sudo:   chwong : TTY=ttyp4 ; PWD=/usr/ports ; USER=root ; COMMAND=/usr/l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Sep  3 15:27:25 chbsd sudo:   chwong : TTY=ttyp4 ; PWD=/usr/ports ; USER=root ; COMMAND=/usr/l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Software that use syslog (1/2)</a:t>
            </a:r>
            <a:endParaRPr sz="4300"/>
          </a:p>
        </p:txBody>
      </p:sp>
      <p:pic>
        <p:nvPicPr>
          <p:cNvPr id="205" name="Google Shape;205;p22" descr="img0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13425" y="1424863"/>
            <a:ext cx="6781801" cy="55086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2"/>
          <p:cNvGraphicFramePr/>
          <p:nvPr>
            <p:extLst>
              <p:ext uri="{D42A27DB-BD31-4B8C-83A1-F6EECF244321}">
                <p14:modId xmlns:p14="http://schemas.microsoft.com/office/powerpoint/2010/main" val="3489282145"/>
              </p:ext>
            </p:extLst>
          </p:nvPr>
        </p:nvGraphicFramePr>
        <p:xfrm>
          <a:off x="1910052" y="932370"/>
          <a:ext cx="8176475" cy="6794802"/>
        </p:xfrm>
        <a:graphic>
          <a:graphicData uri="http://schemas.openxmlformats.org/drawingml/2006/table">
            <a:tbl>
              <a:tblPr>
                <a:noFill/>
                <a:tableStyleId>{709F1953-C8F8-42BD-ADB7-752467005872}</a:tableStyleId>
              </a:tblPr>
              <a:tblGrid>
                <a:gridCol w="170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Program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Facility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Levels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amd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daemon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err-info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NFS automounter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date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auth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notice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Sets the time and date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ftpd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daemon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err-debug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 daemon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gated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dameno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alert-info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Routing daemon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halt/reboot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auth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crit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Shutdown programs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inted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daemon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err, warning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Internet super-daemon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login/rlogind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auth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crit-info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Login programs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lpd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lpr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err-info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BSD line printer daemon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named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daemon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err-info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 server (DNS)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nnrpd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news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crit-notice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INN news readers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ntpd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daemon, user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crit-info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 time daemon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passwd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auth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err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Password-setting program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popper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local0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notice, debug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Mac/PC mail system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sendmail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mail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alert-debug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 transport system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su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suth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crit, notice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Switches UIDs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sudo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local2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alert, notice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Limited 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program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syslogd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syslog, mark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err-info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Internal errors, timestamps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tcpd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local7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err-debug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TCP wrapper for 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inetd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cron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cron, daemon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info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 task-scheduling damemon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vmunix</a:t>
                      </a:r>
                      <a:endParaRPr sz="1600" b="1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kern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varies</a:t>
                      </a:r>
                      <a:endParaRPr sz="16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kernel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Enhancement (1/2)</a:t>
            </a:r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Facility name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FreeBSD allows you to select messages based on the name of the program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Severity level</a:t>
            </a:r>
            <a:endParaRPr sz="3600"/>
          </a:p>
        </p:txBody>
      </p:sp>
      <p:sp>
        <p:nvSpPr>
          <p:cNvPr id="214" name="Google Shape;214;p23"/>
          <p:cNvSpPr txBox="1"/>
          <p:nvPr/>
        </p:nvSpPr>
        <p:spPr>
          <a:xfrm>
            <a:off x="12371525" y="2666275"/>
            <a:ext cx="4221900" cy="811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!sudo</a:t>
            </a:r>
            <a:endParaRPr sz="2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*.*			/var/log/sudo.log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15" name="Google Shape;215;p23" descr="img087"/>
          <p:cNvPicPr preferRelativeResize="0"/>
          <p:nvPr/>
        </p:nvPicPr>
        <p:blipFill rotWithShape="1">
          <a:blip r:embed="rId3">
            <a:alphaModFix/>
          </a:blip>
          <a:srcRect l="4058"/>
          <a:stretch/>
        </p:blipFill>
        <p:spPr>
          <a:xfrm>
            <a:off x="13047275" y="5176688"/>
            <a:ext cx="6248400" cy="223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>
            <a:spLocks noGrp="1"/>
          </p:cNvSpPr>
          <p:nvPr>
            <p:ph type="body" idx="2"/>
          </p:nvPr>
        </p:nvSpPr>
        <p:spPr>
          <a:xfrm>
            <a:off x="1435175" y="3153350"/>
            <a:ext cx="41415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!</a:t>
            </a:r>
            <a:r>
              <a:rPr lang="en-US" dirty="0" err="1"/>
              <a:t>sudo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*.*	/var/log/</a:t>
            </a:r>
            <a:r>
              <a:rPr lang="en-US" dirty="0" err="1"/>
              <a:t>sudo.log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17" name="Google Shape;217;p23"/>
          <p:cNvGraphicFramePr/>
          <p:nvPr/>
        </p:nvGraphicFramePr>
        <p:xfrm>
          <a:off x="1054163" y="4676788"/>
          <a:ext cx="6804575" cy="2730798"/>
        </p:xfrm>
        <a:graphic>
          <a:graphicData uri="http://schemas.openxmlformats.org/drawingml/2006/table">
            <a:tbl>
              <a:tblPr>
                <a:noFill/>
                <a:tableStyleId>{709F1953-C8F8-42BD-ADB7-752467005872}</a:tableStyleId>
              </a:tblPr>
              <a:tblGrid>
                <a:gridCol w="16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Selector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Meaning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mail.info</a:t>
                      </a:r>
                      <a:endParaRPr sz="17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Selects mail-related messages of info priority and higher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mail.&gt;=info</a:t>
                      </a:r>
                      <a:endParaRPr sz="17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Same meaning as mail.info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mail.=info</a:t>
                      </a:r>
                      <a:endParaRPr sz="17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Selects only messages at info priority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mail.&lt;=info</a:t>
                      </a:r>
                      <a:endParaRPr sz="17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Selects messages at info priority and below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mail.&lt;info</a:t>
                      </a:r>
                      <a:endParaRPr sz="17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Selects all priorities lower than info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mail.&gt;info</a:t>
                      </a:r>
                      <a:endParaRPr sz="17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Selects all priorities lower than info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Enhancement (2/2)</a:t>
            </a:r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Restriction log messages from remote hosts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syslogd -a *.csie.nctu.edu.tw -a 140.113.209.0/24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-ss option to prevent syslogd from opening its network port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rc.conf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 txBox="1"/>
          <p:nvPr/>
        </p:nvSpPr>
        <p:spPr>
          <a:xfrm>
            <a:off x="-9563425" y="3723350"/>
            <a:ext cx="8334000" cy="8193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syslogd_enable="YES"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syslogd_flags="-a 140.113.209.0/24:* -a 140.113.17.0/24:*"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2"/>
          </p:nvPr>
        </p:nvSpPr>
        <p:spPr>
          <a:xfrm>
            <a:off x="1489250" y="3630900"/>
            <a:ext cx="83340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syslogd_enable="YES"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syslogd_flags="-a 140.113.209.0/24:* -a 140.113.17.0/24:*"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Debugging syslog</a:t>
            </a:r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logger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It is useful for submitting log from shell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For example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Add the following line into /etc/syslog.conf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Use </a:t>
            </a:r>
            <a:r>
              <a:rPr lang="en-US">
                <a:solidFill>
                  <a:srgbClr val="FF0000"/>
                </a:solidFill>
              </a:rPr>
              <a:t>logger</a:t>
            </a:r>
            <a:r>
              <a:rPr lang="en-US">
                <a:solidFill>
                  <a:schemeClr val="dk1"/>
                </a:solidFill>
              </a:rPr>
              <a:t> to verify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logger(1)</a:t>
            </a:r>
            <a:endParaRPr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The default priority is user.info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logger -h host</a:t>
            </a:r>
            <a:endParaRPr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5"/>
          <p:cNvSpPr txBox="1"/>
          <p:nvPr/>
        </p:nvSpPr>
        <p:spPr>
          <a:xfrm>
            <a:off x="1674150" y="3639450"/>
            <a:ext cx="4429800" cy="578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local5.warning	    /</a:t>
            </a: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tmp</a:t>
            </a:r>
            <a:r>
              <a:rPr lang="en-US" sz="2000" dirty="0">
                <a:latin typeface="Ubuntu Mono"/>
                <a:ea typeface="Ubuntu Mono"/>
                <a:cs typeface="Ubuntu Mono"/>
                <a:sym typeface="Ubuntu Mono"/>
              </a:rPr>
              <a:t>/</a:t>
            </a:r>
            <a:r>
              <a:rPr lang="en-US" sz="2000" dirty="0" err="1">
                <a:latin typeface="Ubuntu Mono"/>
                <a:ea typeface="Ubuntu Mono"/>
                <a:cs typeface="Ubuntu Mono"/>
                <a:sym typeface="Ubuntu Mono"/>
              </a:rPr>
              <a:t>evi.log</a:t>
            </a:r>
            <a:endParaRPr sz="20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1674150" y="5211000"/>
            <a:ext cx="4928700" cy="894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latin typeface="Ubuntu Mono"/>
                <a:ea typeface="Ubuntu Mono"/>
                <a:cs typeface="Ubuntu Mono"/>
                <a:sym typeface="Ubuntu Mono"/>
              </a:rPr>
              <a:t># logger –p local5.warning "test message"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latin typeface="Ubuntu Mono"/>
                <a:ea typeface="Ubuntu Mono"/>
                <a:cs typeface="Ubuntu Mono"/>
                <a:sym typeface="Ubuntu Mono"/>
              </a:rPr>
              <a:t># cat /tmp/evi.log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latin typeface="Ubuntu Mono"/>
                <a:ea typeface="Ubuntu Mono"/>
                <a:cs typeface="Ubuntu Mono"/>
                <a:sym typeface="Ubuntu Mono"/>
              </a:rPr>
              <a:t>Nov 22 22:22:50 zfs chiahung: test message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 files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599050" y="1414200"/>
            <a:ext cx="10830900" cy="580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Execution information of each services</a:t>
            </a:r>
            <a:endParaRPr>
              <a:solidFill>
                <a:schemeClr val="dk1"/>
              </a:solidFill>
            </a:endParaRPr>
          </a:p>
          <a:p>
            <a:pPr marL="13716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sshd log files</a:t>
            </a:r>
            <a:endParaRPr>
              <a:solidFill>
                <a:schemeClr val="dk1"/>
              </a:solidFill>
            </a:endParaRPr>
          </a:p>
          <a:p>
            <a:pPr marL="13716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httpd log files</a:t>
            </a:r>
            <a:endParaRPr>
              <a:solidFill>
                <a:schemeClr val="dk1"/>
              </a:solidFill>
            </a:endParaRPr>
          </a:p>
          <a:p>
            <a:pPr marL="13716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ftpd log files</a:t>
            </a:r>
            <a:endParaRPr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Purpose</a:t>
            </a:r>
            <a:endParaRPr>
              <a:solidFill>
                <a:schemeClr val="dk1"/>
              </a:solidFill>
            </a:endParaRPr>
          </a:p>
          <a:p>
            <a:pPr marL="13716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For post-incident tracking</a:t>
            </a:r>
            <a:endParaRPr>
              <a:solidFill>
                <a:schemeClr val="dk1"/>
              </a:solidFill>
            </a:endParaRPr>
          </a:p>
          <a:p>
            <a:pPr marL="13716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Like insurance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</a:endParaRPr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5174" y="4616901"/>
            <a:ext cx="7318651" cy="26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syslog in programs</a:t>
            </a:r>
            <a:endParaRPr/>
          </a:p>
        </p:txBody>
      </p:sp>
      <p:sp>
        <p:nvSpPr>
          <p:cNvPr id="242" name="Google Shape;242;p26"/>
          <p:cNvSpPr txBox="1"/>
          <p:nvPr/>
        </p:nvSpPr>
        <p:spPr>
          <a:xfrm>
            <a:off x="2494263" y="5417600"/>
            <a:ext cx="7009800" cy="852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zfs[~] -chiahung- tail -1 /var/log/messages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Nov 22 22:40:28 zfs mydaemon[4676]: test message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2944925" y="1916125"/>
            <a:ext cx="6007200" cy="27288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#include &lt;syslog.h&gt;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int main() {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    openlog("mydaemon", LOG_PID, LOG_DAEMON);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    syslog(LOG_NOTICE, "test message");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    closelog();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    return 0;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}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>
            <a:off x="615240" y="176545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 rotate</a:t>
            </a:r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1"/>
          </p:nvPr>
        </p:nvSpPr>
        <p:spPr>
          <a:xfrm>
            <a:off x="599050" y="1351800"/>
            <a:ext cx="10830900" cy="587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Logs are rotated – because newsyslog facility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In crontab</a:t>
            </a:r>
            <a:endParaRPr sz="2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newsyslog.conf (newsyslog.conf(5), newsyslog(8))</a:t>
            </a:r>
            <a:endParaRPr sz="26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ISO 8601 restricted time format: [[[[[cc]yy]mm]dd][T[hh[mm[ss]]]]]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Day, week, and month time format: [Dhh], [Ww[Dhh]], and [Mdd[Dhh]]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7"/>
          <p:cNvSpPr txBox="1"/>
          <p:nvPr/>
        </p:nvSpPr>
        <p:spPr>
          <a:xfrm>
            <a:off x="1514850" y="2226825"/>
            <a:ext cx="6035100" cy="628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latin typeface="Ubuntu Mono"/>
                <a:ea typeface="Ubuntu Mono"/>
                <a:cs typeface="Ubuntu Mono"/>
                <a:sym typeface="Ubuntu Mono"/>
              </a:rPr>
              <a:t>chbsd [/etc] -chwong- grep newsyslog /etc/crontab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latin typeface="Ubuntu Mono"/>
                <a:ea typeface="Ubuntu Mono"/>
                <a:cs typeface="Ubuntu Mono"/>
                <a:sym typeface="Ubuntu Mono"/>
              </a:rPr>
              <a:t>0       *       *       *       *       root    newsyslog</a:t>
            </a:r>
            <a:endParaRPr sz="16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1514838" y="4110850"/>
            <a:ext cx="6131700" cy="3322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chbsd [/etc] -chwong- cat /etc/newsyslog.conf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# logfilename        [owner:group]  mode count size when  flags [/pid_file] [sig_num]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/var/log/all.log                    600  7     *    @T00  J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/var/log/amd.log                    644  7     100  *     J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/var/log/auth.log                   600  7     100  *     JC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/var/log/console.log                600  5     100  *     J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/var/log/cron                       600  3     100  *     JC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/var/log/daily.log                  640  7     *    @T00  JN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/var/log/debug.log                  600  7     100  *     JC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/var/log/maillog                    640  7     *    @T00  JC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/var/log/messages                   644  5     100  *     JC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/var/log/monthly.log                640  12    *    $M1D0 JN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/var/log/security                   600  10    100  *     JC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/var/log/sendmail.st                640  10    *    168   B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599050" y="301325"/>
            <a:ext cx="10798500" cy="98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Vendor Specifics</a:t>
            </a:r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1"/>
          </p:nvPr>
        </p:nvSpPr>
        <p:spPr>
          <a:xfrm>
            <a:off x="599050" y="1185425"/>
            <a:ext cx="10830900" cy="60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FreeBSD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newsyslog utility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/etc/newsyslog.conf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/usr/ports/sysutils/logrotate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Red Hat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logrotate utility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/etc/logrotate.conf, /etc/logrotate.d directory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1395850" y="4138575"/>
            <a:ext cx="8523900" cy="3254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linux1[/etc/logrotate.d] -chiahung- cat mail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/var/log/mail/maillog /var/log/mail/mail.info  /var/log/mail.warn /var/log/mail.err {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missingok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monthly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size=100M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rotate 4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create 0640 root security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nocompress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latin typeface="Ubuntu Mono"/>
                <a:ea typeface="Ubuntu Mono"/>
                <a:cs typeface="Ubuntu Mono"/>
                <a:sym typeface="Ubuntu Mono"/>
              </a:rPr>
              <a:t>}</a:t>
            </a:r>
            <a:endParaRPr sz="20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Policies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Common schemes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Throw away all log files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Rotate log files at periodic intervals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Archiving log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/>
          <p:nvPr/>
        </p:nvSpPr>
        <p:spPr>
          <a:xfrm>
            <a:off x="13512625" y="2858350"/>
            <a:ext cx="3660300" cy="2378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#!/bin/sh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/usr/bin/cd /var/log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/bin/mv logfile.2.gz logfile.3.gz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/bin/mv logfile.1.gz logfile.2.gz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/bin/mv logfile logfile.1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/usr/bin/touch logfile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/bin/kill –</a:t>
            </a:r>
            <a:r>
              <a:rPr lang="en-US" sz="180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 pid</a:t>
            </a:r>
            <a:endParaRPr sz="1800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/usr/bin/gzip logfile.1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12879575" y="6513100"/>
            <a:ext cx="7788300" cy="46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3  *  *  *   /usr/bin/tar czvf  /backup/logfile.`/bin/date +\%Y\%m\%d`.tar.gz  /var/log</a:t>
            </a: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485700" y="3057125"/>
            <a:ext cx="4355400" cy="24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#!/bin/sh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/usr/bin/cd /var/log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/bin/mv logfile.2.gz logfile.3.gz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/bin/mv logfile.1.gz logfile.2.gz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/bin/mv logfile logfile.1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/usr/bin/touch logfile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</a:rPr>
              <a:t>/bin/kill –signal pid</a:t>
            </a:r>
            <a:endParaRPr sz="18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/usr/bin/gzip logfile.1</a:t>
            </a:r>
            <a:endParaRPr sz="1800"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485700" y="6142575"/>
            <a:ext cx="9933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0  3  *  *  *   /usr/bin/tar czvf  /backup/logfile.`/bin/date +\%Y\%m\%d`.tar.gz  /var/log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 Log Files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Ways and locations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Common directory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/var/log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Read software configuration files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Ex: /usr/local/etc/apache22/httpd.conf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 sz="15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Ex: /usr/local/etc/smb.conf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		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See /etc/syslog.conf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12807525" y="3625800"/>
            <a:ext cx="6488700" cy="6759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TransferLog /home/www/logs/access.log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13148175" y="5324775"/>
            <a:ext cx="6488700" cy="6759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 file = /var/log/samba/%m.log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1949300" y="3973725"/>
            <a:ext cx="54138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TransferLog /home/www/logs/access.log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1949300" y="5192925"/>
            <a:ext cx="54138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 file = /var/log/samba/%m.log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 /var/log in FreeBSD (1/2)</a:t>
            </a: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You can see that under /var/log 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Applications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13915800" y="1486000"/>
            <a:ext cx="8487600" cy="287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zfs[/var/log] -chiahung- ls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./               lastlog          maillog.7.bz2    sendmail.st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../              lpd-errs         messages         sendmail.st.0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auth.log         maillog          messages.0.bz2   sendmail.st.1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cron             maillog.0.bz2    messages.1.bz2   sendmail.st.2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cron.0.bz2       maillog.1.bz2    messages.2.bz2   sendmail.st.3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cron.1.bz2       maillog.2.bz2    mount.today      setuid.today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cron.2.bz2       maillog.3.bz2    mount.yesterday  wtmp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debug.log        maillog.4.bz2    pf.today         xferlog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dmesg.today      maillog.5.bz2    ppp.log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dmesg.yesterday  maillog.6.bz2    security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1077325" y="2104338"/>
            <a:ext cx="8354400" cy="3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zfs[/var/log] -chiahung- ls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./               lastlog          maillog.7.bz2    sendmail.st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../              lpd-errs         messages         sendmail.st.0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auth.log         maillog          messages.0.bz2   sendmail.st.1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cron             maillog.0.bz2    messages.1.bz2   sendmail.st.2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cron.0.bz2       maillog.1.bz2    messages.2.bz2   sendmail.st.3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cron.1.bz2       maillog.2.bz2    mount.today      setuid.today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cron.2.bz2       maillog.3.bz2    mount.yesterday  wtmp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debug.log        maillog.4.bz2    pf.today         xferlog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dmesg.today      maillog.5.bz2    ppp.log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dmesg.yesterday  maillog.6.bz2    security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84" name="Google Shape;84;p11"/>
          <p:cNvSpPr txBox="1"/>
          <p:nvPr/>
        </p:nvSpPr>
        <p:spPr>
          <a:xfrm>
            <a:off x="7648975" y="1840350"/>
            <a:ext cx="1518900" cy="540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of logs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 /var/log in FreeBSD (2/2)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Logs – because of syslogd</a:t>
            </a:r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13419391" y="2328863"/>
            <a:ext cx="9679200" cy="412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bsd5[~] -chiahung- cat /etc/syslog.conf | grep -v ^#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*.*                                             /var/log/all.log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*.*                                             @loghost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*.err;kern.warning;auth.notice;mail.crit                /dev/console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*.notice;authpriv.none;kern.debug;lpr.info;mail.crit;news.err   /var/log/messages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security.*                                      /var/log/security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auth.info;authpriv.info                         /var/log/auth.log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mail.info                                       /var/log/maillog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lpr.info                                        /var/log/lpd-errs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ftp.info                                        /var/log/xferlog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cron.*                                          /var/log/cron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*.=debug                                        /var/log/debug.log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*.emerg                                         *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console.info                                    /var/log/console.log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!sudo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*.*                                             /var/log/sudo.log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1004200" y="2072875"/>
            <a:ext cx="9988200" cy="50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bsd5[~] -chiahung- cat /etc/syslog.conf | grep -v ^#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*.*                                             /var/log/all.log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*.*                                             @loghost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*.err;kern.warning;auth.notice;mail.crit                /dev/console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*.notice;authpriv.none;kern.debug;lpr.info;mail.crit;news.err   /var/log/messages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security.*                                      /var/log/security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auth.info;authpriv.info                         /var/log/auth.log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mail.info                                       /var/log/maillog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lpr.info                                        /var/log/lpd-errs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ftp.info                                        /var/log/xferlog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cron.*                                          /var/log/cron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*.=debug                                        /var/log/debug.log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*.emerg                                         *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console.info                                    /var/log/console.log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!sudo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*.*                                             /var/log/sudo.log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Syslogd</a:t>
            </a: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Syslog 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The system event logger (1/2)</a:t>
            </a: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599050" y="1642950"/>
            <a:ext cx="10830900" cy="55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Two main functions</a:t>
            </a:r>
            <a:endParaRPr sz="33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To release programmers from the tedious of writing log files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To put administrators in control of logging</a:t>
            </a:r>
            <a:endParaRPr>
              <a:solidFill>
                <a:schemeClr val="dk1"/>
              </a:solidFill>
            </a:endParaRPr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Three parts:</a:t>
            </a:r>
            <a:endParaRPr sz="33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syslogd, /etc/syslog.conf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The logging daemon and configure file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openlog(), syslog(), closelog()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Library routines to use syslogd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logger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A user command that use syslogd from shell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Syslog 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The system event logger (2/2)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796100" y="1726150"/>
            <a:ext cx="1081500" cy="43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ssh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796100" y="3743450"/>
            <a:ext cx="1081500" cy="43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rsh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796100" y="3239125"/>
            <a:ext cx="1081500" cy="43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cron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796100" y="2230475"/>
            <a:ext cx="1081500" cy="43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ftpd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96100" y="2734800"/>
            <a:ext cx="1081500" cy="43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528475" y="2663850"/>
            <a:ext cx="1978800" cy="57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/var/run/log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5704000" y="2547600"/>
            <a:ext cx="1268700" cy="81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7158150" y="2663800"/>
            <a:ext cx="1507800" cy="57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Syslogd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10159275" y="1549450"/>
            <a:ext cx="873600" cy="7902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auth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0055325" y="2518350"/>
            <a:ext cx="1081500" cy="8691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messages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10159275" y="3566150"/>
            <a:ext cx="873600" cy="7902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mail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7" name="Google Shape;127;p15"/>
          <p:cNvCxnSpPr>
            <a:stCxn id="116" idx="3"/>
            <a:endCxn id="121" idx="1"/>
          </p:cNvCxnSpPr>
          <p:nvPr/>
        </p:nvCxnSpPr>
        <p:spPr>
          <a:xfrm>
            <a:off x="1877600" y="1944550"/>
            <a:ext cx="1650900" cy="10086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5"/>
          <p:cNvCxnSpPr>
            <a:stCxn id="119" idx="3"/>
            <a:endCxn id="121" idx="1"/>
          </p:cNvCxnSpPr>
          <p:nvPr/>
        </p:nvCxnSpPr>
        <p:spPr>
          <a:xfrm>
            <a:off x="1877600" y="2448875"/>
            <a:ext cx="1650900" cy="5043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5"/>
          <p:cNvCxnSpPr>
            <a:endCxn id="121" idx="1"/>
          </p:cNvCxnSpPr>
          <p:nvPr/>
        </p:nvCxnSpPr>
        <p:spPr>
          <a:xfrm>
            <a:off x="1918375" y="2952600"/>
            <a:ext cx="16101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5"/>
          <p:cNvCxnSpPr>
            <a:stCxn id="118" idx="3"/>
            <a:endCxn id="121" idx="1"/>
          </p:cNvCxnSpPr>
          <p:nvPr/>
        </p:nvCxnSpPr>
        <p:spPr>
          <a:xfrm rot="10800000" flipH="1">
            <a:off x="1877600" y="2953225"/>
            <a:ext cx="1650900" cy="5043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5"/>
          <p:cNvCxnSpPr>
            <a:stCxn id="117" idx="3"/>
            <a:endCxn id="121" idx="1"/>
          </p:cNvCxnSpPr>
          <p:nvPr/>
        </p:nvCxnSpPr>
        <p:spPr>
          <a:xfrm rot="10800000" flipH="1">
            <a:off x="1877600" y="2953250"/>
            <a:ext cx="1650900" cy="10086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5"/>
          <p:cNvCxnSpPr>
            <a:stCxn id="123" idx="3"/>
            <a:endCxn id="124" idx="2"/>
          </p:cNvCxnSpPr>
          <p:nvPr/>
        </p:nvCxnSpPr>
        <p:spPr>
          <a:xfrm rot="10800000" flipH="1">
            <a:off x="8665950" y="1944550"/>
            <a:ext cx="1493400" cy="1008600"/>
          </a:xfrm>
          <a:prstGeom prst="curvedConnector3">
            <a:avLst>
              <a:gd name="adj1" fmla="val 4999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15"/>
          <p:cNvCxnSpPr>
            <a:stCxn id="123" idx="3"/>
            <a:endCxn id="125" idx="2"/>
          </p:cNvCxnSpPr>
          <p:nvPr/>
        </p:nvCxnSpPr>
        <p:spPr>
          <a:xfrm>
            <a:off x="8665950" y="2953150"/>
            <a:ext cx="1389300" cy="600"/>
          </a:xfrm>
          <a:prstGeom prst="curvedConnector3">
            <a:avLst>
              <a:gd name="adj1" fmla="val 5000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" name="Google Shape;134;p15"/>
          <p:cNvCxnSpPr>
            <a:stCxn id="123" idx="3"/>
            <a:endCxn id="126" idx="2"/>
          </p:cNvCxnSpPr>
          <p:nvPr/>
        </p:nvCxnSpPr>
        <p:spPr>
          <a:xfrm>
            <a:off x="8665950" y="2953150"/>
            <a:ext cx="1493400" cy="1008000"/>
          </a:xfrm>
          <a:prstGeom prst="curvedConnector3">
            <a:avLst>
              <a:gd name="adj1" fmla="val 4999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5;p15"/>
          <p:cNvSpPr/>
          <p:nvPr/>
        </p:nvSpPr>
        <p:spPr>
          <a:xfrm rot="5400000">
            <a:off x="3354345" y="2876745"/>
            <a:ext cx="1767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12558188" y="301325"/>
            <a:ext cx="7814700" cy="1175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derek[~] -chiahung- ls -al /var/run/log /var/run/logpriv /dev/klog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rw-------  1 root  wheel  0x17 Sep  9 18:19 /dev/klog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rw-rw-rw-  1 root  wheel     0 Sep  9 18:20 /var/run/log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-US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rw-------  1 root  wheel     0 Sep  9 18:20 /var/run/logpriv</a:t>
            </a:r>
            <a:endParaRPr sz="16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5" descr="uni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0824" y="3242553"/>
            <a:ext cx="2912550" cy="200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 txBox="1">
            <a:spLocks noGrp="1"/>
          </p:cNvSpPr>
          <p:nvPr>
            <p:ph type="body" idx="2"/>
          </p:nvPr>
        </p:nvSpPr>
        <p:spPr>
          <a:xfrm>
            <a:off x="2071150" y="4012913"/>
            <a:ext cx="78543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derek[~] -chiahung- ls -al /var/run/log /var/run/logpriv /dev/klog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c</a:t>
            </a:r>
            <a:r>
              <a:rPr lang="en-US" sz="1800"/>
              <a:t>rw-------  1 root  wheel  0x17 Sep  9 18:19 /dev/klog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s</a:t>
            </a:r>
            <a:r>
              <a:rPr lang="en-US" sz="1800"/>
              <a:t>rw-rw-rw-  1 root  wheel     0 Sep  9 18:20 /var/run/log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s</a:t>
            </a:r>
            <a:r>
              <a:rPr lang="en-US" sz="1800"/>
              <a:t>rw-------  1 root  wheel     0 Sep  9 18:20 /var/run/logpriv</a:t>
            </a:r>
            <a:endParaRPr sz="1800"/>
          </a:p>
        </p:txBody>
      </p:sp>
      <p:sp>
        <p:nvSpPr>
          <p:cNvPr id="139" name="Google Shape;139;p15"/>
          <p:cNvSpPr/>
          <p:nvPr/>
        </p:nvSpPr>
        <p:spPr>
          <a:xfrm>
            <a:off x="3768175" y="5559075"/>
            <a:ext cx="1268700" cy="57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Process A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6663775" y="5559075"/>
            <a:ext cx="1268700" cy="57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Process B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4735375" y="6318325"/>
            <a:ext cx="2237400" cy="1088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Unix Kernel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5219725" y="6497125"/>
            <a:ext cx="1268700" cy="57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Socket Buffer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3" name="Google Shape;143;p15"/>
          <p:cNvCxnSpPr>
            <a:stCxn id="139" idx="2"/>
            <a:endCxn id="142" idx="1"/>
          </p:cNvCxnSpPr>
          <p:nvPr/>
        </p:nvCxnSpPr>
        <p:spPr>
          <a:xfrm rot="-5400000" flipH="1">
            <a:off x="4486825" y="6053475"/>
            <a:ext cx="648600" cy="8172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15"/>
          <p:cNvCxnSpPr>
            <a:stCxn id="142" idx="3"/>
            <a:endCxn id="140" idx="2"/>
          </p:cNvCxnSpPr>
          <p:nvPr/>
        </p:nvCxnSpPr>
        <p:spPr>
          <a:xfrm rot="10800000" flipH="1">
            <a:off x="6488425" y="6137875"/>
            <a:ext cx="809700" cy="6486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3474</Words>
  <Application>Microsoft Macintosh PowerPoint</Application>
  <PresentationFormat>自訂</PresentationFormat>
  <Paragraphs>520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Consolas</vt:lpstr>
      <vt:lpstr>Source Sans Pro</vt:lpstr>
      <vt:lpstr>Ubuntu Mono</vt:lpstr>
      <vt:lpstr>Times New Roman</vt:lpstr>
      <vt:lpstr>Microsoft JhengHei</vt:lpstr>
      <vt:lpstr>Source Sans Pro Light</vt:lpstr>
      <vt:lpstr>Arial</vt:lpstr>
      <vt:lpstr>CSCC NASA</vt:lpstr>
      <vt:lpstr>Syslog and Log Rotate</vt:lpstr>
      <vt:lpstr>Log files</vt:lpstr>
      <vt:lpstr>Logging Policies</vt:lpstr>
      <vt:lpstr>Finding Log Files</vt:lpstr>
      <vt:lpstr>Under /var/log in FreeBSD (1/2)</vt:lpstr>
      <vt:lpstr>Under /var/log in FreeBSD (2/2)</vt:lpstr>
      <vt:lpstr>Syslogd</vt:lpstr>
      <vt:lpstr>Syslog –  The system event logger (1/2)</vt:lpstr>
      <vt:lpstr>Syslog –  The system event logger (2/2)</vt:lpstr>
      <vt:lpstr>Configuring syslogd (1/6)</vt:lpstr>
      <vt:lpstr>Configuring syslogd (2/6)</vt:lpstr>
      <vt:lpstr>Configuring syslogd (3/6)</vt:lpstr>
      <vt:lpstr>Configuring syslogd (4/6)</vt:lpstr>
      <vt:lpstr>Configuring syslogd (5/6)</vt:lpstr>
      <vt:lpstr>Configuring syslogd (6/6)</vt:lpstr>
      <vt:lpstr>Software that use syslog (1/2)</vt:lpstr>
      <vt:lpstr>FreeBSD Enhancement (1/2)</vt:lpstr>
      <vt:lpstr>FreeBSD Enhancement (2/2)</vt:lpstr>
      <vt:lpstr>Debugging syslog</vt:lpstr>
      <vt:lpstr>Using syslog in programs</vt:lpstr>
      <vt:lpstr>Log rotate</vt:lpstr>
      <vt:lpstr>Vendor Specifics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Syslog and Log Rotate</dc:title>
  <cp:lastModifiedBy>Microsoft Office User</cp:lastModifiedBy>
  <cp:revision>9</cp:revision>
  <dcterms:modified xsi:type="dcterms:W3CDTF">2021-11-10T01:21:44Z</dcterms:modified>
</cp:coreProperties>
</file>