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3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1998325" cy="7559675"/>
  <p:notesSz cx="7559675" cy="10691813"/>
  <p:embeddedFontLst>
    <p:embeddedFont>
      <p:font typeface="Microsoft JhengHei" panose="020B0604030504040204" pitchFamily="34" charset="-120"/>
      <p:regular r:id="rId30"/>
      <p:bold r:id="rId31"/>
    </p:embeddedFont>
    <p:embeddedFont>
      <p:font typeface="Source Sans Pro" panose="020B050303040302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i-Nan Eric Lin" initials="" lastIdx="1" clrIdx="0"/>
  <p:cmAuthor id="1" name="Liang-Chi Tseng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EC2F294-59BC-44FE-B37F-A43B3F83FE2D}">
  <a:tblStyle styleId="{EEC2F294-59BC-44FE-B37F-A43B3F83FE2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B8185B2-F5BA-4032-8ACC-DF3B37D17DE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7"/>
  </p:normalViewPr>
  <p:slideViewPr>
    <p:cSldViewPr snapToGrid="0" snapToObjects="1">
      <p:cViewPr varScale="1">
        <p:scale>
          <a:sx n="92" d="100"/>
          <a:sy n="92" d="100"/>
        </p:scale>
        <p:origin x="176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a42242cff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ga42242cff4_0_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ab42e44c96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ab42e44c96_0_8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ab42e44c96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ab42e44c96_0_10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ab42e44c96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ab42e44c96_0_11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ab42e44c96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ab42e44c96_0_12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ab42e44c96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ab42e44c96_0_16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ab42e44c96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ab42e44c96_0_16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ab42e44c96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ab42e44c96_0_17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ab42e44c96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ab42e44c96_0_19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ab42e44c96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ab42e44c96_0_19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ab42e44c96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ab42e44c96_0_20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ab42e44c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ab42e44c96_0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a2061800ec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a2061800ec_0_4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a2061800ec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a2061800ec_0_8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a2061800ec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a2061800ec_0_8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a2061800ec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a2061800ec_0_9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a2061800ec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a2061800ec_0_12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a2061800ec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a2061800ec_0_15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a2061800ec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a2061800ec_0_18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a2061800ec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a2061800ec_0_22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b42e44c9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b42e44c96_0_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ab42e44c96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ab42e44c96_0_1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ab42e44c9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ab42e44c96_0_2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ab42e44c96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ab42e44c96_0_3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ab42e44c96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ab42e44c96_0_4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ab42e44c96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ab42e44c96_0_5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ab42e44c96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8488" y="801688"/>
            <a:ext cx="6364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ab42e44c96_0_6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大標題" type="tx">
  <p:cSld name="TITLE_AND_BOD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2"/>
          <p:cNvSpPr txBox="1"/>
          <p:nvPr/>
        </p:nvSpPr>
        <p:spPr>
          <a:xfrm>
            <a:off x="5272075" y="6385700"/>
            <a:ext cx="61263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交大資工系資訊中心</a:t>
            </a:r>
            <a:endParaRPr sz="30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Computer Center of Department of Computer Science, NCTU</a:t>
            </a:r>
            <a:endParaRPr sz="11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5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 amt="90000"/>
          </a:blip>
          <a:srcRect/>
          <a:stretch/>
        </p:blipFill>
        <p:spPr>
          <a:xfrm>
            <a:off x="10377600" y="242225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ts val="3600"/>
              <a:buFont typeface="Source Sans Pro"/>
              <a:buNone/>
              <a:defRPr sz="3600">
                <a:solidFill>
                  <a:srgbClr val="DBF5F9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一 (程式碼)">
  <p:cSld name="OBJEC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Source Sans Pro"/>
              <a:buNone/>
              <a:defRPr sz="5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●"/>
              <a:defRPr sz="2200"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○"/>
              <a:defRPr sz="2200"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■"/>
              <a:defRPr sz="2200"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●"/>
              <a:defRPr sz="2200"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○"/>
              <a:defRPr sz="2200"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■"/>
              <a:defRPr sz="2200"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●"/>
              <a:defRPr sz="2200"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○"/>
              <a:defRPr sz="2200"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■"/>
              <a:defRPr sz="2200"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A7B17"/>
          </p15:clr>
        </p15:guide>
        <p15:guide id="2" pos="3779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面二 (程式碼)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6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10377600" y="5850100"/>
            <a:ext cx="1131001" cy="1131001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Source Sans Pro"/>
              <a:buNone/>
              <a:defRPr sz="5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Font typeface="Source Sans Pro"/>
              <a:buNone/>
              <a:defRPr sz="6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None/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None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Times New Roman"/>
              <a:buNone/>
              <a:defRPr sz="26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Times New Roman"/>
              <a:buNone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15250" y="4153475"/>
            <a:ext cx="10798500" cy="1730100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●"/>
              <a:defRPr sz="2200">
                <a:latin typeface="Courier New"/>
                <a:ea typeface="Courier New"/>
                <a:cs typeface="Courier New"/>
                <a:sym typeface="Courier New"/>
              </a:defRPr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○"/>
              <a:defRPr sz="2200">
                <a:latin typeface="Courier New"/>
                <a:ea typeface="Courier New"/>
                <a:cs typeface="Courier New"/>
                <a:sym typeface="Courier New"/>
              </a:defRPr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■"/>
              <a:defRPr sz="2200">
                <a:latin typeface="Courier New"/>
                <a:ea typeface="Courier New"/>
                <a:cs typeface="Courier New"/>
                <a:sym typeface="Courier New"/>
              </a:defRPr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●"/>
              <a:defRPr sz="2200">
                <a:latin typeface="Courier New"/>
                <a:ea typeface="Courier New"/>
                <a:cs typeface="Courier New"/>
                <a:sym typeface="Courier New"/>
              </a:defRPr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○"/>
              <a:defRPr sz="2200">
                <a:latin typeface="Courier New"/>
                <a:ea typeface="Courier New"/>
                <a:cs typeface="Courier New"/>
                <a:sym typeface="Courier New"/>
              </a:defRPr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■"/>
              <a:defRPr sz="2200">
                <a:latin typeface="Courier New"/>
                <a:ea typeface="Courier New"/>
                <a:cs typeface="Courier New"/>
                <a:sym typeface="Courier New"/>
              </a:defRPr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●"/>
              <a:defRPr sz="2200">
                <a:latin typeface="Courier New"/>
                <a:ea typeface="Courier New"/>
                <a:cs typeface="Courier New"/>
                <a:sym typeface="Courier New"/>
              </a:defRPr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○"/>
              <a:defRPr sz="2200">
                <a:latin typeface="Courier New"/>
                <a:ea typeface="Courier New"/>
                <a:cs typeface="Courier New"/>
                <a:sym typeface="Courier New"/>
              </a:defRPr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Font typeface="Courier New"/>
              <a:buChar char="■"/>
              <a:defRPr sz="2200">
                <a:latin typeface="Courier New"/>
                <a:ea typeface="Courier New"/>
                <a:cs typeface="Courier New"/>
                <a:sym typeface="Courier Ne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6000"/>
              <a:buFont typeface="Source Sans Pro"/>
              <a:buNone/>
              <a:defRPr sz="6000">
                <a:solidFill>
                  <a:srgbClr val="04617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buNone/>
              <a:defRPr sz="1600">
                <a:solidFill>
                  <a:srgbClr val="DBF5F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qs.org/rfcs/rfc2068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jmarshall.com/easy/http/" TargetMode="External"/><Relationship Id="rId4" Type="http://schemas.openxmlformats.org/officeDocument/2006/relationships/hyperlink" Target="http://www.faqs.org/rfcs/rfc2616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nctu.edu.tw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zh-TW/docs/Web/HTTP/Method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eveloper.mozilla.org/zh-TW/docs/Web/HTTP/Method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tut.fi/~jkorpela/http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ietf.org/html/rfc7540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pixnet.pro/#!/doc/pixnetApi/oauthAp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developers.facebook.com/docs/graph-api?locale=zh_TW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599877" y="340997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Web</a:t>
            </a:r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ubTitle" idx="1"/>
          </p:nvPr>
        </p:nvSpPr>
        <p:spPr>
          <a:xfrm>
            <a:off x="599875" y="5339225"/>
            <a:ext cx="102675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dirty="0" err="1"/>
              <a:t>jnlin</a:t>
            </a:r>
            <a:r>
              <a:rPr lang="en-US" sz="2200" dirty="0"/>
              <a:t> (2019-2021, CC BY)</a:t>
            </a:r>
            <a:endParaRPr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dirty="0"/>
              <a:t>? (?-2018) </a:t>
            </a:r>
            <a:endParaRPr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Web Hosting – Client-Server Architecture (2)</a:t>
            </a:r>
            <a:endParaRPr sz="4500"/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Using "telnet" to retrieve data from web server</a:t>
            </a:r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body" idx="2"/>
          </p:nvPr>
        </p:nvSpPr>
        <p:spPr>
          <a:xfrm>
            <a:off x="3047050" y="2084375"/>
            <a:ext cx="5934900" cy="51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/>
              <a:t>liuyh@bsd5 ~/public_html $ telnet </a:t>
            </a:r>
            <a:r>
              <a:rPr lang="en-US" sz="1300" b="1">
                <a:solidFill>
                  <a:srgbClr val="FF0000"/>
                </a:solidFill>
              </a:rPr>
              <a:t>www.cs.nctu.edu.tw 80</a:t>
            </a:r>
            <a:endParaRPr sz="13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/>
              <a:t>Trying 140.113.235.47...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/>
              <a:t>Connected to www.cs.nctu.edu.tw.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/>
              <a:t>Escape character is '^]'.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FF0000"/>
                </a:solidFill>
              </a:rPr>
              <a:t>GET /~liuyh/sa.html HTTP/1.0</a:t>
            </a:r>
            <a:endParaRPr sz="13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/>
              <a:t>HTTP/1.1 200 OK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/>
              <a:t>Server: nginx/0.7.62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/>
              <a:t>Date: Sat, 12 Dec 2009 02:14:45 GMT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/>
              <a:t>Content-Type: text/html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/>
              <a:t>Connection: close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/>
              <a:t>Last-Modified: Sat, 12 Dec 2009 02:14:09 GMT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/>
              <a:t>Accept-Ranges: bytes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/>
              <a:t>Content-Length: 201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/>
              <a:t>Vary: Accept-Encoding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/>
              <a:t>&lt;!DOCTYPE HTML PUBLIC "-//W3C//DTD HTML 4.01//EN"&gt;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/>
              <a:t>&lt;html&gt;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/>
              <a:t>        &lt;head&gt;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/>
              <a:t>        &lt;title&gt;Hello World!&lt;/title&gt;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/>
              <a:t>        &lt;/head&gt;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/>
              <a:t>        &lt;body&gt;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/>
              <a:t>                &lt;p&gt;Hello Wrold!&lt;/p&gt;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/>
              <a:t>        &lt;/body&gt;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/>
              <a:t>&lt;/html&gt;</a:t>
            </a:r>
            <a:endParaRPr sz="1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Web Hosting 	– The HTTP Protocol (1)</a:t>
            </a:r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HTTP: </a:t>
            </a:r>
            <a:r>
              <a:rPr lang="en-US">
                <a:solidFill>
                  <a:srgbClr val="FF0000"/>
                </a:solidFill>
              </a:rPr>
              <a:t>H</a:t>
            </a:r>
            <a:r>
              <a:rPr lang="en-US"/>
              <a:t>ypertext </a:t>
            </a:r>
            <a:r>
              <a:rPr lang="en-US">
                <a:solidFill>
                  <a:srgbClr val="FF0000"/>
                </a:solidFill>
              </a:rPr>
              <a:t>T</a:t>
            </a:r>
            <a:r>
              <a:rPr lang="en-US"/>
              <a:t>ransfer </a:t>
            </a:r>
            <a:r>
              <a:rPr lang="en-US">
                <a:solidFill>
                  <a:srgbClr val="FF0000"/>
                </a:solidFill>
              </a:rPr>
              <a:t>P</a:t>
            </a:r>
            <a:r>
              <a:rPr lang="en-US"/>
              <a:t>rotocol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RFCs: (HTTP 1.1)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http://www.faqs.org/rfcs/rfc2068.html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http://www.faqs.org/rfcs/rfc2616.html</a:t>
            </a:r>
            <a:r>
              <a:rPr lang="en-US"/>
              <a:t>  (Updated Version)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Useful Reference: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http://jmarshall.com/easy/http/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 network protocol used to deliver virtually all files and other data on the World Wide Web.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HTML files, image files, query results, or anything else.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Client-Server Architecture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A browser is an HTTP client because it sends requests to an HTTP server (Web server), which then sends responses back to the client.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Web Hosting 	– The HTTP Protocol (2)</a:t>
            </a:r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56364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Clients:</a:t>
            </a: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※ Send Requests to Servers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Action "path or URL" Protocol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Actions: GET, POST, HEAD</a:t>
            </a:r>
            <a:endParaRPr sz="22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e.g. : GET /index.php HTTP/1.1</a:t>
            </a:r>
            <a:endParaRPr sz="22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Headers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Header_Name: value</a:t>
            </a:r>
            <a:endParaRPr sz="22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e.g. : Host: </a:t>
            </a:r>
            <a:r>
              <a:rPr lang="en-US" sz="2200" u="sng">
                <a:solidFill>
                  <a:schemeClr val="hlink"/>
                </a:solidFill>
                <a:hlinkClick r:id="rId3"/>
              </a:rPr>
              <a:t>www.cs.nctu.edu.tw</a:t>
            </a:r>
            <a:endParaRPr sz="22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(blank line)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Data …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</p:txBody>
      </p:sp>
      <p:sp>
        <p:nvSpPr>
          <p:cNvPr id="143" name="Google Shape;143;p18"/>
          <p:cNvSpPr txBox="1">
            <a:spLocks noGrp="1"/>
          </p:cNvSpPr>
          <p:nvPr>
            <p:ph type="body" idx="1"/>
          </p:nvPr>
        </p:nvSpPr>
        <p:spPr>
          <a:xfrm>
            <a:off x="5699550" y="1563425"/>
            <a:ext cx="5391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Servers:</a:t>
            </a:r>
            <a:endParaRPr sz="2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/>
              <a:t>※ Respond to the clients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Status: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200: OK</a:t>
            </a:r>
            <a:endParaRPr sz="22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403: Forbidden</a:t>
            </a:r>
            <a:endParaRPr sz="22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404: Not Found</a:t>
            </a:r>
            <a:endParaRPr sz="22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426: Upgrade Required</a:t>
            </a:r>
            <a:endParaRPr sz="22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…</a:t>
            </a:r>
            <a:endParaRPr sz="22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e.g. : HTTP/1.1 200 OK</a:t>
            </a:r>
            <a:endParaRPr sz="22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Headers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Same as clients</a:t>
            </a:r>
            <a:endParaRPr sz="22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e.g. : Content-Type: text/html</a:t>
            </a:r>
            <a:endParaRPr sz="22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(blank line)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Data…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49" name="Google Shape;149;p1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Web Hosting 	– The HTTP Protocol (3)</a:t>
            </a:r>
            <a:endParaRPr/>
          </a:p>
        </p:txBody>
      </p:sp>
      <p:sp>
        <p:nvSpPr>
          <p:cNvPr id="150" name="Google Shape;150;p19"/>
          <p:cNvSpPr txBox="1">
            <a:spLocks noGrp="1"/>
          </p:cNvSpPr>
          <p:nvPr>
            <p:ph type="body" idx="2"/>
          </p:nvPr>
        </p:nvSpPr>
        <p:spPr>
          <a:xfrm>
            <a:off x="3459450" y="1563425"/>
            <a:ext cx="5616600" cy="56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liuyh@bsd5 ~/public_html $ telnet www.cs.nctu.edu.tw 80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Trying 140.113.235.47...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Connected to www.cs.nctu.edu.tw.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Escape character is '^]'.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GET /~liuyh/sa.html HTTP/1.0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HTTP/1.1 200 OK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Server: nginx/0.7.62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Date: Sat, 12 Dec 2009 02:14:45 GMT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Content-Type: text/html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Connection: close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Last-Modified: Sat, 12 Dec 2009 02:14:09 GMT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Accept-Ranges: bytes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Content-Length: 201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Vary: Accept-Encoding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&lt;!DOCTYPE HTML PUBLIC "-//W3C//DTD HTML 4.01//EN"&gt;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&lt;html&gt;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        &lt;head&gt;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        &lt;title&gt;Hello World!&lt;/title&gt;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        &lt;/head&gt;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        &lt;body&gt;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                &lt;p&gt;Hello Wrold!&lt;/p&gt;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        &lt;/body&gt;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&lt;/html&gt;</a:t>
            </a:r>
            <a:endParaRPr sz="1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/>
          </a:p>
        </p:txBody>
      </p:sp>
      <p:sp>
        <p:nvSpPr>
          <p:cNvPr id="151" name="Google Shape;151;p19"/>
          <p:cNvSpPr txBox="1"/>
          <p:nvPr/>
        </p:nvSpPr>
        <p:spPr>
          <a:xfrm>
            <a:off x="1707075" y="2354150"/>
            <a:ext cx="1222500" cy="366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Action</a:t>
            </a:r>
            <a:endParaRPr sz="2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1707075" y="2811350"/>
            <a:ext cx="1222500" cy="366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Headers</a:t>
            </a:r>
            <a:endParaRPr sz="2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19"/>
          <p:cNvSpPr txBox="1"/>
          <p:nvPr/>
        </p:nvSpPr>
        <p:spPr>
          <a:xfrm>
            <a:off x="1707075" y="3268550"/>
            <a:ext cx="1222500" cy="366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status</a:t>
            </a:r>
            <a:endParaRPr sz="20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p19"/>
          <p:cNvSpPr txBox="1"/>
          <p:nvPr/>
        </p:nvSpPr>
        <p:spPr>
          <a:xfrm>
            <a:off x="1707075" y="4004900"/>
            <a:ext cx="1222500" cy="366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Headers</a:t>
            </a:r>
            <a:endParaRPr sz="20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19"/>
          <p:cNvSpPr txBox="1"/>
          <p:nvPr/>
        </p:nvSpPr>
        <p:spPr>
          <a:xfrm>
            <a:off x="1707075" y="5985575"/>
            <a:ext cx="1222500" cy="366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</a:t>
            </a:r>
            <a:endParaRPr sz="20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56" name="Google Shape;156;p19"/>
          <p:cNvCxnSpPr>
            <a:stCxn id="151" idx="3"/>
          </p:cNvCxnSpPr>
          <p:nvPr/>
        </p:nvCxnSpPr>
        <p:spPr>
          <a:xfrm>
            <a:off x="2929575" y="2537600"/>
            <a:ext cx="519600" cy="285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7" name="Google Shape;157;p19"/>
          <p:cNvCxnSpPr>
            <a:stCxn id="152" idx="3"/>
          </p:cNvCxnSpPr>
          <p:nvPr/>
        </p:nvCxnSpPr>
        <p:spPr>
          <a:xfrm>
            <a:off x="2929575" y="2994800"/>
            <a:ext cx="540000" cy="11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8" name="Google Shape;158;p19"/>
          <p:cNvCxnSpPr>
            <a:stCxn id="153" idx="3"/>
          </p:cNvCxnSpPr>
          <p:nvPr/>
        </p:nvCxnSpPr>
        <p:spPr>
          <a:xfrm rot="10800000" flipH="1">
            <a:off x="2929575" y="3240500"/>
            <a:ext cx="540000" cy="211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9" name="Google Shape;159;p19"/>
          <p:cNvCxnSpPr>
            <a:stCxn id="154" idx="3"/>
            <a:endCxn id="160" idx="1"/>
          </p:cNvCxnSpPr>
          <p:nvPr/>
        </p:nvCxnSpPr>
        <p:spPr>
          <a:xfrm rot="10800000" flipH="1">
            <a:off x="2929575" y="4185050"/>
            <a:ext cx="580800" cy="3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1" name="Google Shape;161;p19"/>
          <p:cNvSpPr/>
          <p:nvPr/>
        </p:nvSpPr>
        <p:spPr>
          <a:xfrm>
            <a:off x="3510400" y="2721050"/>
            <a:ext cx="3168600" cy="2115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160" name="Google Shape;160;p19"/>
          <p:cNvSpPr/>
          <p:nvPr/>
        </p:nvSpPr>
        <p:spPr>
          <a:xfrm>
            <a:off x="3510400" y="3346250"/>
            <a:ext cx="4778400" cy="16773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162" name="Google Shape;162;p19"/>
          <p:cNvSpPr/>
          <p:nvPr/>
        </p:nvSpPr>
        <p:spPr>
          <a:xfrm>
            <a:off x="3510400" y="5246375"/>
            <a:ext cx="5450700" cy="18453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cxnSp>
        <p:nvCxnSpPr>
          <p:cNvPr id="163" name="Google Shape;163;p19"/>
          <p:cNvCxnSpPr>
            <a:stCxn id="155" idx="3"/>
            <a:endCxn id="162" idx="1"/>
          </p:cNvCxnSpPr>
          <p:nvPr/>
        </p:nvCxnSpPr>
        <p:spPr>
          <a:xfrm>
            <a:off x="2929575" y="6169025"/>
            <a:ext cx="580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Web Hosting 	– The HTTP Protocol (4)</a:t>
            </a:r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GET vs. POST (client side)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GET: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Parameters in URL: </a:t>
            </a:r>
            <a:r>
              <a:rPr lang="en-US" u="sng"/>
              <a:t>GET /get.php?a=1&amp;b=3 HTTP/1.1</a:t>
            </a:r>
            <a:endParaRPr u="sng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No data content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Corresponding in HTML files</a:t>
            </a:r>
            <a:endParaRPr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Link URL: http://nasa.cs.nctu.edu.tw/get.php?a=1&amp;b=3</a:t>
            </a:r>
            <a:endParaRPr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Using Form: </a:t>
            </a:r>
            <a:r>
              <a:rPr lang="en-US" u="sng"/>
              <a:t>&lt;form method="GET" action="get.php"&gt; … &lt;/form&gt;</a:t>
            </a:r>
            <a:endParaRPr u="sng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POST: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Parameters in Data Content</a:t>
            </a:r>
            <a:endParaRPr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POST /post.php HTTP/1.1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Corresponding in HTML files</a:t>
            </a:r>
            <a:endParaRPr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Using Form: </a:t>
            </a:r>
            <a:r>
              <a:rPr lang="en-US" u="sng"/>
              <a:t>&lt;form method="POST" action="post.php"&gt; … &lt;/form&gt;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176" name="Google Shape;176;p2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Web Hosting 	– The HTTP Protocol (5)</a:t>
            </a:r>
            <a:endParaRPr/>
          </a:p>
        </p:txBody>
      </p:sp>
      <p:sp>
        <p:nvSpPr>
          <p:cNvPr id="177" name="Google Shape;177;p2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 dirty="0"/>
              <a:t>Get vs. Post Security Issue</a:t>
            </a:r>
            <a:endParaRPr sz="2600"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 dirty="0"/>
              <a:t>GET:</a:t>
            </a:r>
            <a:endParaRPr sz="2400" dirty="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 dirty="0"/>
              <a:t>GET requests can be cached</a:t>
            </a:r>
            <a:endParaRPr sz="2200" dirty="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 dirty="0"/>
              <a:t>GET requests remain in the browser history</a:t>
            </a:r>
            <a:endParaRPr sz="2200" dirty="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 dirty="0"/>
              <a:t>GET requests can be bookmarked</a:t>
            </a:r>
            <a:endParaRPr sz="2200" dirty="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 dirty="0"/>
              <a:t>GET requests should never be used when dealing with sensitive data</a:t>
            </a:r>
            <a:endParaRPr sz="2200" dirty="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 dirty="0"/>
              <a:t>GET requests have length restrictions</a:t>
            </a:r>
            <a:endParaRPr sz="2200" dirty="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 dirty="0"/>
              <a:t>GET requests should be used only to retrieve data</a:t>
            </a:r>
            <a:endParaRPr sz="2200"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 dirty="0"/>
              <a:t>POST:</a:t>
            </a:r>
            <a:endParaRPr sz="2400" dirty="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 dirty="0"/>
              <a:t>POST requests are never cached</a:t>
            </a:r>
            <a:endParaRPr sz="2200" dirty="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 dirty="0"/>
              <a:t>POST requests do not remain in the browser history</a:t>
            </a:r>
            <a:endParaRPr sz="2200" dirty="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 dirty="0"/>
              <a:t>POST requests cannot be bookmarked</a:t>
            </a:r>
            <a:endParaRPr sz="2200" dirty="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 dirty="0"/>
              <a:t>POST requests have no restrictions on data length</a:t>
            </a:r>
            <a:endParaRPr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A7C943F-ABE0-DE4B-9C0F-C9EC4E0E71BD}"/>
              </a:ext>
            </a:extLst>
          </p:cNvPr>
          <p:cNvSpPr/>
          <p:nvPr/>
        </p:nvSpPr>
        <p:spPr>
          <a:xfrm>
            <a:off x="5610477" y="6981108"/>
            <a:ext cx="50994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hlinkClick r:id="rId3"/>
              </a:rPr>
              <a:t>https://developer.mozilla.org/zh-TW/docs/Web/HTTP/Methods</a:t>
            </a:r>
            <a:r>
              <a:rPr lang="en-US" altLang="zh-TW" dirty="0"/>
              <a:t> </a:t>
            </a:r>
            <a:endParaRPr lang="zh-TW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183" name="Google Shape;183;p2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Web Hosting 	– The HTTP Protocol (6)</a:t>
            </a:r>
            <a:endParaRPr/>
          </a:p>
        </p:txBody>
      </p:sp>
      <p:pic>
        <p:nvPicPr>
          <p:cNvPr id="184" name="Google Shape;18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050" y="1327997"/>
            <a:ext cx="10908501" cy="565310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2"/>
          <p:cNvSpPr txBox="1"/>
          <p:nvPr/>
        </p:nvSpPr>
        <p:spPr>
          <a:xfrm>
            <a:off x="2687775" y="6898525"/>
            <a:ext cx="7384480" cy="4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000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https://developer.mozilla.org/zh-TW/docs/Web/HTTP/Methods</a:t>
            </a:r>
            <a:endParaRPr sz="2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191" name="Google Shape;191;p2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Web Hosting 	– The HTTP Protocol (7)</a:t>
            </a:r>
            <a:endParaRPr/>
          </a:p>
        </p:txBody>
      </p:sp>
      <p:sp>
        <p:nvSpPr>
          <p:cNvPr id="192" name="Google Shape;192;p2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HTTP Headers: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What HTTP Headers can do?</a:t>
            </a:r>
            <a:endParaRPr sz="260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sz="2600"/>
              <a:t>Content information (type, date, size, encoding, …)</a:t>
            </a:r>
            <a:endParaRPr sz="260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sz="2600"/>
              <a:t>Cache control</a:t>
            </a:r>
            <a:endParaRPr sz="260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sz="2600"/>
              <a:t>Authentication</a:t>
            </a:r>
            <a:endParaRPr sz="260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sz="2600"/>
              <a:t>URL Redirection</a:t>
            </a:r>
            <a:endParaRPr sz="260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sz="2600"/>
              <a:t>Transmitting cookies</a:t>
            </a:r>
            <a:endParaRPr sz="260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sz="2600"/>
              <a:t>Knowing where client come from</a:t>
            </a:r>
            <a:endParaRPr sz="260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sz="2600"/>
              <a:t>Knowing what software client use</a:t>
            </a:r>
            <a:endParaRPr sz="260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sz="2600"/>
              <a:t>…</a:t>
            </a:r>
            <a:endParaRPr sz="2600"/>
          </a:p>
        </p:txBody>
      </p:sp>
      <p:sp>
        <p:nvSpPr>
          <p:cNvPr id="193" name="Google Shape;193;p23"/>
          <p:cNvSpPr txBox="1"/>
          <p:nvPr/>
        </p:nvSpPr>
        <p:spPr>
          <a:xfrm>
            <a:off x="3915700" y="6981100"/>
            <a:ext cx="4197600" cy="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http://www.cs.tut.fi/~jkorpela/http.html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199" name="Google Shape;199;p2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Web Hosting 	– The HTTP Protocol (7)</a:t>
            </a:r>
            <a:endParaRPr/>
          </a:p>
        </p:txBody>
      </p:sp>
      <p:sp>
        <p:nvSpPr>
          <p:cNvPr id="200" name="Google Shape;200;p2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HTTP/2: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RFC 7540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https://tools.ietf.org/html/rfc7540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Solve some problems of HTTP/1.1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Server Push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Multiplexing</a:t>
            </a:r>
            <a:endParaRPr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Previously: domain sharding</a:t>
            </a:r>
            <a:endParaRPr/>
          </a:p>
          <a:p>
            <a:pPr marL="1828800" lvl="3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Reuse TCP Connection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Smaller header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HPACK Compression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Static vs. Dynamic Pages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Technologies of Dynamic Web Pages</a:t>
            </a:r>
            <a:endParaRPr sz="26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Client Script Language</a:t>
            </a:r>
            <a:endParaRPr sz="2400"/>
          </a:p>
          <a:p>
            <a:pPr marL="1828800" lvl="3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JavaScript, Jscript, VBScript</a:t>
            </a:r>
            <a:endParaRPr sz="22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Client Interactive Technology</a:t>
            </a:r>
            <a:endParaRPr sz="2400"/>
          </a:p>
          <a:p>
            <a:pPr marL="1828800" lvl="3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AJAX, SPA (Single Page Application)</a:t>
            </a:r>
            <a:endParaRPr sz="22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Server Side</a:t>
            </a:r>
            <a:endParaRPr sz="2400"/>
          </a:p>
          <a:p>
            <a:pPr marL="1828800" lvl="3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CGI</a:t>
            </a:r>
            <a:endParaRPr sz="2200"/>
          </a:p>
          <a:p>
            <a:pPr marL="1828800" lvl="3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Languages: Perl, ASP, JSP, PHP, NodeJS, Golang, C/C++, …etc.</a:t>
            </a:r>
            <a:endParaRPr sz="2200"/>
          </a:p>
        </p:txBody>
      </p:sp>
      <p:sp>
        <p:nvSpPr>
          <p:cNvPr id="206" name="Google Shape;206;p2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/>
              <a:t>Web Hosting 	– Static vs. Dynamic Pages (1)</a:t>
            </a:r>
            <a:endParaRPr sz="4600"/>
          </a:p>
        </p:txBody>
      </p:sp>
      <p:grpSp>
        <p:nvGrpSpPr>
          <p:cNvPr id="208" name="Google Shape;208;p25"/>
          <p:cNvGrpSpPr/>
          <p:nvPr/>
        </p:nvGrpSpPr>
        <p:grpSpPr>
          <a:xfrm>
            <a:off x="6236350" y="5709175"/>
            <a:ext cx="5612450" cy="1698450"/>
            <a:chOff x="6236350" y="5632975"/>
            <a:chExt cx="5612450" cy="1698450"/>
          </a:xfrm>
        </p:grpSpPr>
        <p:sp>
          <p:nvSpPr>
            <p:cNvPr id="209" name="Google Shape;209;p25"/>
            <p:cNvSpPr/>
            <p:nvPr/>
          </p:nvSpPr>
          <p:spPr>
            <a:xfrm>
              <a:off x="6236350" y="6004225"/>
              <a:ext cx="1033200" cy="641700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Client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0" name="Google Shape;210;p25"/>
            <p:cNvSpPr/>
            <p:nvPr/>
          </p:nvSpPr>
          <p:spPr>
            <a:xfrm>
              <a:off x="8636650" y="6004225"/>
              <a:ext cx="1033200" cy="641700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Server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11" name="Google Shape;211;p25"/>
            <p:cNvCxnSpPr/>
            <p:nvPr/>
          </p:nvCxnSpPr>
          <p:spPr>
            <a:xfrm>
              <a:off x="7269550" y="6172675"/>
              <a:ext cx="1367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12" name="Google Shape;212;p25"/>
            <p:cNvCxnSpPr/>
            <p:nvPr/>
          </p:nvCxnSpPr>
          <p:spPr>
            <a:xfrm>
              <a:off x="7269550" y="6477475"/>
              <a:ext cx="1367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213" name="Google Shape;213;p25"/>
            <p:cNvSpPr txBox="1"/>
            <p:nvPr/>
          </p:nvSpPr>
          <p:spPr>
            <a:xfrm>
              <a:off x="7507150" y="5824750"/>
              <a:ext cx="891900" cy="27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Request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4" name="Google Shape;214;p25"/>
            <p:cNvSpPr txBox="1"/>
            <p:nvPr/>
          </p:nvSpPr>
          <p:spPr>
            <a:xfrm>
              <a:off x="7507150" y="6396025"/>
              <a:ext cx="891900" cy="27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Answer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5" name="Google Shape;215;p25"/>
            <p:cNvSpPr/>
            <p:nvPr/>
          </p:nvSpPr>
          <p:spPr>
            <a:xfrm>
              <a:off x="10264075" y="5868025"/>
              <a:ext cx="720000" cy="456900"/>
            </a:xfrm>
            <a:prstGeom prst="rect">
              <a:avLst/>
            </a:prstGeom>
            <a:solidFill>
              <a:srgbClr val="76A5A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6" name="Google Shape;216;p25"/>
            <p:cNvSpPr/>
            <p:nvPr/>
          </p:nvSpPr>
          <p:spPr>
            <a:xfrm>
              <a:off x="10264075" y="6874525"/>
              <a:ext cx="720000" cy="456900"/>
            </a:xfrm>
            <a:prstGeom prst="rect">
              <a:avLst/>
            </a:prstGeom>
            <a:solidFill>
              <a:srgbClr val="76A5A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17" name="Google Shape;217;p25"/>
            <p:cNvCxnSpPr/>
            <p:nvPr/>
          </p:nvCxnSpPr>
          <p:spPr>
            <a:xfrm>
              <a:off x="9669850" y="6096475"/>
              <a:ext cx="5670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18" name="Google Shape;218;p25"/>
            <p:cNvSpPr txBox="1"/>
            <p:nvPr/>
          </p:nvSpPr>
          <p:spPr>
            <a:xfrm>
              <a:off x="9488350" y="5786425"/>
              <a:ext cx="891900" cy="27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Fetch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19" name="Google Shape;219;p25"/>
            <p:cNvCxnSpPr>
              <a:stCxn id="215" idx="2"/>
              <a:endCxn id="216" idx="0"/>
            </p:cNvCxnSpPr>
            <p:nvPr/>
          </p:nvCxnSpPr>
          <p:spPr>
            <a:xfrm>
              <a:off x="10624075" y="6324925"/>
              <a:ext cx="0" cy="549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20" name="Google Shape;220;p25"/>
            <p:cNvSpPr txBox="1"/>
            <p:nvPr/>
          </p:nvSpPr>
          <p:spPr>
            <a:xfrm>
              <a:off x="10555150" y="6396025"/>
              <a:ext cx="891900" cy="27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Generate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1" name="Google Shape;221;p25"/>
            <p:cNvSpPr/>
            <p:nvPr/>
          </p:nvSpPr>
          <p:spPr>
            <a:xfrm>
              <a:off x="11326800" y="5632975"/>
              <a:ext cx="522000" cy="578700"/>
            </a:xfrm>
            <a:prstGeom prst="can">
              <a:avLst>
                <a:gd name="adj" fmla="val 25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22" name="Google Shape;222;p25"/>
            <p:cNvCxnSpPr>
              <a:stCxn id="215" idx="3"/>
              <a:endCxn id="221" idx="2"/>
            </p:cNvCxnSpPr>
            <p:nvPr/>
          </p:nvCxnSpPr>
          <p:spPr>
            <a:xfrm rot="10800000" flipH="1">
              <a:off x="10984075" y="5922475"/>
              <a:ext cx="342600" cy="174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223" name="Google Shape;223;p25"/>
          <p:cNvSpPr txBox="1"/>
          <p:nvPr/>
        </p:nvSpPr>
        <p:spPr>
          <a:xfrm>
            <a:off x="8324676" y="5525650"/>
            <a:ext cx="15735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latin typeface="Times New Roman"/>
                <a:ea typeface="Times New Roman"/>
                <a:cs typeface="Times New Roman"/>
                <a:sym typeface="Times New Roman"/>
              </a:rPr>
              <a:t>Dynamic</a:t>
            </a:r>
            <a:endParaRPr sz="2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p25"/>
          <p:cNvSpPr txBox="1"/>
          <p:nvPr/>
        </p:nvSpPr>
        <p:spPr>
          <a:xfrm>
            <a:off x="2329713" y="5525650"/>
            <a:ext cx="14358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latin typeface="Times New Roman"/>
                <a:ea typeface="Times New Roman"/>
                <a:cs typeface="Times New Roman"/>
                <a:sym typeface="Times New Roman"/>
              </a:rPr>
              <a:t>Static</a:t>
            </a:r>
            <a:endParaRPr sz="2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25" name="Google Shape;225;p25"/>
          <p:cNvGrpSpPr/>
          <p:nvPr/>
        </p:nvGrpSpPr>
        <p:grpSpPr>
          <a:xfrm>
            <a:off x="445150" y="5900950"/>
            <a:ext cx="5204925" cy="843075"/>
            <a:chOff x="1511950" y="5824750"/>
            <a:chExt cx="5204925" cy="843075"/>
          </a:xfrm>
        </p:grpSpPr>
        <p:sp>
          <p:nvSpPr>
            <p:cNvPr id="226" name="Google Shape;226;p25"/>
            <p:cNvSpPr/>
            <p:nvPr/>
          </p:nvSpPr>
          <p:spPr>
            <a:xfrm>
              <a:off x="1511950" y="6004225"/>
              <a:ext cx="1033200" cy="641700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Client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7" name="Google Shape;227;p25"/>
            <p:cNvSpPr/>
            <p:nvPr/>
          </p:nvSpPr>
          <p:spPr>
            <a:xfrm>
              <a:off x="3912250" y="6004225"/>
              <a:ext cx="1033200" cy="641700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Times New Roman"/>
                  <a:ea typeface="Times New Roman"/>
                  <a:cs typeface="Times New Roman"/>
                  <a:sym typeface="Times New Roman"/>
                </a:rPr>
                <a:t>Server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28" name="Google Shape;228;p25"/>
            <p:cNvGrpSpPr/>
            <p:nvPr/>
          </p:nvGrpSpPr>
          <p:grpSpPr>
            <a:xfrm>
              <a:off x="5768275" y="5982325"/>
              <a:ext cx="948600" cy="685500"/>
              <a:chOff x="4407550" y="6004225"/>
              <a:chExt cx="948600" cy="685500"/>
            </a:xfrm>
          </p:grpSpPr>
          <p:sp>
            <p:nvSpPr>
              <p:cNvPr id="229" name="Google Shape;229;p25"/>
              <p:cNvSpPr/>
              <p:nvPr/>
            </p:nvSpPr>
            <p:spPr>
              <a:xfrm>
                <a:off x="4407550" y="6004225"/>
                <a:ext cx="720000" cy="456900"/>
              </a:xfrm>
              <a:prstGeom prst="rect">
                <a:avLst/>
              </a:prstGeom>
              <a:solidFill>
                <a:srgbClr val="76A5AF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30" name="Google Shape;230;p25"/>
              <p:cNvSpPr/>
              <p:nvPr/>
            </p:nvSpPr>
            <p:spPr>
              <a:xfrm>
                <a:off x="4483750" y="6080425"/>
                <a:ext cx="720000" cy="456900"/>
              </a:xfrm>
              <a:prstGeom prst="rect">
                <a:avLst/>
              </a:prstGeom>
              <a:solidFill>
                <a:srgbClr val="76A5AF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31" name="Google Shape;231;p25"/>
              <p:cNvSpPr/>
              <p:nvPr/>
            </p:nvSpPr>
            <p:spPr>
              <a:xfrm>
                <a:off x="4559950" y="6156625"/>
                <a:ext cx="720000" cy="456900"/>
              </a:xfrm>
              <a:prstGeom prst="rect">
                <a:avLst/>
              </a:prstGeom>
              <a:solidFill>
                <a:srgbClr val="76A5AF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32" name="Google Shape;232;p25"/>
              <p:cNvSpPr/>
              <p:nvPr/>
            </p:nvSpPr>
            <p:spPr>
              <a:xfrm>
                <a:off x="4636150" y="6232825"/>
                <a:ext cx="720000" cy="456900"/>
              </a:xfrm>
              <a:prstGeom prst="rect">
                <a:avLst/>
              </a:prstGeom>
              <a:solidFill>
                <a:srgbClr val="76A5AF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cxnSp>
          <p:nvCxnSpPr>
            <p:cNvPr id="233" name="Google Shape;233;p25"/>
            <p:cNvCxnSpPr/>
            <p:nvPr/>
          </p:nvCxnSpPr>
          <p:spPr>
            <a:xfrm>
              <a:off x="2545150" y="6172675"/>
              <a:ext cx="1367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34" name="Google Shape;234;p25"/>
            <p:cNvSpPr txBox="1"/>
            <p:nvPr/>
          </p:nvSpPr>
          <p:spPr>
            <a:xfrm>
              <a:off x="2782750" y="5824750"/>
              <a:ext cx="891900" cy="27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Request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5" name="Google Shape;235;p25"/>
            <p:cNvSpPr txBox="1"/>
            <p:nvPr/>
          </p:nvSpPr>
          <p:spPr>
            <a:xfrm>
              <a:off x="2782750" y="6396025"/>
              <a:ext cx="891900" cy="27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Answer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36" name="Google Shape;236;p25"/>
            <p:cNvCxnSpPr>
              <a:stCxn id="227" idx="3"/>
            </p:cNvCxnSpPr>
            <p:nvPr/>
          </p:nvCxnSpPr>
          <p:spPr>
            <a:xfrm rot="10800000" flipH="1">
              <a:off x="4945450" y="6319675"/>
              <a:ext cx="852900" cy="54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237" name="Google Shape;237;p25"/>
            <p:cNvSpPr txBox="1"/>
            <p:nvPr/>
          </p:nvSpPr>
          <p:spPr>
            <a:xfrm>
              <a:off x="4925950" y="6036775"/>
              <a:ext cx="891900" cy="27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Fetch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38" name="Google Shape;238;p25"/>
            <p:cNvCxnSpPr/>
            <p:nvPr/>
          </p:nvCxnSpPr>
          <p:spPr>
            <a:xfrm>
              <a:off x="2545150" y="6477475"/>
              <a:ext cx="13671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</p:grpSp>
      <p:cxnSp>
        <p:nvCxnSpPr>
          <p:cNvPr id="239" name="Google Shape;239;p25"/>
          <p:cNvCxnSpPr>
            <a:stCxn id="210" idx="3"/>
            <a:endCxn id="216" idx="1"/>
          </p:cNvCxnSpPr>
          <p:nvPr/>
        </p:nvCxnSpPr>
        <p:spPr>
          <a:xfrm>
            <a:off x="9669850" y="6401275"/>
            <a:ext cx="594300" cy="777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Web hosting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Basics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Client-Server architecture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HTTP protocol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Static vs. dynamic pages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Virtual hosts</a:t>
            </a:r>
            <a:endParaRPr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Proxy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Forward proxy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Reverse proxy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6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245" name="Google Shape;245;p26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CGI (Common Gateway Interface)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 specification that allows an HTTP server to exchange information with other programs</a:t>
            </a:r>
            <a:endParaRPr/>
          </a:p>
        </p:txBody>
      </p:sp>
      <p:sp>
        <p:nvSpPr>
          <p:cNvPr id="246" name="Google Shape;246;p26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/>
              <a:t>Web Hosting 	– Static vs. Dynamic Pages (2)</a:t>
            </a:r>
            <a:endParaRPr sz="4600"/>
          </a:p>
        </p:txBody>
      </p:sp>
      <p:grpSp>
        <p:nvGrpSpPr>
          <p:cNvPr id="247" name="Google Shape;247;p26"/>
          <p:cNvGrpSpPr/>
          <p:nvPr/>
        </p:nvGrpSpPr>
        <p:grpSpPr>
          <a:xfrm>
            <a:off x="1860000" y="3491700"/>
            <a:ext cx="1686000" cy="1577225"/>
            <a:chOff x="1860000" y="3491700"/>
            <a:chExt cx="1686000" cy="1577225"/>
          </a:xfrm>
        </p:grpSpPr>
        <p:sp>
          <p:nvSpPr>
            <p:cNvPr id="248" name="Google Shape;248;p26"/>
            <p:cNvSpPr/>
            <p:nvPr/>
          </p:nvSpPr>
          <p:spPr>
            <a:xfrm>
              <a:off x="1860000" y="3861425"/>
              <a:ext cx="1686000" cy="1207500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Times New Roman"/>
                  <a:ea typeface="Times New Roman"/>
                  <a:cs typeface="Times New Roman"/>
                  <a:sym typeface="Times New Roman"/>
                </a:rPr>
                <a:t>WWW</a:t>
              </a:r>
              <a:endParaRPr sz="20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Times New Roman"/>
                  <a:ea typeface="Times New Roman"/>
                  <a:cs typeface="Times New Roman"/>
                  <a:sym typeface="Times New Roman"/>
                </a:rPr>
                <a:t>Browser</a:t>
              </a:r>
              <a:endParaRPr sz="2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9" name="Google Shape;249;p26"/>
            <p:cNvSpPr txBox="1"/>
            <p:nvPr/>
          </p:nvSpPr>
          <p:spPr>
            <a:xfrm>
              <a:off x="1936150" y="3491700"/>
              <a:ext cx="1533600" cy="42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(MOSAIC)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50" name="Google Shape;250;p26"/>
          <p:cNvGrpSpPr/>
          <p:nvPr/>
        </p:nvGrpSpPr>
        <p:grpSpPr>
          <a:xfrm>
            <a:off x="4314633" y="3491700"/>
            <a:ext cx="1686000" cy="1577225"/>
            <a:chOff x="4314633" y="3491700"/>
            <a:chExt cx="1686000" cy="1577225"/>
          </a:xfrm>
        </p:grpSpPr>
        <p:sp>
          <p:nvSpPr>
            <p:cNvPr id="251" name="Google Shape;251;p26"/>
            <p:cNvSpPr/>
            <p:nvPr/>
          </p:nvSpPr>
          <p:spPr>
            <a:xfrm>
              <a:off x="4314633" y="3861425"/>
              <a:ext cx="1686000" cy="1207500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Times New Roman"/>
                  <a:ea typeface="Times New Roman"/>
                  <a:cs typeface="Times New Roman"/>
                  <a:sym typeface="Times New Roman"/>
                </a:rPr>
                <a:t>WWW</a:t>
              </a:r>
              <a:endParaRPr sz="20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Times New Roman"/>
                  <a:ea typeface="Times New Roman"/>
                  <a:cs typeface="Times New Roman"/>
                  <a:sym typeface="Times New Roman"/>
                </a:rPr>
                <a:t>Server</a:t>
              </a:r>
              <a:endParaRPr sz="2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2" name="Google Shape;252;p26"/>
            <p:cNvSpPr txBox="1"/>
            <p:nvPr/>
          </p:nvSpPr>
          <p:spPr>
            <a:xfrm>
              <a:off x="4374550" y="3491700"/>
              <a:ext cx="1533600" cy="42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(CERN, HTTPD)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53" name="Google Shape;253;p26"/>
          <p:cNvGrpSpPr/>
          <p:nvPr/>
        </p:nvGrpSpPr>
        <p:grpSpPr>
          <a:xfrm>
            <a:off x="6769267" y="3491700"/>
            <a:ext cx="1686000" cy="1577225"/>
            <a:chOff x="6769267" y="3491700"/>
            <a:chExt cx="1686000" cy="1577225"/>
          </a:xfrm>
        </p:grpSpPr>
        <p:sp>
          <p:nvSpPr>
            <p:cNvPr id="254" name="Google Shape;254;p26"/>
            <p:cNvSpPr/>
            <p:nvPr/>
          </p:nvSpPr>
          <p:spPr>
            <a:xfrm>
              <a:off x="6769267" y="3861425"/>
              <a:ext cx="1686000" cy="1207500"/>
            </a:xfrm>
            <a:prstGeom prst="roundRect">
              <a:avLst>
                <a:gd name="adj" fmla="val 16667"/>
              </a:avLst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latin typeface="Times New Roman"/>
                  <a:ea typeface="Times New Roman"/>
                  <a:cs typeface="Times New Roman"/>
                  <a:sym typeface="Times New Roman"/>
                </a:rPr>
                <a:t>Application</a:t>
              </a:r>
              <a:endParaRPr sz="20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5" name="Google Shape;255;p26"/>
            <p:cNvSpPr txBox="1"/>
            <p:nvPr/>
          </p:nvSpPr>
          <p:spPr>
            <a:xfrm>
              <a:off x="6812950" y="3491700"/>
              <a:ext cx="1533600" cy="42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GATEWAY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56" name="Google Shape;256;p26"/>
          <p:cNvGrpSpPr/>
          <p:nvPr/>
        </p:nvGrpSpPr>
        <p:grpSpPr>
          <a:xfrm>
            <a:off x="9223900" y="3263100"/>
            <a:ext cx="1561050" cy="2039625"/>
            <a:chOff x="9223900" y="3263100"/>
            <a:chExt cx="1561050" cy="2039625"/>
          </a:xfrm>
        </p:grpSpPr>
        <p:sp>
          <p:nvSpPr>
            <p:cNvPr id="257" name="Google Shape;257;p26"/>
            <p:cNvSpPr/>
            <p:nvPr/>
          </p:nvSpPr>
          <p:spPr>
            <a:xfrm>
              <a:off x="9223900" y="3627625"/>
              <a:ext cx="1533675" cy="1675100"/>
            </a:xfrm>
            <a:prstGeom prst="flowChartMagneticDisk">
              <a:avLst/>
            </a:prstGeom>
            <a:solidFill>
              <a:srgbClr val="FFD9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457200" lvl="0" indent="-323850" algn="l" rtl="0">
                <a:spcBef>
                  <a:spcPts val="0"/>
                </a:spcBef>
                <a:spcAft>
                  <a:spcPts val="0"/>
                </a:spcAft>
                <a:buSzPts val="1500"/>
                <a:buFont typeface="Times New Roman"/>
                <a:buChar char="●"/>
              </a:pPr>
              <a:r>
                <a:rPr lang="en-US" sz="1500">
                  <a:latin typeface="Times New Roman"/>
                  <a:ea typeface="Times New Roman"/>
                  <a:cs typeface="Times New Roman"/>
                  <a:sym typeface="Times New Roman"/>
                </a:rPr>
                <a:t>Text</a:t>
              </a:r>
              <a:endParaRPr sz="15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457200" lvl="0" indent="-323850" algn="l" rtl="0">
                <a:spcBef>
                  <a:spcPts val="0"/>
                </a:spcBef>
                <a:spcAft>
                  <a:spcPts val="0"/>
                </a:spcAft>
                <a:buSzPts val="1500"/>
                <a:buFont typeface="Times New Roman"/>
                <a:buChar char="●"/>
              </a:pPr>
              <a:r>
                <a:rPr lang="en-US" sz="1500">
                  <a:latin typeface="Times New Roman"/>
                  <a:ea typeface="Times New Roman"/>
                  <a:cs typeface="Times New Roman"/>
                  <a:sym typeface="Times New Roman"/>
                </a:rPr>
                <a:t>Image</a:t>
              </a:r>
              <a:endParaRPr sz="15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457200" lvl="0" indent="-323850" algn="l" rtl="0">
                <a:spcBef>
                  <a:spcPts val="0"/>
                </a:spcBef>
                <a:spcAft>
                  <a:spcPts val="0"/>
                </a:spcAft>
                <a:buSzPts val="1500"/>
                <a:buFont typeface="Times New Roman"/>
                <a:buChar char="●"/>
              </a:pPr>
              <a:r>
                <a:rPr lang="en-US" sz="1500">
                  <a:latin typeface="Times New Roman"/>
                  <a:ea typeface="Times New Roman"/>
                  <a:cs typeface="Times New Roman"/>
                  <a:sym typeface="Times New Roman"/>
                </a:rPr>
                <a:t>Sound</a:t>
              </a:r>
              <a:endParaRPr sz="15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457200" lvl="0" indent="-323850" algn="l" rtl="0">
                <a:spcBef>
                  <a:spcPts val="0"/>
                </a:spcBef>
                <a:spcAft>
                  <a:spcPts val="0"/>
                </a:spcAft>
                <a:buSzPts val="1500"/>
                <a:buFont typeface="Times New Roman"/>
                <a:buChar char="●"/>
              </a:pPr>
              <a:r>
                <a:rPr lang="en-US" sz="1500">
                  <a:latin typeface="Times New Roman"/>
                  <a:ea typeface="Times New Roman"/>
                  <a:cs typeface="Times New Roman"/>
                  <a:sym typeface="Times New Roman"/>
                </a:rPr>
                <a:t>Video</a:t>
              </a:r>
              <a:endParaRPr sz="15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8" name="Google Shape;258;p26"/>
            <p:cNvSpPr txBox="1"/>
            <p:nvPr/>
          </p:nvSpPr>
          <p:spPr>
            <a:xfrm>
              <a:off x="9251350" y="3263100"/>
              <a:ext cx="1533600" cy="42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DB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cxnSp>
        <p:nvCxnSpPr>
          <p:cNvPr id="259" name="Google Shape;259;p26"/>
          <p:cNvCxnSpPr>
            <a:stCxn id="248" idx="3"/>
            <a:endCxn id="251" idx="1"/>
          </p:cNvCxnSpPr>
          <p:nvPr/>
        </p:nvCxnSpPr>
        <p:spPr>
          <a:xfrm>
            <a:off x="3546000" y="4465175"/>
            <a:ext cx="7686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grpSp>
        <p:nvGrpSpPr>
          <p:cNvPr id="260" name="Google Shape;260;p26"/>
          <p:cNvGrpSpPr/>
          <p:nvPr/>
        </p:nvGrpSpPr>
        <p:grpSpPr>
          <a:xfrm>
            <a:off x="5593750" y="3796500"/>
            <a:ext cx="1533600" cy="363875"/>
            <a:chOff x="5593750" y="3796500"/>
            <a:chExt cx="1533600" cy="363875"/>
          </a:xfrm>
        </p:grpSpPr>
        <p:cxnSp>
          <p:nvCxnSpPr>
            <p:cNvPr id="261" name="Google Shape;261;p26"/>
            <p:cNvCxnSpPr/>
            <p:nvPr/>
          </p:nvCxnSpPr>
          <p:spPr>
            <a:xfrm>
              <a:off x="6000633" y="4160375"/>
              <a:ext cx="768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62" name="Google Shape;262;p26"/>
            <p:cNvSpPr txBox="1"/>
            <p:nvPr/>
          </p:nvSpPr>
          <p:spPr>
            <a:xfrm>
              <a:off x="5593750" y="3796500"/>
              <a:ext cx="15336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stdin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63" name="Google Shape;263;p26"/>
          <p:cNvGrpSpPr/>
          <p:nvPr/>
        </p:nvGrpSpPr>
        <p:grpSpPr>
          <a:xfrm>
            <a:off x="5618150" y="4688050"/>
            <a:ext cx="1533600" cy="316500"/>
            <a:chOff x="5618150" y="4688050"/>
            <a:chExt cx="1533600" cy="316500"/>
          </a:xfrm>
        </p:grpSpPr>
        <p:cxnSp>
          <p:nvCxnSpPr>
            <p:cNvPr id="264" name="Google Shape;264;p26"/>
            <p:cNvCxnSpPr/>
            <p:nvPr/>
          </p:nvCxnSpPr>
          <p:spPr>
            <a:xfrm>
              <a:off x="6000633" y="4769975"/>
              <a:ext cx="7686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265" name="Google Shape;265;p26"/>
            <p:cNvSpPr txBox="1"/>
            <p:nvPr/>
          </p:nvSpPr>
          <p:spPr>
            <a:xfrm>
              <a:off x="5618150" y="4688050"/>
              <a:ext cx="1533600" cy="31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>
                  <a:latin typeface="Times New Roman"/>
                  <a:ea typeface="Times New Roman"/>
                  <a:cs typeface="Times New Roman"/>
                  <a:sym typeface="Times New Roman"/>
                </a:rPr>
                <a:t>stdout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66" name="Google Shape;266;p26"/>
          <p:cNvSpPr/>
          <p:nvPr/>
        </p:nvSpPr>
        <p:spPr>
          <a:xfrm>
            <a:off x="7174425" y="5659723"/>
            <a:ext cx="875700" cy="808500"/>
          </a:xfrm>
          <a:prstGeom prst="flowChartConnector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File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Temp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67" name="Google Shape;267;p26"/>
          <p:cNvCxnSpPr>
            <a:stCxn id="254" idx="2"/>
            <a:endCxn id="266" idx="0"/>
          </p:cNvCxnSpPr>
          <p:nvPr/>
        </p:nvCxnSpPr>
        <p:spPr>
          <a:xfrm>
            <a:off x="7612267" y="5068925"/>
            <a:ext cx="0" cy="590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8" name="Google Shape;268;p26"/>
          <p:cNvCxnSpPr>
            <a:stCxn id="254" idx="3"/>
            <a:endCxn id="257" idx="2"/>
          </p:cNvCxnSpPr>
          <p:nvPr/>
        </p:nvCxnSpPr>
        <p:spPr>
          <a:xfrm>
            <a:off x="8455267" y="4465175"/>
            <a:ext cx="768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7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274" name="Google Shape;274;p27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Web Hosting 	– Virtual Hosting (1)</a:t>
            </a:r>
            <a:endParaRPr/>
          </a:p>
        </p:txBody>
      </p:sp>
      <p:sp>
        <p:nvSpPr>
          <p:cNvPr id="275" name="Google Shape;275;p27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Providing services for more than one domain-name (or IP) in one web server.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IP-Based Virtual Hosting vs. Name-Based Virtual Hosting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IP-Base			– Several IPs (or ports)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Name-Base		– Singe IP, several hostnames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Example (Apache configuration)</a:t>
            </a:r>
            <a:endParaRPr sz="2800"/>
          </a:p>
        </p:txBody>
      </p:sp>
      <p:sp>
        <p:nvSpPr>
          <p:cNvPr id="276" name="Google Shape;276;p27"/>
          <p:cNvSpPr txBox="1"/>
          <p:nvPr/>
        </p:nvSpPr>
        <p:spPr>
          <a:xfrm>
            <a:off x="1371600" y="4832600"/>
            <a:ext cx="3631800" cy="24417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NameVirtualHost 140.113.17.225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&lt;VirtualHost 140.113.17.225&gt;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ServerName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nabsd.cs.nctu.edu.tw</a:t>
            </a:r>
            <a:endParaRPr sz="14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DocumentRoot "/www/na"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&lt;/VirtualHost&gt;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&lt;VirtualHost 140.113.17.225&gt;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ServerName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sabsd.cs.nctu.edu.tw</a:t>
            </a:r>
            <a:endParaRPr sz="14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DocumentRoot "/www/sa"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&lt;/VirtualHost&gt;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7" name="Google Shape;277;p27"/>
          <p:cNvSpPr txBox="1"/>
          <p:nvPr/>
        </p:nvSpPr>
        <p:spPr>
          <a:xfrm>
            <a:off x="5736325" y="5045450"/>
            <a:ext cx="3890100" cy="2016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&lt;VirtualHost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140.113.17.215:80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DocumentRoot /www/sabsd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ServerName sabsd.cs.nctu.edu.tw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&lt;/VirtualHost&gt;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&lt;VirtualHost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140.113.17.221:80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DocumentRoot /www/tphp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ServerName tphp.cs.nctu.edu.tw</a:t>
            </a:r>
            <a:endParaRPr b="1"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&lt;/VirtualHost&gt;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8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283" name="Google Shape;283;p28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Web Hosting 	– Virtual Hosting (2)</a:t>
            </a:r>
            <a:endParaRPr/>
          </a:p>
        </p:txBody>
      </p:sp>
      <p:sp>
        <p:nvSpPr>
          <p:cNvPr id="284" name="Google Shape;284;p28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Q: How Name-Based Virtual Hosting works?</a:t>
            </a:r>
            <a:endParaRPr sz="2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A: It takes use of HTTP Headers.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  <p:sp>
        <p:nvSpPr>
          <p:cNvPr id="285" name="Google Shape;285;p28"/>
          <p:cNvSpPr txBox="1"/>
          <p:nvPr/>
        </p:nvSpPr>
        <p:spPr>
          <a:xfrm>
            <a:off x="391600" y="3023850"/>
            <a:ext cx="4764300" cy="3709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$ telnet www.cs.nctu.edu.tw 80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Trying 140.113.235.47...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Connected to www.cs.nctu.edu.tw.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Escape character is '^]'.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GET / HTTP/1.0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Host: www.cs.nctu.edu.tw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HTTP/1.1 301 Moved Permanently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Server: nginx/0.7.62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Date: Sat, 12 Dec 2009 02:50:22 GMT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Content-Type: text/html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Connection: close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Cache-Control: no-cache, must-revalidate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Location: cht/announcements/index.php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Vary: Accept-Encoding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Connection closed by foreign host.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86" name="Google Shape;286;p28"/>
          <p:cNvSpPr txBox="1"/>
          <p:nvPr/>
        </p:nvSpPr>
        <p:spPr>
          <a:xfrm>
            <a:off x="5420875" y="2621400"/>
            <a:ext cx="5466600" cy="4653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$ telnet www.cs.nctu.edu.tw 80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Trying 140.113.235.47...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Connected to www.cs.nctu.edu.tw.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Escape character is '^]'.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GET / HTTP/1.0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Host: www.ccs.nctu.edu.tw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HTTP/1.1 200 OK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Server: nginx/0.7.62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Date: Sat, 12 Dec 2009 02:51:43 GMT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Content-Type: text/html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Connection: close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Vary: Accept-Encoding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&lt;!DOCTYPE html PUBLIC "-//W3C//DTD HTML 4.01//EN" "http://www.w3.org/TR/html4/strict.dtd"&gt;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&lt;html lang="zh-Hant"&gt;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&lt;head&gt;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&lt;meta http-equiv="content-type" content="text/html; charset=utf-8"&gt;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&lt;title&gt;國立交通大學資訊學院&lt;/title&gt;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...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292" name="Google Shape;292;p2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/>
              <a:t>Web Hosting - Server Name Indication (SNI)</a:t>
            </a:r>
            <a:endParaRPr sz="4600"/>
          </a:p>
        </p:txBody>
      </p:sp>
      <p:sp>
        <p:nvSpPr>
          <p:cNvPr id="293" name="Google Shape;293;p2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An extension to the TLS protocol by which a client indicates which hostname it is attempting to connect to at the start of the handshaking process.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Use single IP Address for multiple SSL sites</a:t>
            </a:r>
            <a:endParaRPr sz="24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No encryption of hostname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Possible information leak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</p:txBody>
      </p:sp>
      <p:sp>
        <p:nvSpPr>
          <p:cNvPr id="294" name="Google Shape;294;p29"/>
          <p:cNvSpPr txBox="1"/>
          <p:nvPr/>
        </p:nvSpPr>
        <p:spPr>
          <a:xfrm>
            <a:off x="2871575" y="4410125"/>
            <a:ext cx="1533600" cy="424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ClientHello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5" name="Google Shape;295;p29"/>
          <p:cNvSpPr txBox="1"/>
          <p:nvPr/>
        </p:nvSpPr>
        <p:spPr>
          <a:xfrm>
            <a:off x="2871575" y="6924725"/>
            <a:ext cx="1533600" cy="424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Application Data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96" name="Google Shape;296;p29"/>
          <p:cNvCxnSpPr/>
          <p:nvPr/>
        </p:nvCxnSpPr>
        <p:spPr>
          <a:xfrm>
            <a:off x="4514675" y="4072325"/>
            <a:ext cx="0" cy="3385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7" name="Google Shape;297;p29"/>
          <p:cNvCxnSpPr/>
          <p:nvPr/>
        </p:nvCxnSpPr>
        <p:spPr>
          <a:xfrm>
            <a:off x="6495875" y="4072325"/>
            <a:ext cx="0" cy="3385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8" name="Google Shape;298;p29"/>
          <p:cNvSpPr txBox="1"/>
          <p:nvPr/>
        </p:nvSpPr>
        <p:spPr>
          <a:xfrm>
            <a:off x="6605375" y="4791125"/>
            <a:ext cx="1650300" cy="424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ServerHello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9" name="Google Shape;299;p29"/>
          <p:cNvSpPr txBox="1"/>
          <p:nvPr/>
        </p:nvSpPr>
        <p:spPr>
          <a:xfrm>
            <a:off x="6605375" y="5781725"/>
            <a:ext cx="1650300" cy="424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ServerCertification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0" name="Google Shape;300;p29"/>
          <p:cNvSpPr txBox="1"/>
          <p:nvPr/>
        </p:nvSpPr>
        <p:spPr>
          <a:xfrm>
            <a:off x="6605375" y="6315125"/>
            <a:ext cx="1650300" cy="424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ServerHelloDone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1" name="Google Shape;301;p29"/>
          <p:cNvSpPr txBox="1"/>
          <p:nvPr/>
        </p:nvSpPr>
        <p:spPr>
          <a:xfrm>
            <a:off x="6605375" y="6924725"/>
            <a:ext cx="1533600" cy="424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Application Data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02" name="Google Shape;302;p29"/>
          <p:cNvCxnSpPr/>
          <p:nvPr/>
        </p:nvCxnSpPr>
        <p:spPr>
          <a:xfrm>
            <a:off x="4524925" y="4622350"/>
            <a:ext cx="1968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3" name="Google Shape;303;p29"/>
          <p:cNvSpPr txBox="1"/>
          <p:nvPr/>
        </p:nvSpPr>
        <p:spPr>
          <a:xfrm>
            <a:off x="4765625" y="3784150"/>
            <a:ext cx="1533600" cy="7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- Supported Ciphers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- Random Number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- Session ID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1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SNI</a:t>
            </a:r>
            <a:endParaRPr sz="1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04" name="Google Shape;304;p29"/>
          <p:cNvCxnSpPr/>
          <p:nvPr/>
        </p:nvCxnSpPr>
        <p:spPr>
          <a:xfrm>
            <a:off x="4524925" y="5003350"/>
            <a:ext cx="1968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305" name="Google Shape;305;p29"/>
          <p:cNvSpPr txBox="1"/>
          <p:nvPr/>
        </p:nvSpPr>
        <p:spPr>
          <a:xfrm>
            <a:off x="4689425" y="4927150"/>
            <a:ext cx="1533600" cy="7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- Selected Ciphers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- Random Number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- Session ID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1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SNI (empty)</a:t>
            </a:r>
            <a:endParaRPr sz="1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06" name="Google Shape;306;p29"/>
          <p:cNvCxnSpPr/>
          <p:nvPr/>
        </p:nvCxnSpPr>
        <p:spPr>
          <a:xfrm>
            <a:off x="4524925" y="7136950"/>
            <a:ext cx="1968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07" name="Google Shape;307;p29"/>
          <p:cNvCxnSpPr/>
          <p:nvPr/>
        </p:nvCxnSpPr>
        <p:spPr>
          <a:xfrm>
            <a:off x="4524925" y="6527350"/>
            <a:ext cx="1968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308" name="Google Shape;308;p29"/>
          <p:cNvSpPr txBox="1"/>
          <p:nvPr/>
        </p:nvSpPr>
        <p:spPr>
          <a:xfrm>
            <a:off x="4613225" y="6222550"/>
            <a:ext cx="1804500" cy="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Continue Handshake steps</a:t>
            </a:r>
            <a:endParaRPr sz="1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09" name="Google Shape;309;p29"/>
          <p:cNvCxnSpPr/>
          <p:nvPr/>
        </p:nvCxnSpPr>
        <p:spPr>
          <a:xfrm>
            <a:off x="2871575" y="6832025"/>
            <a:ext cx="5267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315" name="Google Shape;315;p3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Proxy</a:t>
            </a:r>
            <a:endParaRPr/>
          </a:p>
        </p:txBody>
      </p:sp>
      <p:sp>
        <p:nvSpPr>
          <p:cNvPr id="316" name="Google Shape;316;p3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Proxy</a:t>
            </a:r>
            <a:endParaRPr sz="23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A proxy server is a server which services the requests of its clients by:</a:t>
            </a:r>
            <a:endParaRPr sz="210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/>
              <a:t>Making requests to other servers</a:t>
            </a:r>
            <a:endParaRPr sz="190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/>
              <a:t>Caching some results for further same requests</a:t>
            </a:r>
            <a:endParaRPr sz="19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Goals:</a:t>
            </a:r>
            <a:endParaRPr sz="210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/>
              <a:t>Performance</a:t>
            </a:r>
            <a:endParaRPr sz="190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/>
              <a:t>Stability</a:t>
            </a:r>
            <a:endParaRPr sz="190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/>
              <a:t>Central Control</a:t>
            </a:r>
            <a:endParaRPr sz="190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/>
              <a:t>…etc.</a:t>
            </a:r>
            <a:endParaRPr sz="19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Roles:</a:t>
            </a:r>
            <a:endParaRPr sz="210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/>
              <a:t>Forward Proxy</a:t>
            </a:r>
            <a:endParaRPr sz="190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/>
              <a:t>Reverse Proxy</a:t>
            </a:r>
            <a:endParaRPr sz="1900"/>
          </a:p>
          <a:p>
            <a:pPr marL="914400" lvl="1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100"/>
              <a:t>Targets</a:t>
            </a:r>
            <a:endParaRPr sz="210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900"/>
              <a:buChar char="■"/>
            </a:pPr>
            <a:r>
              <a:rPr lang="en-US" sz="1900">
                <a:solidFill>
                  <a:srgbClr val="FF0000"/>
                </a:solidFill>
              </a:rPr>
              <a:t>Web pages/FTP files</a:t>
            </a:r>
            <a:endParaRPr sz="1900">
              <a:solidFill>
                <a:srgbClr val="FF0000"/>
              </a:solidFill>
            </a:endParaRPr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/>
              <a:t>TCP/IP Connections</a:t>
            </a:r>
            <a:endParaRPr sz="1900"/>
          </a:p>
          <a:p>
            <a:pPr marL="1371600" lvl="2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■"/>
            </a:pPr>
            <a:r>
              <a:rPr lang="en-US" sz="1900"/>
              <a:t>…etc.</a:t>
            </a:r>
            <a:endParaRPr sz="1900"/>
          </a:p>
        </p:txBody>
      </p:sp>
      <p:grpSp>
        <p:nvGrpSpPr>
          <p:cNvPr id="317" name="Google Shape;317;p30"/>
          <p:cNvGrpSpPr/>
          <p:nvPr/>
        </p:nvGrpSpPr>
        <p:grpSpPr>
          <a:xfrm>
            <a:off x="4609798" y="3545443"/>
            <a:ext cx="6053540" cy="2654728"/>
            <a:chOff x="3847628" y="3581400"/>
            <a:chExt cx="5346234" cy="2185501"/>
          </a:xfrm>
        </p:grpSpPr>
        <p:grpSp>
          <p:nvGrpSpPr>
            <p:cNvPr id="318" name="Google Shape;318;p30"/>
            <p:cNvGrpSpPr/>
            <p:nvPr/>
          </p:nvGrpSpPr>
          <p:grpSpPr>
            <a:xfrm>
              <a:off x="3962400" y="3581400"/>
              <a:ext cx="5231462" cy="1844565"/>
              <a:chOff x="1722" y="2400"/>
              <a:chExt cx="3611" cy="1248"/>
            </a:xfrm>
          </p:grpSpPr>
          <p:pic>
            <p:nvPicPr>
              <p:cNvPr id="319" name="Google Shape;319;p30"/>
              <p:cNvPicPr preferRelativeResize="0"/>
              <p:nvPr/>
            </p:nvPicPr>
            <p:blipFill rotWithShape="1">
              <a:blip r:embed="rId3">
                <a:alphaModFix/>
              </a:blip>
              <a:srcRect l="21917" t="7338"/>
              <a:stretch/>
            </p:blipFill>
            <p:spPr>
              <a:xfrm>
                <a:off x="4862" y="2400"/>
                <a:ext cx="342" cy="60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0" name="Google Shape;320;p30"/>
              <p:cNvPicPr preferRelativeResize="0"/>
              <p:nvPr/>
            </p:nvPicPr>
            <p:blipFill rotWithShape="1">
              <a:blip r:embed="rId4">
                <a:alphaModFix/>
              </a:blip>
              <a:srcRect l="21917" t="7338"/>
              <a:stretch/>
            </p:blipFill>
            <p:spPr>
              <a:xfrm>
                <a:off x="3374" y="2784"/>
                <a:ext cx="342" cy="60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1" name="Google Shape;321;p30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722" y="2544"/>
                <a:ext cx="390" cy="33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2" name="Google Shape;322;p30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722" y="3318"/>
                <a:ext cx="390" cy="330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323" name="Google Shape;323;p30"/>
              <p:cNvCxnSpPr/>
              <p:nvPr/>
            </p:nvCxnSpPr>
            <p:spPr>
              <a:xfrm>
                <a:off x="2160" y="2640"/>
                <a:ext cx="1200" cy="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324" name="Google Shape;324;p30"/>
              <p:cNvCxnSpPr/>
              <p:nvPr/>
            </p:nvCxnSpPr>
            <p:spPr>
              <a:xfrm>
                <a:off x="2160" y="2736"/>
                <a:ext cx="1200" cy="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triangle" w="med" len="med"/>
                <a:tailEnd type="none" w="sm" len="sm"/>
              </a:ln>
            </p:spPr>
          </p:cxnSp>
          <p:cxnSp>
            <p:nvCxnSpPr>
              <p:cNvPr id="325" name="Google Shape;325;p30"/>
              <p:cNvCxnSpPr/>
              <p:nvPr/>
            </p:nvCxnSpPr>
            <p:spPr>
              <a:xfrm rot="10800000" flipH="1">
                <a:off x="2160" y="3156"/>
                <a:ext cx="1200" cy="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326" name="Google Shape;326;p30"/>
              <p:cNvCxnSpPr/>
              <p:nvPr/>
            </p:nvCxnSpPr>
            <p:spPr>
              <a:xfrm rot="10800000" flipH="1">
                <a:off x="2160" y="3252"/>
                <a:ext cx="1200" cy="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triangle" w="med" len="med"/>
                <a:tailEnd type="none" w="sm" len="sm"/>
              </a:ln>
            </p:spPr>
          </p:cxnSp>
          <p:cxnSp>
            <p:nvCxnSpPr>
              <p:cNvPr id="327" name="Google Shape;327;p30"/>
              <p:cNvCxnSpPr/>
              <p:nvPr/>
            </p:nvCxnSpPr>
            <p:spPr>
              <a:xfrm rot="10800000" flipH="1">
                <a:off x="3710" y="2724"/>
                <a:ext cx="1200" cy="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328" name="Google Shape;328;p30"/>
              <p:cNvCxnSpPr/>
              <p:nvPr/>
            </p:nvCxnSpPr>
            <p:spPr>
              <a:xfrm rot="10800000" flipH="1">
                <a:off x="3710" y="2820"/>
                <a:ext cx="1200" cy="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triangle" w="med" len="med"/>
                <a:tailEnd type="none" w="sm" len="sm"/>
              </a:ln>
            </p:spPr>
          </p:cxnSp>
          <p:sp>
            <p:nvSpPr>
              <p:cNvPr id="329" name="Google Shape;329;p30"/>
              <p:cNvSpPr/>
              <p:nvPr/>
            </p:nvSpPr>
            <p:spPr>
              <a:xfrm>
                <a:off x="1728" y="2880"/>
                <a:ext cx="30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client</a:t>
                </a:r>
                <a:endParaRPr sz="1000"/>
              </a:p>
            </p:txBody>
          </p:sp>
          <p:sp>
            <p:nvSpPr>
              <p:cNvPr id="330" name="Google Shape;330;p30"/>
              <p:cNvSpPr/>
              <p:nvPr/>
            </p:nvSpPr>
            <p:spPr>
              <a:xfrm>
                <a:off x="1728" y="3648"/>
                <a:ext cx="30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client</a:t>
                </a:r>
                <a:endParaRPr sz="1000"/>
              </a:p>
            </p:txBody>
          </p:sp>
          <p:sp>
            <p:nvSpPr>
              <p:cNvPr id="331" name="Google Shape;331;p30"/>
              <p:cNvSpPr/>
              <p:nvPr/>
            </p:nvSpPr>
            <p:spPr>
              <a:xfrm>
                <a:off x="3273" y="2496"/>
                <a:ext cx="6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300" i="0" u="none" strike="noStrike" cap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Proxy</a:t>
                </a:r>
                <a:br>
                  <a:rPr lang="en-US" sz="1300" i="0" u="none" strike="noStrike" cap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1300" i="0" u="none" strike="noStrike" cap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Server</a:t>
                </a:r>
                <a:endParaRPr sz="9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2" name="Google Shape;332;p30"/>
              <p:cNvSpPr/>
              <p:nvPr/>
            </p:nvSpPr>
            <p:spPr>
              <a:xfrm>
                <a:off x="4733" y="3024"/>
                <a:ext cx="6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300" i="0" u="none" strike="noStrike" cap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Original</a:t>
                </a:r>
                <a:endParaRPr sz="9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300" i="0" u="none" strike="noStrike" cap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Server</a:t>
                </a:r>
                <a:endParaRPr sz="9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333" name="Google Shape;333;p30"/>
            <p:cNvSpPr txBox="1"/>
            <p:nvPr/>
          </p:nvSpPr>
          <p:spPr>
            <a:xfrm rot="878073">
              <a:off x="5078844" y="3884972"/>
              <a:ext cx="1163652" cy="2973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Requests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4" name="Google Shape;334;p30"/>
            <p:cNvSpPr txBox="1"/>
            <p:nvPr/>
          </p:nvSpPr>
          <p:spPr>
            <a:xfrm rot="878073">
              <a:off x="4926444" y="4265972"/>
              <a:ext cx="1163652" cy="2973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Reply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5" name="Google Shape;335;p30"/>
            <p:cNvSpPr txBox="1"/>
            <p:nvPr/>
          </p:nvSpPr>
          <p:spPr>
            <a:xfrm rot="-861519">
              <a:off x="4850199" y="4647028"/>
              <a:ext cx="1163753" cy="297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Requests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6" name="Google Shape;336;p30"/>
            <p:cNvSpPr txBox="1"/>
            <p:nvPr/>
          </p:nvSpPr>
          <p:spPr>
            <a:xfrm rot="-857006">
              <a:off x="4926439" y="5028038"/>
              <a:ext cx="1163673" cy="2974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Reply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7" name="Google Shape;337;p30"/>
            <p:cNvSpPr txBox="1"/>
            <p:nvPr/>
          </p:nvSpPr>
          <p:spPr>
            <a:xfrm rot="-861519">
              <a:off x="7136199" y="3961228"/>
              <a:ext cx="1163753" cy="297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Requests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8" name="Google Shape;338;p30"/>
            <p:cNvSpPr txBox="1"/>
            <p:nvPr/>
          </p:nvSpPr>
          <p:spPr>
            <a:xfrm rot="-857006">
              <a:off x="7212439" y="4342238"/>
              <a:ext cx="1163673" cy="2974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Reply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9" name="Google Shape;339;p30"/>
            <p:cNvSpPr/>
            <p:nvPr/>
          </p:nvSpPr>
          <p:spPr>
            <a:xfrm>
              <a:off x="3847628" y="4180501"/>
              <a:ext cx="869400" cy="44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Client</a:t>
              </a:r>
              <a:endParaRPr sz="9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0" name="Google Shape;340;p30"/>
            <p:cNvSpPr/>
            <p:nvPr/>
          </p:nvSpPr>
          <p:spPr>
            <a:xfrm>
              <a:off x="3847628" y="5323501"/>
              <a:ext cx="869400" cy="44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Client</a:t>
              </a:r>
              <a:endParaRPr sz="9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346" name="Google Shape;346;p3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Proxy – The Forward Proxy</a:t>
            </a:r>
            <a:endParaRPr/>
          </a:p>
        </p:txBody>
      </p:sp>
      <p:sp>
        <p:nvSpPr>
          <p:cNvPr id="347" name="Google Shape;347;p3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Forward Proxy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Proxy the outgoing requests, for the reason of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Bandwidth saving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Performance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Central control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When objects requested are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In cache, return the cached objects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Otherwise, proxy server requests object from origin server, then cache it and return to client</a:t>
            </a:r>
            <a:endParaRPr/>
          </a:p>
        </p:txBody>
      </p:sp>
      <p:grpSp>
        <p:nvGrpSpPr>
          <p:cNvPr id="348" name="Google Shape;348;p31"/>
          <p:cNvGrpSpPr/>
          <p:nvPr/>
        </p:nvGrpSpPr>
        <p:grpSpPr>
          <a:xfrm>
            <a:off x="5845715" y="5304532"/>
            <a:ext cx="4709497" cy="2104637"/>
            <a:chOff x="3847628" y="3581400"/>
            <a:chExt cx="5346234" cy="2185501"/>
          </a:xfrm>
        </p:grpSpPr>
        <p:grpSp>
          <p:nvGrpSpPr>
            <p:cNvPr id="349" name="Google Shape;349;p31"/>
            <p:cNvGrpSpPr/>
            <p:nvPr/>
          </p:nvGrpSpPr>
          <p:grpSpPr>
            <a:xfrm>
              <a:off x="3962400" y="3581400"/>
              <a:ext cx="5231462" cy="1844565"/>
              <a:chOff x="1722" y="2400"/>
              <a:chExt cx="3611" cy="1248"/>
            </a:xfrm>
          </p:grpSpPr>
          <p:pic>
            <p:nvPicPr>
              <p:cNvPr id="350" name="Google Shape;350;p31"/>
              <p:cNvPicPr preferRelativeResize="0"/>
              <p:nvPr/>
            </p:nvPicPr>
            <p:blipFill rotWithShape="1">
              <a:blip r:embed="rId3">
                <a:alphaModFix/>
              </a:blip>
              <a:srcRect l="21917" t="7338"/>
              <a:stretch/>
            </p:blipFill>
            <p:spPr>
              <a:xfrm>
                <a:off x="4862" y="2400"/>
                <a:ext cx="342" cy="60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1" name="Google Shape;351;p31"/>
              <p:cNvPicPr preferRelativeResize="0"/>
              <p:nvPr/>
            </p:nvPicPr>
            <p:blipFill rotWithShape="1">
              <a:blip r:embed="rId4">
                <a:alphaModFix/>
              </a:blip>
              <a:srcRect l="21917" t="7338"/>
              <a:stretch/>
            </p:blipFill>
            <p:spPr>
              <a:xfrm>
                <a:off x="3374" y="2784"/>
                <a:ext cx="342" cy="60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2" name="Google Shape;352;p31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722" y="2544"/>
                <a:ext cx="390" cy="33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3" name="Google Shape;353;p31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722" y="3318"/>
                <a:ext cx="390" cy="330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354" name="Google Shape;354;p31"/>
              <p:cNvCxnSpPr/>
              <p:nvPr/>
            </p:nvCxnSpPr>
            <p:spPr>
              <a:xfrm>
                <a:off x="2160" y="2640"/>
                <a:ext cx="1200" cy="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355" name="Google Shape;355;p31"/>
              <p:cNvCxnSpPr/>
              <p:nvPr/>
            </p:nvCxnSpPr>
            <p:spPr>
              <a:xfrm>
                <a:off x="2160" y="2736"/>
                <a:ext cx="1200" cy="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triangle" w="med" len="med"/>
                <a:tailEnd type="none" w="sm" len="sm"/>
              </a:ln>
            </p:spPr>
          </p:cxnSp>
          <p:cxnSp>
            <p:nvCxnSpPr>
              <p:cNvPr id="356" name="Google Shape;356;p31"/>
              <p:cNvCxnSpPr/>
              <p:nvPr/>
            </p:nvCxnSpPr>
            <p:spPr>
              <a:xfrm rot="10800000" flipH="1">
                <a:off x="2160" y="3156"/>
                <a:ext cx="1200" cy="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357" name="Google Shape;357;p31"/>
              <p:cNvCxnSpPr/>
              <p:nvPr/>
            </p:nvCxnSpPr>
            <p:spPr>
              <a:xfrm rot="10800000" flipH="1">
                <a:off x="2160" y="3252"/>
                <a:ext cx="1200" cy="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triangle" w="med" len="med"/>
                <a:tailEnd type="none" w="sm" len="sm"/>
              </a:ln>
            </p:spPr>
          </p:cxnSp>
          <p:cxnSp>
            <p:nvCxnSpPr>
              <p:cNvPr id="358" name="Google Shape;358;p31"/>
              <p:cNvCxnSpPr/>
              <p:nvPr/>
            </p:nvCxnSpPr>
            <p:spPr>
              <a:xfrm rot="10800000" flipH="1">
                <a:off x="3710" y="2724"/>
                <a:ext cx="1200" cy="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359" name="Google Shape;359;p31"/>
              <p:cNvCxnSpPr/>
              <p:nvPr/>
            </p:nvCxnSpPr>
            <p:spPr>
              <a:xfrm rot="10800000" flipH="1">
                <a:off x="3710" y="2820"/>
                <a:ext cx="1200" cy="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triangle" w="med" len="med"/>
                <a:tailEnd type="none" w="sm" len="sm"/>
              </a:ln>
            </p:spPr>
          </p:cxnSp>
          <p:sp>
            <p:nvSpPr>
              <p:cNvPr id="360" name="Google Shape;360;p31"/>
              <p:cNvSpPr/>
              <p:nvPr/>
            </p:nvSpPr>
            <p:spPr>
              <a:xfrm>
                <a:off x="1728" y="2880"/>
                <a:ext cx="30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client</a:t>
                </a:r>
                <a:endParaRPr sz="1000"/>
              </a:p>
            </p:txBody>
          </p:sp>
          <p:sp>
            <p:nvSpPr>
              <p:cNvPr id="361" name="Google Shape;361;p31"/>
              <p:cNvSpPr/>
              <p:nvPr/>
            </p:nvSpPr>
            <p:spPr>
              <a:xfrm>
                <a:off x="1728" y="3648"/>
                <a:ext cx="30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client</a:t>
                </a:r>
                <a:endParaRPr sz="1000"/>
              </a:p>
            </p:txBody>
          </p:sp>
          <p:sp>
            <p:nvSpPr>
              <p:cNvPr id="362" name="Google Shape;362;p31"/>
              <p:cNvSpPr/>
              <p:nvPr/>
            </p:nvSpPr>
            <p:spPr>
              <a:xfrm>
                <a:off x="3273" y="2496"/>
                <a:ext cx="6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300" i="0" u="none" strike="noStrike" cap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Proxy</a:t>
                </a:r>
                <a:br>
                  <a:rPr lang="en-US" sz="1300" i="0" u="none" strike="noStrike" cap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1300" i="0" u="none" strike="noStrike" cap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Server</a:t>
                </a:r>
                <a:endParaRPr sz="9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63" name="Google Shape;363;p31"/>
              <p:cNvSpPr/>
              <p:nvPr/>
            </p:nvSpPr>
            <p:spPr>
              <a:xfrm>
                <a:off x="4733" y="3024"/>
                <a:ext cx="6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300" i="0" u="none" strike="noStrike" cap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Original</a:t>
                </a:r>
                <a:endParaRPr sz="9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300" i="0" u="none" strike="noStrike" cap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Server</a:t>
                </a:r>
                <a:endParaRPr sz="9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364" name="Google Shape;364;p31"/>
            <p:cNvSpPr txBox="1"/>
            <p:nvPr/>
          </p:nvSpPr>
          <p:spPr>
            <a:xfrm rot="878073">
              <a:off x="5078844" y="3884972"/>
              <a:ext cx="1163652" cy="2973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Requests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5" name="Google Shape;365;p31"/>
            <p:cNvSpPr txBox="1"/>
            <p:nvPr/>
          </p:nvSpPr>
          <p:spPr>
            <a:xfrm rot="878073">
              <a:off x="4926444" y="4265972"/>
              <a:ext cx="1163652" cy="2973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Reply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6" name="Google Shape;366;p31"/>
            <p:cNvSpPr txBox="1"/>
            <p:nvPr/>
          </p:nvSpPr>
          <p:spPr>
            <a:xfrm rot="-861519">
              <a:off x="4850199" y="4647028"/>
              <a:ext cx="1163753" cy="297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Requests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7" name="Google Shape;367;p31"/>
            <p:cNvSpPr txBox="1"/>
            <p:nvPr/>
          </p:nvSpPr>
          <p:spPr>
            <a:xfrm rot="-857006">
              <a:off x="4926439" y="5028038"/>
              <a:ext cx="1163673" cy="2974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Reply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8" name="Google Shape;368;p31"/>
            <p:cNvSpPr txBox="1"/>
            <p:nvPr/>
          </p:nvSpPr>
          <p:spPr>
            <a:xfrm rot="-861519">
              <a:off x="7136199" y="3961228"/>
              <a:ext cx="1163753" cy="297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Requests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9" name="Google Shape;369;p31"/>
            <p:cNvSpPr txBox="1"/>
            <p:nvPr/>
          </p:nvSpPr>
          <p:spPr>
            <a:xfrm rot="-857006">
              <a:off x="7212439" y="4342238"/>
              <a:ext cx="1163673" cy="2974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Reply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70" name="Google Shape;370;p31"/>
            <p:cNvSpPr/>
            <p:nvPr/>
          </p:nvSpPr>
          <p:spPr>
            <a:xfrm>
              <a:off x="3847628" y="4180501"/>
              <a:ext cx="869400" cy="44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Client</a:t>
              </a:r>
              <a:endParaRPr sz="9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71" name="Google Shape;371;p31"/>
            <p:cNvSpPr/>
            <p:nvPr/>
          </p:nvSpPr>
          <p:spPr>
            <a:xfrm>
              <a:off x="3847628" y="5323501"/>
              <a:ext cx="869400" cy="44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Client</a:t>
              </a:r>
              <a:endParaRPr sz="9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Reverse Proxy</a:t>
            </a:r>
            <a:endParaRPr sz="28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Proxy the incoming requests, for the reason of</a:t>
            </a:r>
            <a:endParaRPr sz="26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Reducing Server Load (by caching)</a:t>
            </a:r>
            <a:endParaRPr sz="24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Load Balance</a:t>
            </a:r>
            <a:endParaRPr sz="2400"/>
          </a:p>
          <a:p>
            <a:pPr marL="1371600" lvl="2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-US" sz="2400"/>
              <a:t>Fault Tolerant</a:t>
            </a:r>
            <a:endParaRPr sz="24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○"/>
            </a:pPr>
            <a:r>
              <a:rPr lang="en-US" sz="2600"/>
              <a:t>Reverse proxy acts as the original server, accept incoming requests, reply corresponding result. </a:t>
            </a:r>
            <a:r>
              <a:rPr lang="en-US" sz="2600">
                <a:solidFill>
                  <a:srgbClr val="FF0000"/>
                </a:solidFill>
              </a:rPr>
              <a:t>SEAMLESS for clients!</a:t>
            </a:r>
            <a:endParaRPr sz="2600">
              <a:solidFill>
                <a:srgbClr val="FF0000"/>
              </a:solidFill>
            </a:endParaRPr>
          </a:p>
        </p:txBody>
      </p:sp>
      <p:sp>
        <p:nvSpPr>
          <p:cNvPr id="377" name="Google Shape;377;p32"/>
          <p:cNvSpPr/>
          <p:nvPr/>
        </p:nvSpPr>
        <p:spPr>
          <a:xfrm>
            <a:off x="3987300" y="5467299"/>
            <a:ext cx="1795176" cy="1262088"/>
          </a:xfrm>
          <a:prstGeom prst="clou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Internet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78" name="Google Shape;378;p32"/>
          <p:cNvGrpSpPr/>
          <p:nvPr/>
        </p:nvGrpSpPr>
        <p:grpSpPr>
          <a:xfrm>
            <a:off x="8084150" y="6354279"/>
            <a:ext cx="947108" cy="1335242"/>
            <a:chOff x="4733" y="2400"/>
            <a:chExt cx="600" cy="789"/>
          </a:xfrm>
        </p:grpSpPr>
        <p:pic>
          <p:nvPicPr>
            <p:cNvPr id="379" name="Google Shape;379;p32"/>
            <p:cNvPicPr preferRelativeResize="0"/>
            <p:nvPr/>
          </p:nvPicPr>
          <p:blipFill rotWithShape="1">
            <a:blip r:embed="rId3">
              <a:alphaModFix/>
            </a:blip>
            <a:srcRect l="21917" t="7338"/>
            <a:stretch/>
          </p:blipFill>
          <p:spPr>
            <a:xfrm>
              <a:off x="4862" y="2400"/>
              <a:ext cx="342" cy="6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0" name="Google Shape;380;p32"/>
            <p:cNvSpPr/>
            <p:nvPr/>
          </p:nvSpPr>
          <p:spPr>
            <a:xfrm>
              <a:off x="4733" y="2889"/>
              <a:ext cx="6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Server 2</a:t>
              </a:r>
              <a:endParaRPr sz="9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81" name="Google Shape;381;p3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382" name="Google Shape;382;p3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Proxy – The Reverse Proxy</a:t>
            </a:r>
            <a:endParaRPr/>
          </a:p>
        </p:txBody>
      </p:sp>
      <p:grpSp>
        <p:nvGrpSpPr>
          <p:cNvPr id="383" name="Google Shape;383;p32"/>
          <p:cNvGrpSpPr/>
          <p:nvPr/>
        </p:nvGrpSpPr>
        <p:grpSpPr>
          <a:xfrm>
            <a:off x="3130336" y="4754079"/>
            <a:ext cx="5824721" cy="2502617"/>
            <a:chOff x="3847628" y="3581400"/>
            <a:chExt cx="5346234" cy="2185501"/>
          </a:xfrm>
        </p:grpSpPr>
        <p:grpSp>
          <p:nvGrpSpPr>
            <p:cNvPr id="384" name="Google Shape;384;p32"/>
            <p:cNvGrpSpPr/>
            <p:nvPr/>
          </p:nvGrpSpPr>
          <p:grpSpPr>
            <a:xfrm>
              <a:off x="3962400" y="3581400"/>
              <a:ext cx="5231462" cy="1844565"/>
              <a:chOff x="1722" y="2400"/>
              <a:chExt cx="3611" cy="1248"/>
            </a:xfrm>
          </p:grpSpPr>
          <p:pic>
            <p:nvPicPr>
              <p:cNvPr id="385" name="Google Shape;385;p32"/>
              <p:cNvPicPr preferRelativeResize="0"/>
              <p:nvPr/>
            </p:nvPicPr>
            <p:blipFill rotWithShape="1">
              <a:blip r:embed="rId3">
                <a:alphaModFix/>
              </a:blip>
              <a:srcRect l="21917" t="7338"/>
              <a:stretch/>
            </p:blipFill>
            <p:spPr>
              <a:xfrm>
                <a:off x="4862" y="2400"/>
                <a:ext cx="342" cy="60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86" name="Google Shape;386;p32"/>
              <p:cNvPicPr preferRelativeResize="0"/>
              <p:nvPr/>
            </p:nvPicPr>
            <p:blipFill rotWithShape="1">
              <a:blip r:embed="rId4">
                <a:alphaModFix/>
              </a:blip>
              <a:srcRect l="21917" t="7338"/>
              <a:stretch/>
            </p:blipFill>
            <p:spPr>
              <a:xfrm>
                <a:off x="3374" y="2784"/>
                <a:ext cx="342" cy="60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87" name="Google Shape;387;p32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722" y="2544"/>
                <a:ext cx="390" cy="33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88" name="Google Shape;388;p32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722" y="3318"/>
                <a:ext cx="390" cy="330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389" name="Google Shape;389;p32"/>
              <p:cNvCxnSpPr/>
              <p:nvPr/>
            </p:nvCxnSpPr>
            <p:spPr>
              <a:xfrm>
                <a:off x="2160" y="2736"/>
                <a:ext cx="1200" cy="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triangle" w="med" len="med"/>
                <a:tailEnd type="triangle" w="sm" len="sm"/>
              </a:ln>
            </p:spPr>
          </p:cxnSp>
          <p:cxnSp>
            <p:nvCxnSpPr>
              <p:cNvPr id="390" name="Google Shape;390;p32"/>
              <p:cNvCxnSpPr/>
              <p:nvPr/>
            </p:nvCxnSpPr>
            <p:spPr>
              <a:xfrm rot="10800000" flipH="1">
                <a:off x="2160" y="3252"/>
                <a:ext cx="1200" cy="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triangle" w="med" len="med"/>
                <a:tailEnd type="triangle" w="sm" len="sm"/>
              </a:ln>
            </p:spPr>
          </p:cxnSp>
          <p:cxnSp>
            <p:nvCxnSpPr>
              <p:cNvPr id="391" name="Google Shape;391;p32"/>
              <p:cNvCxnSpPr/>
              <p:nvPr/>
            </p:nvCxnSpPr>
            <p:spPr>
              <a:xfrm rot="10800000" flipH="1">
                <a:off x="3710" y="2724"/>
                <a:ext cx="1200" cy="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392" name="Google Shape;392;p32"/>
              <p:cNvCxnSpPr/>
              <p:nvPr/>
            </p:nvCxnSpPr>
            <p:spPr>
              <a:xfrm rot="10800000" flipH="1">
                <a:off x="3710" y="2820"/>
                <a:ext cx="1200" cy="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triangle" w="med" len="med"/>
                <a:tailEnd type="none" w="sm" len="sm"/>
              </a:ln>
            </p:spPr>
          </p:cxnSp>
          <p:sp>
            <p:nvSpPr>
              <p:cNvPr id="393" name="Google Shape;393;p32"/>
              <p:cNvSpPr/>
              <p:nvPr/>
            </p:nvSpPr>
            <p:spPr>
              <a:xfrm>
                <a:off x="1728" y="2880"/>
                <a:ext cx="30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client</a:t>
                </a:r>
                <a:endParaRPr sz="1000"/>
              </a:p>
            </p:txBody>
          </p:sp>
          <p:sp>
            <p:nvSpPr>
              <p:cNvPr id="394" name="Google Shape;394;p32"/>
              <p:cNvSpPr/>
              <p:nvPr/>
            </p:nvSpPr>
            <p:spPr>
              <a:xfrm>
                <a:off x="1728" y="3648"/>
                <a:ext cx="30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client</a:t>
                </a:r>
                <a:endParaRPr sz="1000"/>
              </a:p>
            </p:txBody>
          </p:sp>
          <p:sp>
            <p:nvSpPr>
              <p:cNvPr id="395" name="Google Shape;395;p32"/>
              <p:cNvSpPr/>
              <p:nvPr/>
            </p:nvSpPr>
            <p:spPr>
              <a:xfrm>
                <a:off x="3273" y="2496"/>
                <a:ext cx="6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300" i="0" u="none" strike="noStrike" cap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Proxy</a:t>
                </a:r>
                <a:br>
                  <a:rPr lang="en-US" sz="1300" i="0" u="none" strike="noStrike" cap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lang="en-US" sz="1300" i="0" u="none" strike="noStrike" cap="non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Server</a:t>
                </a:r>
                <a:endParaRPr sz="9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96" name="Google Shape;396;p32"/>
              <p:cNvSpPr/>
              <p:nvPr/>
            </p:nvSpPr>
            <p:spPr>
              <a:xfrm>
                <a:off x="4733" y="2889"/>
                <a:ext cx="600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300">
                    <a:latin typeface="Times New Roman"/>
                    <a:ea typeface="Times New Roman"/>
                    <a:cs typeface="Times New Roman"/>
                    <a:sym typeface="Times New Roman"/>
                  </a:rPr>
                  <a:t>Server 1</a:t>
                </a:r>
                <a:endParaRPr sz="900"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397" name="Google Shape;397;p32"/>
            <p:cNvSpPr txBox="1"/>
            <p:nvPr/>
          </p:nvSpPr>
          <p:spPr>
            <a:xfrm rot="-861519">
              <a:off x="7136199" y="3961228"/>
              <a:ext cx="1163753" cy="297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Requests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8" name="Google Shape;398;p32"/>
            <p:cNvSpPr txBox="1"/>
            <p:nvPr/>
          </p:nvSpPr>
          <p:spPr>
            <a:xfrm rot="-857006">
              <a:off x="7212439" y="4342238"/>
              <a:ext cx="1163673" cy="2974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Reply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99" name="Google Shape;399;p32"/>
            <p:cNvSpPr/>
            <p:nvPr/>
          </p:nvSpPr>
          <p:spPr>
            <a:xfrm>
              <a:off x="3847628" y="4180501"/>
              <a:ext cx="869400" cy="44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Client</a:t>
              </a:r>
              <a:endParaRPr sz="9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0" name="Google Shape;400;p32"/>
            <p:cNvSpPr/>
            <p:nvPr/>
          </p:nvSpPr>
          <p:spPr>
            <a:xfrm>
              <a:off x="3847628" y="5323501"/>
              <a:ext cx="869400" cy="44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Times New Roman"/>
                  <a:ea typeface="Times New Roman"/>
                  <a:cs typeface="Times New Roman"/>
                  <a:sym typeface="Times New Roman"/>
                </a:rPr>
                <a:t>Client</a:t>
              </a:r>
              <a:endParaRPr sz="9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401" name="Google Shape;401;p32"/>
          <p:cNvGrpSpPr/>
          <p:nvPr/>
        </p:nvGrpSpPr>
        <p:grpSpPr>
          <a:xfrm>
            <a:off x="6461368" y="6081919"/>
            <a:ext cx="1894215" cy="1102388"/>
            <a:chOff x="4596992" y="3742818"/>
            <a:chExt cx="1738610" cy="962700"/>
          </a:xfrm>
        </p:grpSpPr>
        <p:grpSp>
          <p:nvGrpSpPr>
            <p:cNvPr id="402" name="Google Shape;402;p32"/>
            <p:cNvGrpSpPr/>
            <p:nvPr/>
          </p:nvGrpSpPr>
          <p:grpSpPr>
            <a:xfrm>
              <a:off x="4596992" y="3936124"/>
              <a:ext cx="1738610" cy="585295"/>
              <a:chOff x="2160" y="2640"/>
              <a:chExt cx="1200" cy="396"/>
            </a:xfrm>
          </p:grpSpPr>
          <p:cxnSp>
            <p:nvCxnSpPr>
              <p:cNvPr id="403" name="Google Shape;403;p32"/>
              <p:cNvCxnSpPr/>
              <p:nvPr/>
            </p:nvCxnSpPr>
            <p:spPr>
              <a:xfrm>
                <a:off x="2160" y="2640"/>
                <a:ext cx="1200" cy="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404" name="Google Shape;404;p32"/>
              <p:cNvCxnSpPr/>
              <p:nvPr/>
            </p:nvCxnSpPr>
            <p:spPr>
              <a:xfrm>
                <a:off x="2160" y="2736"/>
                <a:ext cx="1200" cy="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triangle" w="med" len="med"/>
                <a:tailEnd type="none" w="sm" len="sm"/>
              </a:ln>
            </p:spPr>
          </p:cxnSp>
        </p:grpSp>
        <p:sp>
          <p:nvSpPr>
            <p:cNvPr id="405" name="Google Shape;405;p32"/>
            <p:cNvSpPr txBox="1"/>
            <p:nvPr/>
          </p:nvSpPr>
          <p:spPr>
            <a:xfrm rot="878073">
              <a:off x="5078844" y="3884972"/>
              <a:ext cx="1163652" cy="2973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Requests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6" name="Google Shape;406;p32"/>
            <p:cNvSpPr txBox="1"/>
            <p:nvPr/>
          </p:nvSpPr>
          <p:spPr>
            <a:xfrm rot="878073">
              <a:off x="4926444" y="4265972"/>
              <a:ext cx="1163652" cy="2973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Reply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412" name="Google Shape;412;p3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Proxy – The Reverse Proxy - Cont. </a:t>
            </a:r>
            <a:endParaRPr/>
          </a:p>
        </p:txBody>
      </p:sp>
      <p:sp>
        <p:nvSpPr>
          <p:cNvPr id="413" name="Google Shape;413;p3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Modem Hardware Server Load Balance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Application layer load balancing (L7)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Application layer service health check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Global server load balancing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SSL off load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Data acceleration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Cache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Compression (gzip)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Programmable server load balancing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F5 iRule</a:t>
            </a:r>
            <a:endParaRPr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/>
              <a:t>A10 aFlex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Web Hosting – Basics (1)</a:t>
            </a:r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Three major techniques in WWW (World Wide Web) System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HTML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HTTP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URL</a:t>
            </a:r>
            <a:endParaRPr sz="24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HTML (1) – HyperText Markup Language</a:t>
            </a:r>
            <a:endParaRPr sz="26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Providing a means to describe the structure of text-based information in a document.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The original HTML is created by Tim Berners-Lee.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Published in 1993 by the IETF as a formal "application" of SGML (with an SGML Document Type Definition defining the grammar). 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The HTML specifications have been maintained by the World Wide Web Consortium (W3C).</a:t>
            </a:r>
            <a:endParaRPr sz="240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 u="sng">
                <a:solidFill>
                  <a:schemeClr val="hlink"/>
                </a:solidFill>
                <a:hlinkClick r:id="rId3"/>
              </a:rPr>
              <a:t>http://www.w3.org/</a:t>
            </a:r>
            <a:endParaRPr sz="2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Web Hosting – Basics (2)</a:t>
            </a:r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HTML (2)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Mark-up the text and define presentation effect by HTML Tags.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1676350" y="2675475"/>
            <a:ext cx="8676300" cy="327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&lt;!DOCTYPE HTML PUBLIC "-//W3C//DTD HTML 4.01//EN"&gt;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&lt;html&gt;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&lt;head&gt;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 &lt;title&gt;Hello World!&lt;/title&gt;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&lt;/head&gt;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&lt;body&gt;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 &lt;p&gt;Hello World!&lt;/p&gt;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&lt;/body&gt;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&lt;/html&gt;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Web Hosting – Basics (3)</a:t>
            </a:r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HTML5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Published in October 2014 by the World Wide Web Consortium (W3C)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Many new syntactic features are included.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article, aside, footer, header, nav, section, …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include and handle multimedia and graphical content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video, canvas, audio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&lt;!DOCTYPE html&gt;</a:t>
            </a:r>
            <a:endParaRPr/>
          </a:p>
        </p:txBody>
      </p:sp>
      <p:graphicFrame>
        <p:nvGraphicFramePr>
          <p:cNvPr id="72" name="Google Shape;72;p11"/>
          <p:cNvGraphicFramePr/>
          <p:nvPr/>
        </p:nvGraphicFramePr>
        <p:xfrm>
          <a:off x="7623388" y="4557513"/>
          <a:ext cx="2334400" cy="2745150"/>
        </p:xfrm>
        <a:graphic>
          <a:graphicData uri="http://schemas.openxmlformats.org/drawingml/2006/table">
            <a:tbl>
              <a:tblPr>
                <a:noFill/>
                <a:tableStyleId>{EEC2F294-59BC-44FE-B37F-A43B3F83FE2D}</a:tableStyleId>
              </a:tblPr>
              <a:tblGrid>
                <a:gridCol w="113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68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header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8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nav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2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section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aside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8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footer</a:t>
                      </a:r>
                      <a:endParaRPr sz="2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3" name="Google Shape;73;p11"/>
          <p:cNvGraphicFramePr/>
          <p:nvPr/>
        </p:nvGraphicFramePr>
        <p:xfrm>
          <a:off x="7724025" y="5921038"/>
          <a:ext cx="948775" cy="826950"/>
        </p:xfrm>
        <a:graphic>
          <a:graphicData uri="http://schemas.openxmlformats.org/drawingml/2006/table">
            <a:tbl>
              <a:tblPr>
                <a:noFill/>
                <a:tableStyleId>{EEC2F294-59BC-44FE-B37F-A43B3F83FE2D}</a:tableStyleId>
              </a:tblPr>
              <a:tblGrid>
                <a:gridCol w="94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3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article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article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HTTP – Hyper-Text Transfer Protocol</a:t>
            </a:r>
            <a:endParaRPr sz="27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A TCP-based protocol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Stateless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Communication method between client and server. All browsers and web servers have to follow this standard.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Originally designed to transmit HTML pages.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Now it is used to format, transmit, and link documents of variety media types</a:t>
            </a:r>
            <a:endParaRPr sz="25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Text, picture, sound, animation, video, …</a:t>
            </a:r>
            <a:endParaRPr sz="2300"/>
          </a:p>
          <a:p>
            <a:pPr marL="1371600" lvl="2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■"/>
            </a:pPr>
            <a:r>
              <a:rPr lang="en-US" sz="2300"/>
              <a:t>Mobile App APIs</a:t>
            </a:r>
            <a:endParaRPr sz="2300"/>
          </a:p>
          <a:p>
            <a:pPr marL="1828800" lvl="3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u="sng">
                <a:solidFill>
                  <a:schemeClr val="hlink"/>
                </a:solidFill>
                <a:hlinkClick r:id="rId3"/>
              </a:rPr>
              <a:t>https://developer.pixnet.pro/#!/doc/pixnetApi/oauthApi</a:t>
            </a:r>
            <a:r>
              <a:rPr lang="en-US" sz="2100"/>
              <a:t> </a:t>
            </a:r>
            <a:endParaRPr sz="2100"/>
          </a:p>
          <a:p>
            <a:pPr marL="1828800" lvl="3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 u="sng">
                <a:solidFill>
                  <a:schemeClr val="hlink"/>
                </a:solidFill>
                <a:hlinkClick r:id="rId4"/>
              </a:rPr>
              <a:t>https://developers.facebook.com/docs/graph-api?locale=zh_TW</a:t>
            </a:r>
            <a:endParaRPr sz="21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HTTPS – secured version.</a:t>
            </a:r>
            <a:endParaRPr sz="2500"/>
          </a:p>
        </p:txBody>
      </p:sp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Web Hosting – Basics (4)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 sz="2800"/>
              <a:t>URL – Uniform Resource Locator</a:t>
            </a:r>
            <a:endParaRPr sz="280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Describe how to access an object shared on the Internet</a:t>
            </a:r>
            <a:r>
              <a:rPr lang="en-US"/>
              <a:t> </a:t>
            </a:r>
            <a:r>
              <a:rPr lang="en-US" sz="2800"/>
              <a:t>(RFC 1738)</a:t>
            </a:r>
            <a:endParaRPr sz="280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Format</a:t>
            </a:r>
            <a:endParaRPr sz="280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Protocol :// [ [ username [ :password ] @ ] hostname [ :port ] ] [ /directory ] [ /filename ]</a:t>
            </a:r>
            <a:endParaRPr sz="2800"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 sz="2800"/>
              <a:t>e.g.,</a:t>
            </a:r>
            <a:endParaRPr sz="280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sz="2800"/>
              <a:t>http://www.cs.nctu.edu.tw/</a:t>
            </a:r>
            <a:endParaRPr sz="280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sz="2800"/>
              <a:t>ftp://ca.nctu.edu.tw/</a:t>
            </a:r>
            <a:endParaRPr sz="280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■"/>
            </a:pPr>
            <a:r>
              <a:rPr lang="en-US" sz="2800"/>
              <a:t>telnet://ptt.cc/</a:t>
            </a:r>
            <a:endParaRPr sz="2800"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Web Hosting – Basics (5)</a:t>
            </a:r>
            <a:endParaRPr/>
          </a:p>
        </p:txBody>
      </p:sp>
      <p:grpSp>
        <p:nvGrpSpPr>
          <p:cNvPr id="88" name="Google Shape;88;p13"/>
          <p:cNvGrpSpPr/>
          <p:nvPr/>
        </p:nvGrpSpPr>
        <p:grpSpPr>
          <a:xfrm>
            <a:off x="5102525" y="5061000"/>
            <a:ext cx="5692075" cy="2194175"/>
            <a:chOff x="5102525" y="5061000"/>
            <a:chExt cx="5692075" cy="2194175"/>
          </a:xfrm>
        </p:grpSpPr>
        <p:sp>
          <p:nvSpPr>
            <p:cNvPr id="89" name="Google Shape;89;p13"/>
            <p:cNvSpPr txBox="1"/>
            <p:nvPr/>
          </p:nvSpPr>
          <p:spPr>
            <a:xfrm>
              <a:off x="5102525" y="6065675"/>
              <a:ext cx="5184300" cy="45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u="sng">
                  <a:latin typeface="Times New Roman"/>
                  <a:ea typeface="Times New Roman"/>
                  <a:cs typeface="Times New Roman"/>
                  <a:sym typeface="Times New Roman"/>
                </a:rPr>
                <a:t>http</a:t>
              </a:r>
              <a:r>
                <a:rPr lang="en-US" sz="3000">
                  <a:latin typeface="Times New Roman"/>
                  <a:ea typeface="Times New Roman"/>
                  <a:cs typeface="Times New Roman"/>
                  <a:sym typeface="Times New Roman"/>
                </a:rPr>
                <a:t>://</a:t>
              </a:r>
              <a:r>
                <a:rPr lang="en-US" sz="3000" u="sng">
                  <a:latin typeface="Times New Roman"/>
                  <a:ea typeface="Times New Roman"/>
                  <a:cs typeface="Times New Roman"/>
                  <a:sym typeface="Times New Roman"/>
                </a:rPr>
                <a:t>localhost/page</a:t>
              </a:r>
              <a:r>
                <a:rPr lang="en-US" sz="3000">
                  <a:latin typeface="Times New Roman"/>
                  <a:ea typeface="Times New Roman"/>
                  <a:cs typeface="Times New Roman"/>
                  <a:sym typeface="Times New Roman"/>
                </a:rPr>
                <a:t>/</a:t>
              </a:r>
              <a:r>
                <a:rPr lang="en-US" sz="3000" u="sng">
                  <a:latin typeface="Times New Roman"/>
                  <a:ea typeface="Times New Roman"/>
                  <a:cs typeface="Times New Roman"/>
                  <a:sym typeface="Times New Roman"/>
                </a:rPr>
                <a:t>index.html</a:t>
              </a:r>
              <a:endParaRPr sz="3000" u="sng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0" name="Google Shape;90;p13"/>
            <p:cNvSpPr txBox="1"/>
            <p:nvPr/>
          </p:nvSpPr>
          <p:spPr>
            <a:xfrm>
              <a:off x="5204400" y="6676475"/>
              <a:ext cx="2487900" cy="578700"/>
            </a:xfrm>
            <a:prstGeom prst="rect">
              <a:avLst/>
            </a:prstGeom>
            <a:noFill/>
            <a:ln w="19050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/>
                <a:t>HOW</a:t>
              </a:r>
              <a:endParaRPr b="1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Hyper-Text Transfer Protocol</a:t>
              </a:r>
              <a:endParaRPr/>
            </a:p>
          </p:txBody>
        </p:sp>
        <p:sp>
          <p:nvSpPr>
            <p:cNvPr id="91" name="Google Shape;91;p13"/>
            <p:cNvSpPr txBox="1"/>
            <p:nvPr/>
          </p:nvSpPr>
          <p:spPr>
            <a:xfrm>
              <a:off x="6131125" y="5061000"/>
              <a:ext cx="2211300" cy="10803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/>
                <a:t>WHERE</a:t>
              </a:r>
              <a:endParaRPr b="1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The file is on the machine localhost in the directory /page</a:t>
              </a:r>
              <a:endParaRPr/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8423700" y="6676475"/>
              <a:ext cx="2370900" cy="578700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/>
                <a:t>WHAT</a:t>
              </a:r>
              <a:endParaRPr b="1"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/>
                <a:t>The file I want is index.html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Web Hosting – Basics (6)</a:t>
            </a:r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URL Protocols</a:t>
            </a:r>
            <a:endParaRPr/>
          </a:p>
        </p:txBody>
      </p:sp>
      <p:graphicFrame>
        <p:nvGraphicFramePr>
          <p:cNvPr id="100" name="Google Shape;100;p14"/>
          <p:cNvGraphicFramePr/>
          <p:nvPr/>
        </p:nvGraphicFramePr>
        <p:xfrm>
          <a:off x="1068025" y="2149100"/>
          <a:ext cx="9860550" cy="3200470"/>
        </p:xfrm>
        <a:graphic>
          <a:graphicData uri="http://schemas.openxmlformats.org/drawingml/2006/table">
            <a:tbl>
              <a:tblPr>
                <a:noFill/>
                <a:tableStyleId>{6B8185B2-F5BA-4032-8ACC-DF3B37D17DEC}</a:tableStyleId>
              </a:tblPr>
              <a:tblGrid>
                <a:gridCol w="104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Proto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What it does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Example</a:t>
                      </a:r>
                      <a:endParaRPr sz="24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http</a:t>
                      </a:r>
                      <a:endParaRPr sz="2400"/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Accesses a remote file via HTTP</a:t>
                      </a:r>
                      <a:endParaRPr sz="2400"/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http://www.cs.nctu.edu.tw</a:t>
                      </a:r>
                      <a:endParaRPr sz="24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https</a:t>
                      </a:r>
                      <a:endParaRPr sz="2400"/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Accesses a remote file via HTTP/SSL</a:t>
                      </a:r>
                      <a:endParaRPr sz="2400"/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https://www.cs.nctu.edu.tw </a:t>
                      </a:r>
                      <a:endParaRPr sz="24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ftp</a:t>
                      </a:r>
                      <a:endParaRPr sz="2400"/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Accesses a remote file via FTP</a:t>
                      </a:r>
                      <a:endParaRPr sz="2400"/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ftp://ftp.cs.nctu.edu.tw/ </a:t>
                      </a:r>
                      <a:endParaRPr sz="24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file</a:t>
                      </a:r>
                      <a:endParaRPr sz="2400"/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Access a local file</a:t>
                      </a:r>
                      <a:endParaRPr sz="2400"/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file:///home/lwhsu/.tcshrc </a:t>
                      </a:r>
                      <a:endParaRPr sz="24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mailto</a:t>
                      </a:r>
                      <a:endParaRPr sz="2400"/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Sends mail </a:t>
                      </a:r>
                      <a:endParaRPr sz="2400"/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mailto:liuyh@cs.nctu.edu.tw</a:t>
                      </a:r>
                      <a:endParaRPr sz="24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news</a:t>
                      </a:r>
                      <a:endParaRPr sz="2400"/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Accesses Usenet newsgroups</a:t>
                      </a:r>
                      <a:endParaRPr sz="2400"/>
                    </a:p>
                  </a:txBody>
                  <a:tcPr marL="91450" marR="91450" marT="45725" marB="457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news:tw.bbs.comp.386bsd</a:t>
                      </a:r>
                      <a:endParaRPr sz="240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sldNum" idx="12"/>
          </p:nvPr>
        </p:nvSpPr>
        <p:spPr>
          <a:xfrm>
            <a:off x="11227808" y="6981108"/>
            <a:ext cx="720000" cy="5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599040" y="301320"/>
            <a:ext cx="10798500" cy="126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Web Hosting – Client-Server Architecture (1)</a:t>
            </a:r>
            <a:endParaRPr sz="4500"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1"/>
          </p:nvPr>
        </p:nvSpPr>
        <p:spPr>
          <a:xfrm>
            <a:off x="599050" y="1563425"/>
            <a:ext cx="10830900" cy="566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US"/>
              <a:t>Client-server architecture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Web Server: Answer HTTP request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○"/>
            </a:pPr>
            <a:r>
              <a:rPr lang="en-US"/>
              <a:t>Web Client: Request certain page using URL</a:t>
            </a:r>
            <a:endParaRPr/>
          </a:p>
        </p:txBody>
      </p:sp>
      <p:grpSp>
        <p:nvGrpSpPr>
          <p:cNvPr id="109" name="Google Shape;109;p15"/>
          <p:cNvGrpSpPr/>
          <p:nvPr/>
        </p:nvGrpSpPr>
        <p:grpSpPr>
          <a:xfrm>
            <a:off x="1958900" y="3562725"/>
            <a:ext cx="7777263" cy="2883685"/>
            <a:chOff x="576" y="960"/>
            <a:chExt cx="4428" cy="1301"/>
          </a:xfrm>
        </p:grpSpPr>
        <p:sp>
          <p:nvSpPr>
            <p:cNvPr id="110" name="Google Shape;110;p15"/>
            <p:cNvSpPr/>
            <p:nvPr/>
          </p:nvSpPr>
          <p:spPr>
            <a:xfrm>
              <a:off x="672" y="1285"/>
              <a:ext cx="900" cy="600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Client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Browser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3704" y="1285"/>
              <a:ext cx="1200" cy="600"/>
            </a:xfrm>
            <a:prstGeom prst="rect">
              <a:avLst/>
            </a:prstGeom>
            <a:solidFill>
              <a:srgbClr val="FFD966"/>
            </a:solidFill>
            <a:ln w="95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Web Server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12" name="Google Shape;112;p15"/>
            <p:cNvCxnSpPr/>
            <p:nvPr/>
          </p:nvCxnSpPr>
          <p:spPr>
            <a:xfrm>
              <a:off x="1581" y="1536"/>
              <a:ext cx="21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13" name="Google Shape;113;p15"/>
            <p:cNvCxnSpPr/>
            <p:nvPr/>
          </p:nvCxnSpPr>
          <p:spPr>
            <a:xfrm rot="10800000">
              <a:off x="1604" y="1728"/>
              <a:ext cx="21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14" name="Google Shape;114;p15"/>
            <p:cNvSpPr txBox="1"/>
            <p:nvPr/>
          </p:nvSpPr>
          <p:spPr>
            <a:xfrm>
              <a:off x="1872" y="1385"/>
              <a:ext cx="1500" cy="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2. HTTP Request</a:t>
              </a:r>
              <a:endParaRPr dirty="0"/>
            </a:p>
          </p:txBody>
        </p:sp>
        <p:sp>
          <p:nvSpPr>
            <p:cNvPr id="115" name="Google Shape;115;p15"/>
            <p:cNvSpPr txBox="1"/>
            <p:nvPr/>
          </p:nvSpPr>
          <p:spPr>
            <a:xfrm>
              <a:off x="1824" y="1744"/>
              <a:ext cx="1800" cy="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4. HTTP Response</a:t>
              </a:r>
              <a:endParaRPr/>
            </a:p>
          </p:txBody>
        </p:sp>
        <p:sp>
          <p:nvSpPr>
            <p:cNvPr id="116" name="Google Shape;116;p15"/>
            <p:cNvSpPr txBox="1"/>
            <p:nvPr/>
          </p:nvSpPr>
          <p:spPr>
            <a:xfrm>
              <a:off x="576" y="960"/>
              <a:ext cx="15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1. Send the request to server which URL point to</a:t>
              </a:r>
              <a:endParaRPr sz="180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7" name="Google Shape;117;p15"/>
            <p:cNvSpPr txBox="1"/>
            <p:nvPr/>
          </p:nvSpPr>
          <p:spPr>
            <a:xfrm>
              <a:off x="3504" y="960"/>
              <a:ext cx="15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3. Respond the HTML resource pointed by URL</a:t>
              </a:r>
              <a:endParaRPr sz="180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8" name="Google Shape;118;p15"/>
            <p:cNvSpPr txBox="1"/>
            <p:nvPr/>
          </p:nvSpPr>
          <p:spPr>
            <a:xfrm>
              <a:off x="585" y="1961"/>
              <a:ext cx="1500" cy="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i="0" u="none" strike="noStrike" cap="non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5. Show the data which HTML resource describes.</a:t>
              </a:r>
              <a:endParaRPr sz="180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CSCC NAS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2531</Words>
  <Application>Microsoft Macintosh PowerPoint</Application>
  <PresentationFormat>自訂</PresentationFormat>
  <Paragraphs>500</Paragraphs>
  <Slides>27</Slides>
  <Notes>27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4" baseType="lpstr">
      <vt:lpstr>Courier New</vt:lpstr>
      <vt:lpstr>Source Sans Pro</vt:lpstr>
      <vt:lpstr>Noto Sans Symbols</vt:lpstr>
      <vt:lpstr>Times New Roman</vt:lpstr>
      <vt:lpstr>Microsoft JhengHei</vt:lpstr>
      <vt:lpstr>Arial</vt:lpstr>
      <vt:lpstr>CSCC NASA</vt:lpstr>
      <vt:lpstr>Web</vt:lpstr>
      <vt:lpstr>Outline</vt:lpstr>
      <vt:lpstr>Web Hosting – Basics (1)</vt:lpstr>
      <vt:lpstr>Web Hosting – Basics (2)</vt:lpstr>
      <vt:lpstr>Web Hosting – Basics (3)</vt:lpstr>
      <vt:lpstr>Web Hosting – Basics (4)</vt:lpstr>
      <vt:lpstr>Web Hosting – Basics (5)</vt:lpstr>
      <vt:lpstr>Web Hosting – Basics (6)</vt:lpstr>
      <vt:lpstr>Web Hosting – Client-Server Architecture (1)</vt:lpstr>
      <vt:lpstr>Web Hosting – Client-Server Architecture (2)</vt:lpstr>
      <vt:lpstr>Web Hosting  – The HTTP Protocol (1)</vt:lpstr>
      <vt:lpstr>Web Hosting  – The HTTP Protocol (2)</vt:lpstr>
      <vt:lpstr>Web Hosting  – The HTTP Protocol (3)</vt:lpstr>
      <vt:lpstr>Web Hosting  – The HTTP Protocol (4)</vt:lpstr>
      <vt:lpstr>Web Hosting  – The HTTP Protocol (5)</vt:lpstr>
      <vt:lpstr>Web Hosting  – The HTTP Protocol (6)</vt:lpstr>
      <vt:lpstr>Web Hosting  – The HTTP Protocol (7)</vt:lpstr>
      <vt:lpstr>Web Hosting  – The HTTP Protocol (7)</vt:lpstr>
      <vt:lpstr>Web Hosting  – Static vs. Dynamic Pages (1)</vt:lpstr>
      <vt:lpstr>Web Hosting  – Static vs. Dynamic Pages (2)</vt:lpstr>
      <vt:lpstr>Web Hosting  – Virtual Hosting (1)</vt:lpstr>
      <vt:lpstr>Web Hosting  – Virtual Hosting (2)</vt:lpstr>
      <vt:lpstr>Web Hosting - Server Name Indication (SNI)</vt:lpstr>
      <vt:lpstr>Proxy</vt:lpstr>
      <vt:lpstr>Proxy – The Forward Proxy</vt:lpstr>
      <vt:lpstr>Proxy – The Reverse Proxy</vt:lpstr>
      <vt:lpstr>Proxy – The Reverse Proxy - Cont.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</dc:title>
  <cp:lastModifiedBy>Microsoft Office User</cp:lastModifiedBy>
  <cp:revision>5</cp:revision>
  <dcterms:modified xsi:type="dcterms:W3CDTF">2021-11-10T01:24:38Z</dcterms:modified>
</cp:coreProperties>
</file>