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1998325" cy="7559675"/>
  <p:notesSz cx="7559675" cy="10691813"/>
  <p:embeddedFontLst>
    <p:embeddedFont>
      <p:font typeface="Microsoft JhengHei" panose="020B0604030504040204" pitchFamily="34" charset="-120"/>
      <p:regular r:id="rId58"/>
      <p:bold r:id="rId59"/>
    </p:embeddedFont>
    <p:embeddedFont>
      <p:font typeface="Source Sans Pro" panose="020B0503030403020204" pitchFamily="34" charset="0"/>
      <p:regular r:id="rId60"/>
      <p:bold r:id="rId61"/>
      <p:italic r:id="rId62"/>
      <p:boldItalic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i-Nan Eric Lin" initials="" lastIdx="3" clrIdx="0"/>
  <p:cmAuthor id="1" name="Liang-Chi Tseng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BDC5D8-1DA7-473B-A281-1BB2DEF3BF97}">
  <a:tblStyle styleId="{03BDC5D8-1DA7-473B-A281-1BB2DEF3BF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7"/>
  </p:normalViewPr>
  <p:slideViewPr>
    <p:cSldViewPr snapToGrid="0" snapToObjects="1">
      <p:cViewPr varScale="1">
        <p:scale>
          <a:sx n="92" d="100"/>
          <a:sy n="92" d="100"/>
        </p:scale>
        <p:origin x="17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b5a91cf0d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b5a91cf0d_1_4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b5a91cf0d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ab5a91cf0d_1_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b5a91cf0d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b5a91cf0d_1_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b5a91cf0d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b5a91cf0d_1_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b5a91cf0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ab5a91cf0d_1_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b5a91cf0d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b5a91cf0d_1_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b5a91cf0d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b5a91cf0d_1_9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b5a91cf0d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b5a91cf0d_1_10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b5a91cf0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b5a91cf0d_1_1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b5a91cf0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ab5a91cf0d_1_1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b5fad9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b5fad94b9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ab5a91cf0d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ab5a91cf0d_1_1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b5a91cf0d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b5a91cf0d_1_1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b5a91cf0d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ab5a91cf0d_1_1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b5a91cf0d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ab5a91cf0d_1_1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b5a91cf0d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ab5a91cf0d_1_16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b5a91cf0d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b5a91cf0d_1_1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b5a91cf0d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ab5a91cf0d_1_1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b5a91cf0d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ab5a91cf0d_1_1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b5a91cf0d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b5a91cf0d_1_20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b5a91cf0d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ab5a91cf0d_1_2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b5fad94b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b5fad94b9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24a47af2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24a47af2c_0_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b5a91cf0d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ab5a91cf0d_1_2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ab5a91cf0d_1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ab5a91cf0d_1_2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ab5a91cf0d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ab5a91cf0d_1_24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b5a91cf0d_1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b5a91cf0d_1_2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b5a91cf0d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b5a91cf0d_1_2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ab5a91cf0d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ab5a91cf0d_1_2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ab5a91cf0d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ab5a91cf0d_1_2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ab5a91cf0d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ab5a91cf0d_1_3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ab5a91cf0d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ab5a91cf0d_1_3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b5fad94b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b5fad94b9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5a91cf0d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5a91cf0d_1_39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ab5a91cf0d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ab5a91cf0d_1_40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c0fc5c4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ac0fc5c442_0_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ac0fc5c44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ac0fc5c442_0_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ac0fc5c44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ac0fc5c442_0_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ac0fc5c44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ac0fc5c442_0_1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c0fc5c44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c0fc5c442_0_1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ac0fc5c44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ac0fc5c442_0_1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ac0fc5c44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ac0fc5c442_0_1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ac0fc5c442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ac0fc5c442_0_1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b5fad94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b5fad94b9_0_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ac0fc5c44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ac0fc5c442_0_15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ac0fc5c44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ac0fc5c442_0_1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ac0fc5c44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ac0fc5c442_0_17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ac0fc5c442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ac0fc5c442_0_1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ac0fc5c44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ac0fc5c442_0_18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ac0fc5c44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ac0fc5c442_0_1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b5fad94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b5fad94b9_0_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b5fad94b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b5fad94b9_0_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b5a91c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b5a91cf0d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b5a91cf0d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b5a91cf0d_1_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keydata.com/tw/sql/sql.html" TargetMode="External"/><Relationship Id="rId7" Type="http://schemas.openxmlformats.org/officeDocument/2006/relationships/hyperlink" Target="http://dev.mysql.com/do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s://www.percona.com/software/mysql-database/percona-server" TargetMode="External"/><Relationship Id="rId4" Type="http://schemas.openxmlformats.org/officeDocument/2006/relationships/hyperlink" Target="https://mariadb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p.ne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docs/2.4/mod/core.html#option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Protocols/rfc2616/rfc2616-sec9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docs/2.2/vhost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kungfu.org/tools/htaccesser/index.php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www.htaccesseditor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/index.php?curid=28224098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roxy.or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nvoyproxy.io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abbour.me/running-a-mariadb-cluster-on-azure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myadmin.net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hpmyadmin.net/documentation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ch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httpd.apache.org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opsql.io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ose.com/articles/tooltime-sqlpro-for-postgres-and-keylord-for-redis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cgi.com/drupal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FAMP / LAMP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FreeBSD/Linux/Apache/MySQL/PHP</a:t>
            </a:r>
            <a:br>
              <a:rPr lang="en-US" dirty="0"/>
            </a:br>
            <a:r>
              <a:rPr lang="en-US" sz="2200" dirty="0" err="1"/>
              <a:t>jnlin</a:t>
            </a:r>
            <a:r>
              <a:rPr lang="en-US" sz="2200" dirty="0"/>
              <a:t> (2019-2021, CC BY)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? (?-2018)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MySQL (1)</a:t>
            </a:r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SQL (Structured Query Language)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The most popular computer language used to create, modify, retrieve and manipulate data from </a:t>
            </a:r>
            <a:r>
              <a:rPr lang="en-US" sz="2700">
                <a:solidFill>
                  <a:srgbClr val="FF0000"/>
                </a:solidFill>
              </a:rPr>
              <a:t>relational database</a:t>
            </a:r>
            <a:r>
              <a:rPr lang="en-US" sz="2700">
                <a:solidFill>
                  <a:schemeClr val="dk1"/>
                </a:solidFill>
              </a:rPr>
              <a:t> management systems.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Introduction to SQL: </a:t>
            </a:r>
            <a:r>
              <a:rPr lang="en-US" sz="27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http://www.1keydata.com/tw/sql/sql.html</a:t>
            </a:r>
            <a:endParaRPr sz="2700">
              <a:solidFill>
                <a:srgbClr val="0000FF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A </a:t>
            </a:r>
            <a:r>
              <a:rPr lang="en-US" sz="2900">
                <a:solidFill>
                  <a:srgbClr val="FF0000"/>
                </a:solidFill>
              </a:rPr>
              <a:t>multithreaded</a:t>
            </a:r>
            <a:r>
              <a:rPr lang="en-US" sz="2900">
                <a:solidFill>
                  <a:schemeClr val="dk1"/>
                </a:solidFill>
              </a:rPr>
              <a:t>, </a:t>
            </a:r>
            <a:r>
              <a:rPr lang="en-US" sz="2900">
                <a:solidFill>
                  <a:srgbClr val="FF0000"/>
                </a:solidFill>
              </a:rPr>
              <a:t>multi-user</a:t>
            </a:r>
            <a:r>
              <a:rPr lang="en-US" sz="2900">
                <a:solidFill>
                  <a:schemeClr val="dk1"/>
                </a:solidFill>
              </a:rPr>
              <a:t>, </a:t>
            </a:r>
            <a:r>
              <a:rPr lang="en-US" sz="2900">
                <a:solidFill>
                  <a:srgbClr val="FF0000"/>
                </a:solidFill>
              </a:rPr>
              <a:t>SQL</a:t>
            </a:r>
            <a:r>
              <a:rPr lang="en-US" sz="2900">
                <a:solidFill>
                  <a:schemeClr val="dk1"/>
                </a:solidFill>
              </a:rPr>
              <a:t> Database Management System.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Owned and sponsored by a Swedish company MySQL AB, acquired by Sun Microsystems 2008. Oracle acquired Sun in 2009.</a:t>
            </a:r>
            <a:endParaRPr sz="2900">
              <a:solidFill>
                <a:schemeClr val="dk1"/>
              </a:solidFill>
            </a:endParaRPr>
          </a:p>
          <a:p>
            <a:pPr marL="914400" lvl="1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Forked version: </a:t>
            </a:r>
            <a:r>
              <a:rPr lang="en-US" sz="2900" u="sng">
                <a:solidFill>
                  <a:schemeClr val="hlink"/>
                </a:solidFill>
                <a:hlinkClick r:id="rId4"/>
              </a:rPr>
              <a:t>MariaDB</a:t>
            </a:r>
            <a:r>
              <a:rPr lang="en-US" sz="2900">
                <a:solidFill>
                  <a:schemeClr val="dk1"/>
                </a:solidFill>
              </a:rPr>
              <a:t>, </a:t>
            </a:r>
            <a:r>
              <a:rPr lang="en-US" sz="2900" u="sng">
                <a:solidFill>
                  <a:schemeClr val="hlink"/>
                </a:solidFill>
                <a:hlinkClick r:id="rId5"/>
              </a:rPr>
              <a:t>Percona Server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Official Site: </a:t>
            </a:r>
            <a:r>
              <a:rPr lang="en-US" sz="2900" u="sng">
                <a:solidFill>
                  <a:schemeClr val="hlink"/>
                </a:solidFill>
                <a:hlinkClick r:id="rId6"/>
              </a:rPr>
              <a:t>http://www.mysql.com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Documentation: </a:t>
            </a:r>
            <a:r>
              <a:rPr lang="en-US" sz="2700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</a:t>
            </a:r>
            <a:endParaRPr sz="3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51" name="Google Shape;251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MySQL (2)</a:t>
            </a:r>
            <a:endParaRPr/>
          </a:p>
        </p:txBody>
      </p:sp>
      <p:sp>
        <p:nvSpPr>
          <p:cNvPr id="252" name="Google Shape;252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Features: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Writing in C/C++, tested by many compilers, </a:t>
            </a:r>
            <a:r>
              <a:rPr lang="en-US" sz="2700">
                <a:solidFill>
                  <a:srgbClr val="FF0000"/>
                </a:solidFill>
              </a:rPr>
              <a:t>portable to many platforms</a:t>
            </a:r>
            <a:r>
              <a:rPr lang="en-US" sz="2700">
                <a:solidFill>
                  <a:schemeClr val="dk1"/>
                </a:solidFill>
              </a:rPr>
              <a:t>.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AIX, FreeBSD, HP-UX, Linux, Mac OS, Solaris, Windows, …etc.</a:t>
            </a:r>
            <a:endParaRPr sz="25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Providing APIs for C/C++, Java, Perl, PHP, Python, Ruby, Tcl, …etc.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rgbClr val="FF0000"/>
                </a:solidFill>
              </a:rPr>
              <a:t>Multi-threaded</a:t>
            </a:r>
            <a:r>
              <a:rPr lang="en-US" sz="2700">
                <a:solidFill>
                  <a:schemeClr val="dk1"/>
                </a:solidFill>
              </a:rPr>
              <a:t> kernel, supporting systems with multiple CPUs.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Optimized algorithm for </a:t>
            </a:r>
            <a:r>
              <a:rPr lang="en-US" sz="2700">
                <a:solidFill>
                  <a:srgbClr val="FF0000"/>
                </a:solidFill>
              </a:rPr>
              <a:t>SQL</a:t>
            </a:r>
            <a:r>
              <a:rPr lang="en-US" sz="2700">
                <a:solidFill>
                  <a:schemeClr val="dk1"/>
                </a:solidFill>
              </a:rPr>
              <a:t> Query.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Multi-Language (coding) Supports.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Lots of connecting method: TCP/IP, ODBC, JDBC, Unix domain socket.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rgbClr val="FF0000"/>
                </a:solidFill>
              </a:rPr>
              <a:t>Free Software</a:t>
            </a:r>
            <a:r>
              <a:rPr lang="en-US" sz="2700">
                <a:solidFill>
                  <a:srgbClr val="FFFF00"/>
                </a:solidFill>
              </a:rPr>
              <a:t> </a:t>
            </a:r>
            <a:r>
              <a:rPr lang="en-US" sz="2700">
                <a:solidFill>
                  <a:schemeClr val="dk1"/>
                </a:solidFill>
              </a:rPr>
              <a:t>(GNU General Public License version 2)</a:t>
            </a:r>
            <a:endParaRPr sz="2700">
              <a:solidFill>
                <a:srgbClr val="FF0000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Popular for web applications</a:t>
            </a:r>
            <a:endParaRPr sz="3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58" name="Google Shape;258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PHP</a:t>
            </a:r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PHP: Hypertext Preprocessor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A widely-used Open Source general-purpose scripting language.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Originally designed to create dynamic web pages, PHP's principal focus is server-side scripting.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PHP scripts can be embedded into HTML.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The LAMP architecture has become popular in the Web industry as a way of deploying inexpensive, reliable, scalable, secure web applications.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Official Site: </a:t>
            </a:r>
            <a:r>
              <a:rPr lang="en-US" sz="29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http://php.net/</a:t>
            </a:r>
            <a:endParaRPr sz="3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Installation and Administration</a:t>
            </a:r>
            <a:endParaRPr/>
          </a:p>
        </p:txBody>
      </p:sp>
      <p:sp>
        <p:nvSpPr>
          <p:cNvPr id="265" name="Google Shape;265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66" name="Google Shape;266;p19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MySQL, Apache, PHP, phpMyAdmin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72" name="Google Shape;272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Installing MySQL (1)</a:t>
            </a:r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Steps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$ cd /usr/ports/databases/mysql57-server/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$ make </a:t>
            </a:r>
            <a:r>
              <a:rPr lang="en-US" sz="2700" u="sng">
                <a:solidFill>
                  <a:schemeClr val="dk1"/>
                </a:solidFill>
              </a:rPr>
              <a:t>OPTIONS</a:t>
            </a:r>
            <a:r>
              <a:rPr lang="en-US" sz="2700">
                <a:solidFill>
                  <a:schemeClr val="dk1"/>
                </a:solidFill>
              </a:rPr>
              <a:t> install clean</a:t>
            </a:r>
            <a:endParaRPr sz="3500"/>
          </a:p>
        </p:txBody>
      </p:sp>
      <p:sp>
        <p:nvSpPr>
          <p:cNvPr id="274" name="Google Shape;274;p20"/>
          <p:cNvSpPr txBox="1">
            <a:spLocks noGrp="1"/>
          </p:cNvSpPr>
          <p:nvPr>
            <p:ph type="body" idx="2"/>
          </p:nvPr>
        </p:nvSpPr>
        <p:spPr>
          <a:xfrm>
            <a:off x="615250" y="2920900"/>
            <a:ext cx="10889400" cy="43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You may use the following build options: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</a:t>
            </a:r>
            <a:r>
              <a:rPr lang="en-US" sz="1700">
                <a:solidFill>
                  <a:srgbClr val="FF0000"/>
                </a:solidFill>
              </a:rPr>
              <a:t>WITH_CHARSET</a:t>
            </a:r>
            <a:r>
              <a:rPr lang="en-US" sz="1700"/>
              <a:t>=charset	Define the primary built-in charset (latin1).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</a:t>
            </a:r>
            <a:r>
              <a:rPr lang="en-US" sz="1700">
                <a:solidFill>
                  <a:srgbClr val="FF0000"/>
                </a:solidFill>
              </a:rPr>
              <a:t>WITH_XCHARSET</a:t>
            </a:r>
            <a:r>
              <a:rPr lang="en-US" sz="1700"/>
              <a:t>=list  	Define other built-in charsets (may be 'all').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</a:t>
            </a:r>
            <a:r>
              <a:rPr lang="en-US" sz="1700">
                <a:solidFill>
                  <a:srgbClr val="FF0000"/>
                </a:solidFill>
              </a:rPr>
              <a:t>WITH_COLLATION</a:t>
            </a:r>
            <a:r>
              <a:rPr lang="en-US" sz="1700"/>
              <a:t>=collate  Define default collation (latin1_swedish_ci).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WITH_OPENSSL=yes    	Enable secure connections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                        	(define WITHOUT_YASSL for backward compatibility).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WITH_LINUXTHREADS=yes   Use the linuxthreads pthread library.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WITH_PROC_SCOPE_PTH=yes Use process scope threads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                        	(try it if you use libpthread).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WITH_FAST_MUTEXES=yes   Replace mutexes with spinlocks.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BUILD_OPTIMIZED=yes 	Enable compiler optimizations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                        	(use it if you need speed).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BUILD_STATIC=yes    	Build a static version of mysqld.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                        	(use it if you need even more speed).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	WITH_NDB=yes        	Enable support for NDB Cluster.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Installing MySQL (2)</a:t>
            </a:r>
            <a:endParaRPr/>
          </a:p>
        </p:txBody>
      </p:sp>
      <p:sp>
        <p:nvSpPr>
          <p:cNvPr id="281" name="Google Shape;281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OPTIONS: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WITH_CHARSET=utf8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WITH_XCHARSET=ascii,big5,…  (all)</a:t>
            </a:r>
            <a:endParaRPr sz="27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Installed…</a:t>
            </a:r>
            <a:endParaRPr sz="3500"/>
          </a:p>
        </p:txBody>
      </p:sp>
      <p:sp>
        <p:nvSpPr>
          <p:cNvPr id="282" name="Google Shape;282;p21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22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===&gt; SECURITY REPORT: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	This port has installed the following files which may act as </a:t>
            </a:r>
            <a:r>
              <a:rPr lang="en-US" sz="1600">
                <a:solidFill>
                  <a:srgbClr val="FF0000"/>
                </a:solidFill>
              </a:rPr>
              <a:t>network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F0000"/>
                </a:solidFill>
              </a:rPr>
              <a:t>  	servers</a:t>
            </a:r>
            <a:r>
              <a:rPr lang="en-US" sz="1600">
                <a:solidFill>
                  <a:srgbClr val="980000"/>
                </a:solidFill>
              </a:rPr>
              <a:t> </a:t>
            </a:r>
            <a:r>
              <a:rPr lang="en-US" sz="1600"/>
              <a:t>and may therefore pose a </a:t>
            </a:r>
            <a:r>
              <a:rPr lang="en-US" sz="1600">
                <a:solidFill>
                  <a:srgbClr val="FF0000"/>
                </a:solidFill>
              </a:rPr>
              <a:t>remote security risk</a:t>
            </a:r>
            <a:r>
              <a:rPr lang="en-US" sz="1600"/>
              <a:t> to the system.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/usr/local/libexec/mysqld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	This port has installed the following </a:t>
            </a:r>
            <a:r>
              <a:rPr lang="en-US" sz="1600">
                <a:solidFill>
                  <a:srgbClr val="FF0000"/>
                </a:solidFill>
              </a:rPr>
              <a:t>startup scripts</a:t>
            </a:r>
            <a:r>
              <a:rPr lang="en-US" sz="1600"/>
              <a:t> which may cause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	these network services to be started at boot time.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/usr/local/etc/rc.d/mysql-server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Installing MySQL (3)</a:t>
            </a:r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Startup script…</a:t>
            </a:r>
            <a:endParaRPr/>
          </a:p>
        </p:txBody>
      </p:sp>
      <p:sp>
        <p:nvSpPr>
          <p:cNvPr id="290" name="Google Shape;290;p22"/>
          <p:cNvSpPr txBox="1">
            <a:spLocks noGrp="1"/>
          </p:cNvSpPr>
          <p:nvPr>
            <p:ph type="body" idx="2"/>
          </p:nvPr>
        </p:nvSpPr>
        <p:spPr>
          <a:xfrm>
            <a:off x="615250" y="2151400"/>
            <a:ext cx="10798500" cy="3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 Add the following line to </a:t>
            </a:r>
            <a:r>
              <a:rPr lang="en-US" sz="2000">
                <a:solidFill>
                  <a:srgbClr val="FF0000"/>
                </a:solidFill>
              </a:rPr>
              <a:t>/etc/rc.conf</a:t>
            </a:r>
            <a:r>
              <a:rPr lang="en-US" sz="2000"/>
              <a:t> to enable mysql: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 </a:t>
            </a:r>
            <a:r>
              <a:rPr lang="en-US" sz="2000">
                <a:solidFill>
                  <a:srgbClr val="FF0000"/>
                </a:solidFill>
              </a:rPr>
              <a:t>mysql_enable </a:t>
            </a:r>
            <a:r>
              <a:rPr lang="en-US" sz="2000"/>
              <a:t>(bool):  Set to "NO" by default.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                   	Set it to "YES" to enable MySQL.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 mysql_limits (bool):  Set to "NO" by default.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                   	Set it to yes to run `limits -e -U mysql`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                   	just before mysql starts.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 mysql_dbdir (str):	Default to "/var/db/mysql"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                   	Base database directory.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 mysql_args (str): 	Custom additional arguments to be passed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                   	to mysqld_safe (default empty).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96" name="Google Shape;296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Managing MySQL (1)</a:t>
            </a:r>
            <a:endParaRPr/>
          </a:p>
        </p:txBody>
      </p:sp>
      <p:sp>
        <p:nvSpPr>
          <p:cNvPr id="297" name="Google Shape;297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Configuration file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Copy config file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$ cd /usr/local/share/mysql</a:t>
            </a:r>
            <a:endParaRPr sz="25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$ cp my-huge.cnf /usr/local/etc/my.cnf</a:t>
            </a:r>
            <a:endParaRPr sz="25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Edit /usr/local/etc/my.cnf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Start mysql daemon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Using startup script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$ /usr/local/etc/rc.d/mysql-server start</a:t>
            </a:r>
            <a:endParaRPr sz="3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3" name="Google Shape;303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Managing MySQL (2)</a:t>
            </a:r>
            <a:endParaRPr/>
          </a:p>
        </p:txBody>
      </p:sp>
      <p:sp>
        <p:nvSpPr>
          <p:cNvPr id="304" name="Google Shape;304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Test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$ mysql </a:t>
            </a:r>
            <a:r>
              <a:rPr lang="en-US" sz="2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2700">
                <a:solidFill>
                  <a:schemeClr val="dk1"/>
                </a:solidFill>
              </a:rPr>
              <a:t>u root </a:t>
            </a:r>
            <a:r>
              <a:rPr lang="en-US" sz="2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2700">
                <a:solidFill>
                  <a:schemeClr val="dk1"/>
                </a:solidFill>
              </a:rPr>
              <a:t>p 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The initial password for root is empty</a:t>
            </a:r>
            <a:endParaRPr sz="3500"/>
          </a:p>
        </p:txBody>
      </p:sp>
      <p:sp>
        <p:nvSpPr>
          <p:cNvPr id="305" name="Google Shape;305;p24"/>
          <p:cNvSpPr txBox="1">
            <a:spLocks noGrp="1"/>
          </p:cNvSpPr>
          <p:nvPr>
            <p:ph type="body" idx="2"/>
          </p:nvPr>
        </p:nvSpPr>
        <p:spPr>
          <a:xfrm>
            <a:off x="615250" y="2853175"/>
            <a:ext cx="10798500" cy="44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nasa [/usr/local/etc] -randy- </a:t>
            </a:r>
            <a:r>
              <a:rPr lang="en-US" sz="1700">
                <a:solidFill>
                  <a:srgbClr val="FF0000"/>
                </a:solidFill>
              </a:rPr>
              <a:t>mysql -u root -p</a:t>
            </a:r>
            <a:endParaRPr sz="17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Enter password: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Welcome to the MySQL monitor.  Commands end with ; or \g.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Your MySQL connection id is 1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Server version: 5.1.41-log FreeBSD port: mysql-server-5.1.41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Type 'help;' or '\h' for help. Type '\c' to clear the current input statement.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mysql&gt; </a:t>
            </a:r>
            <a:r>
              <a:rPr lang="en-US" sz="1700">
                <a:solidFill>
                  <a:srgbClr val="FF0000"/>
                </a:solidFill>
              </a:rPr>
              <a:t>show databases;</a:t>
            </a:r>
            <a:endParaRPr sz="17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+-------------------------+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| Database            	|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+-------------------------+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| information_schema  	|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| mysql               	|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| test                	|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+-------------------------+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3 rows in set (0.06 sec)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11" name="Google Shape;311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Managing MySQL (3)</a:t>
            </a:r>
            <a:endParaRPr/>
          </a:p>
        </p:txBody>
      </p:sp>
      <p:sp>
        <p:nvSpPr>
          <p:cNvPr id="312" name="Google Shape;312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Securing initial accounts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Two initial accounts</a:t>
            </a:r>
            <a:endParaRPr sz="270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>
                <a:solidFill>
                  <a:schemeClr val="dk1"/>
                </a:solidFill>
              </a:rPr>
              <a:t>root</a:t>
            </a:r>
            <a:endParaRPr sz="2700">
              <a:solidFill>
                <a:schemeClr val="dk1"/>
              </a:solidFill>
            </a:endParaRPr>
          </a:p>
          <a:p>
            <a:pPr marL="137160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</a:pPr>
            <a:r>
              <a:rPr lang="en-US" sz="2700">
                <a:solidFill>
                  <a:schemeClr val="dk1"/>
                </a:solidFill>
              </a:rPr>
              <a:t>anonymous</a:t>
            </a:r>
            <a:endParaRPr sz="3500"/>
          </a:p>
        </p:txBody>
      </p:sp>
      <p:sp>
        <p:nvSpPr>
          <p:cNvPr id="313" name="Google Shape;313;p25"/>
          <p:cNvSpPr txBox="1">
            <a:spLocks noGrp="1"/>
          </p:cNvSpPr>
          <p:nvPr>
            <p:ph type="body" idx="2"/>
          </p:nvPr>
        </p:nvSpPr>
        <p:spPr>
          <a:xfrm>
            <a:off x="615250" y="4614375"/>
            <a:ext cx="107985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mysql&gt; </a:t>
            </a:r>
            <a:r>
              <a:rPr lang="en-US" sz="1700">
                <a:solidFill>
                  <a:srgbClr val="FF0000"/>
                </a:solidFill>
              </a:rPr>
              <a:t>UPDATE mysql.user SET Password = PASSWORD('test123') WHERE User = 'root';</a:t>
            </a:r>
            <a:endParaRPr sz="17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Query OK, 3 rows affected (0.08 sec)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Rows matched: 3  Changed: 3  Warnings: 0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mysql&gt; </a:t>
            </a:r>
            <a:r>
              <a:rPr lang="en-US" sz="1700">
                <a:solidFill>
                  <a:srgbClr val="FF0000"/>
                </a:solidFill>
              </a:rPr>
              <a:t>FLUSH PRIVILEGES;       	# Reload the grant tables</a:t>
            </a:r>
            <a:endParaRPr sz="17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Query OK, 0 rows affected (0.00 sec)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mysql&gt; </a:t>
            </a:r>
            <a:r>
              <a:rPr lang="en-US" sz="1700">
                <a:solidFill>
                  <a:srgbClr val="FF0000"/>
                </a:solidFill>
              </a:rPr>
              <a:t>SET PASSWORD FOR 'root'@'localhost' = PASSWORD('ttt123');</a:t>
            </a:r>
            <a:endParaRPr sz="17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Query OK, 0 rows affected (0.02 sec)</a:t>
            </a:r>
            <a:endParaRPr sz="1700"/>
          </a:p>
        </p:txBody>
      </p:sp>
      <p:sp>
        <p:nvSpPr>
          <p:cNvPr id="314" name="Google Shape;314;p25"/>
          <p:cNvSpPr txBox="1">
            <a:spLocks noGrp="1"/>
          </p:cNvSpPr>
          <p:nvPr>
            <p:ph type="body" idx="2"/>
          </p:nvPr>
        </p:nvSpPr>
        <p:spPr>
          <a:xfrm>
            <a:off x="6492250" y="1899700"/>
            <a:ext cx="49053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mysql&gt; </a:t>
            </a:r>
            <a:r>
              <a:rPr lang="en-US" sz="1500">
                <a:solidFill>
                  <a:srgbClr val="FF0000"/>
                </a:solidFill>
              </a:rPr>
              <a:t>SELECT Host, User From mysql.user;</a:t>
            </a: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+-----------------------------+------+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| Host                        | User |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+-----------------------------+------+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| 127.0.0.1                   | root |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| nasa.cs.nctu.edu.tw         |      |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| nasa.cs.nctu.edu.tw</a:t>
            </a:r>
            <a:r>
              <a:rPr lang="en-US" sz="1500">
                <a:solidFill>
                  <a:schemeClr val="dk1"/>
                </a:solidFill>
              </a:rPr>
              <a:t>         </a:t>
            </a:r>
            <a:r>
              <a:rPr lang="en-US" sz="1500"/>
              <a:t>| root |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| localhost</a:t>
            </a:r>
            <a:r>
              <a:rPr lang="en-US" sz="1500">
                <a:solidFill>
                  <a:schemeClr val="dk1"/>
                </a:solidFill>
              </a:rPr>
              <a:t>                   </a:t>
            </a:r>
            <a:r>
              <a:rPr lang="en-US" sz="1500"/>
              <a:t>|</a:t>
            </a:r>
            <a:r>
              <a:rPr lang="en-US" sz="1500">
                <a:solidFill>
                  <a:schemeClr val="dk1"/>
                </a:solidFill>
              </a:rPr>
              <a:t>      </a:t>
            </a:r>
            <a:r>
              <a:rPr lang="en-US" sz="1500"/>
              <a:t>|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| localhost</a:t>
            </a:r>
            <a:r>
              <a:rPr lang="en-US" sz="1500">
                <a:solidFill>
                  <a:schemeClr val="dk1"/>
                </a:solidFill>
              </a:rPr>
              <a:t>                   </a:t>
            </a:r>
            <a:r>
              <a:rPr lang="en-US" sz="1500"/>
              <a:t>| root |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+-----------------------------+------+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Web service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Apache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GWS, Nginx, IIS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SQL service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MySQL, MariaDB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MS SQL, Oracle DB, PostgreSQL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NoSQL service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MongoDB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Web backend language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Golang, Python, Node.js, PHP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20" name="Google Shape;320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Installing Apache (1)</a:t>
            </a:r>
            <a:endParaRPr/>
          </a:p>
        </p:txBody>
      </p:sp>
      <p:sp>
        <p:nvSpPr>
          <p:cNvPr id="321" name="Google Shape;321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Steps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$ cd /usr/ports/www/apache24/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$ make install clean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Options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A lot of options for modules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WITH_SSL (default)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WITH_MPM=worker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WITH_THREADS=yes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WITH_SUEXEC=yes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27" name="Google Shape;327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Installing Apache (2)</a:t>
            </a:r>
            <a:endParaRPr/>
          </a:p>
        </p:txBody>
      </p:sp>
      <p:sp>
        <p:nvSpPr>
          <p:cNvPr id="328" name="Google Shape;328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Installed…</a:t>
            </a: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Startup script</a:t>
            </a:r>
            <a:endParaRPr sz="2900">
              <a:solidFill>
                <a:schemeClr val="dk1"/>
              </a:solidFill>
            </a:endParaRPr>
          </a:p>
          <a:p>
            <a:pPr marL="914400" lvl="1" indent="-387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/usr/local/etc/rc.d/apache24</a:t>
            </a:r>
            <a:endParaRPr sz="2500">
              <a:solidFill>
                <a:schemeClr val="dk1"/>
              </a:solidFill>
            </a:endParaRPr>
          </a:p>
          <a:p>
            <a:pPr marL="914400" lvl="1" indent="-387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apache24_http_accept_enable</a:t>
            </a:r>
            <a:endParaRPr sz="3500"/>
          </a:p>
        </p:txBody>
      </p:sp>
      <p:sp>
        <p:nvSpPr>
          <p:cNvPr id="329" name="Google Shape;329;p27"/>
          <p:cNvSpPr txBox="1">
            <a:spLocks noGrp="1"/>
          </p:cNvSpPr>
          <p:nvPr>
            <p:ph type="body" idx="2"/>
          </p:nvPr>
        </p:nvSpPr>
        <p:spPr>
          <a:xfrm>
            <a:off x="599050" y="2049700"/>
            <a:ext cx="10798500" cy="17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To run apache www server from startup, add </a:t>
            </a:r>
            <a:r>
              <a:rPr lang="en-US" sz="1700">
                <a:solidFill>
                  <a:srgbClr val="FF0000"/>
                </a:solidFill>
              </a:rPr>
              <a:t>apache22_enable</a:t>
            </a:r>
            <a:r>
              <a:rPr lang="en-US" sz="1700"/>
              <a:t>="YES"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in your /etc/rc.conf. Extra options can be found in startup script.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Your </a:t>
            </a:r>
            <a:r>
              <a:rPr lang="en-US" sz="1700">
                <a:solidFill>
                  <a:srgbClr val="FF0000"/>
                </a:solidFill>
              </a:rPr>
              <a:t>hostname </a:t>
            </a:r>
            <a:r>
              <a:rPr lang="en-US" sz="1700"/>
              <a:t>must be resolvable using at least 1 mechanism in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/etc/nsswitch typically DNS or /etc/hosts or apache might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have issues starting depending on the modules you are using.</a:t>
            </a:r>
            <a:endParaRPr sz="1700"/>
          </a:p>
        </p:txBody>
      </p:sp>
      <p:sp>
        <p:nvSpPr>
          <p:cNvPr id="330" name="Google Shape;330;p27"/>
          <p:cNvSpPr txBox="1">
            <a:spLocks noGrp="1"/>
          </p:cNvSpPr>
          <p:nvPr>
            <p:ph type="body" idx="2"/>
          </p:nvPr>
        </p:nvSpPr>
        <p:spPr>
          <a:xfrm>
            <a:off x="599050" y="3968000"/>
            <a:ext cx="107985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===&gt; SECURITY REPORT: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  	This port has installed the following binaries which execute with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  	increased privileges.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/usr/local/sbin/</a:t>
            </a:r>
            <a:r>
              <a:rPr lang="en-US" sz="1700">
                <a:solidFill>
                  <a:srgbClr val="FF0000"/>
                </a:solidFill>
              </a:rPr>
              <a:t>suexec</a:t>
            </a:r>
            <a:endParaRPr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36" name="Google Shape;336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Apache configuration – Configuration files</a:t>
            </a:r>
            <a:endParaRPr sz="4800"/>
          </a:p>
        </p:txBody>
      </p:sp>
      <p:sp>
        <p:nvSpPr>
          <p:cNvPr id="337" name="Google Shape;337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Location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The default location of apache (in ports) is /usr/local/etc/apache24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Major configuration file: httpd.conf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Other configuration files could be included. (setting in httpd.conf)</a:t>
            </a:r>
            <a:endParaRPr sz="25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extra/httpd-*.conf, Includes/*.conf</a:t>
            </a:r>
            <a:endParaRPr sz="25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Two types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Global settings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Server configurations</a:t>
            </a:r>
            <a:endParaRPr sz="25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Options of modules</a:t>
            </a:r>
            <a:endParaRPr sz="25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Directory Configuration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Local setting for certain directory</a:t>
            </a:r>
            <a:endParaRPr sz="3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Apache configuration – Global Settings (httpd.conf)</a:t>
            </a:r>
            <a:endParaRPr sz="3900"/>
          </a:p>
        </p:txBody>
      </p:sp>
      <p:sp>
        <p:nvSpPr>
          <p:cNvPr id="344" name="Google Shape;344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Server configuration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Listen 80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ServerAdmin liuyh@cs.nctu.edu.tw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ServerName nasa.cs.nctu.edu.tw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DocumentRoot "/home/wwwadm/data“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Remember create DocumentRoot directory if you modify it</a:t>
            </a:r>
            <a:endParaRPr sz="25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Options of modules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Include supplemental configuration files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Include etc/apache22/extra/httpd-*.conf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Include etc/apache22/Includes/*.conf</a:t>
            </a:r>
            <a:endParaRPr sz="3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50" name="Google Shape;350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Apache configuration – Directory Configuration (1)</a:t>
            </a:r>
            <a:endParaRPr sz="4000"/>
          </a:p>
        </p:txBody>
      </p:sp>
      <p:sp>
        <p:nvSpPr>
          <p:cNvPr id="351" name="Google Shape;351;p30"/>
          <p:cNvSpPr txBox="1">
            <a:spLocks noGrp="1"/>
          </p:cNvSpPr>
          <p:nvPr>
            <p:ph type="body" idx="1"/>
          </p:nvPr>
        </p:nvSpPr>
        <p:spPr>
          <a:xfrm>
            <a:off x="599050" y="15092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Configuration parameters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Options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All</a:t>
            </a:r>
            <a:endParaRPr sz="25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ExecCGI</a:t>
            </a:r>
            <a:endParaRPr sz="25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FollowSymLinks	</a:t>
            </a:r>
            <a:endParaRPr sz="25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Indexs	</a:t>
            </a:r>
            <a:endParaRPr sz="25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MultiViews</a:t>
            </a:r>
            <a:endParaRPr sz="25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SymLinksIfOwnerMatch</a:t>
            </a:r>
            <a:endParaRPr sz="25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Char char="○"/>
            </a:pPr>
            <a:r>
              <a:rPr lang="en-US" sz="27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http://httpd.apache.org/docs/2.4/mod/core.html#options</a:t>
            </a:r>
            <a:endParaRPr sz="3500">
              <a:solidFill>
                <a:srgbClr val="0000FF"/>
              </a:solidFill>
            </a:endParaRPr>
          </a:p>
        </p:txBody>
      </p:sp>
      <p:sp>
        <p:nvSpPr>
          <p:cNvPr id="352" name="Google Shape;352;p30"/>
          <p:cNvSpPr txBox="1">
            <a:spLocks noGrp="1"/>
          </p:cNvSpPr>
          <p:nvPr>
            <p:ph type="body" idx="2"/>
          </p:nvPr>
        </p:nvSpPr>
        <p:spPr>
          <a:xfrm>
            <a:off x="615250" y="5603100"/>
            <a:ext cx="10798500" cy="17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&lt;Directory "/home/wwwadm/data"&gt;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Options Indexes FollowSymLinks MultiViews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AllowOverride None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Order allow,deny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	Allow from all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&lt;/Directory&gt;</a:t>
            </a:r>
            <a:endParaRPr sz="1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58" name="Google Shape;358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Apache configuration – Directory Configuration (2)</a:t>
            </a:r>
            <a:endParaRPr sz="4000"/>
          </a:p>
        </p:txBody>
      </p:sp>
      <p:sp>
        <p:nvSpPr>
          <p:cNvPr id="359" name="Google Shape;359;p31"/>
          <p:cNvSpPr txBox="1">
            <a:spLocks noGrp="1"/>
          </p:cNvSpPr>
          <p:nvPr>
            <p:ph type="body" idx="1"/>
          </p:nvPr>
        </p:nvSpPr>
        <p:spPr>
          <a:xfrm>
            <a:off x="599050" y="15092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Configuration parameters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AllowOverride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All			(Read .htaccess)</a:t>
            </a:r>
            <a:endParaRPr sz="25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None			(ignoring .htaccess)</a:t>
            </a:r>
            <a:endParaRPr sz="25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Order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Solve collision of deny and allow rules</a:t>
            </a:r>
            <a:endParaRPr sz="25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Deny/Allow</a:t>
            </a:r>
            <a:endParaRPr sz="2700">
              <a:solidFill>
                <a:schemeClr val="dk1"/>
              </a:solidFill>
            </a:endParaRPr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lang="en-US" sz="2500">
                <a:solidFill>
                  <a:schemeClr val="dk1"/>
                </a:solidFill>
              </a:rPr>
              <a:t>IP/DN			(control access to this directory)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360" name="Google Shape;360;p31"/>
          <p:cNvSpPr txBox="1">
            <a:spLocks noGrp="1"/>
          </p:cNvSpPr>
          <p:nvPr>
            <p:ph type="body" idx="2"/>
          </p:nvPr>
        </p:nvSpPr>
        <p:spPr>
          <a:xfrm>
            <a:off x="615250" y="5603100"/>
            <a:ext cx="10798500" cy="17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&lt;Directory "/home/wwwadm/data"&gt;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	Options Indexes FollowSymLinks MultiViews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	AllowOverride None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	Order allow,deny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	Allow from all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&lt;/Directory&gt;</a:t>
            </a:r>
            <a:endParaRPr sz="1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66" name="Google Shape;366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/>
              <a:t>Apache configuration –	Options of Modules</a:t>
            </a:r>
            <a:endParaRPr sz="4700"/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dir_module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2400">
                <a:solidFill>
                  <a:schemeClr val="dk1"/>
                </a:solidFill>
              </a:rPr>
              <a:t>alias_module  </a:t>
            </a:r>
            <a:r>
              <a:rPr lang="en-US" sz="1800">
                <a:solidFill>
                  <a:schemeClr val="dk1"/>
                </a:solidFill>
              </a:rPr>
              <a:t>(http://httpd.apache.org/docs/2.2/mod/mod_alias.html)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mime_module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body" idx="2"/>
          </p:nvPr>
        </p:nvSpPr>
        <p:spPr>
          <a:xfrm>
            <a:off x="615250" y="1972300"/>
            <a:ext cx="10798500" cy="1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&lt;IfModule dir_module&gt;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</a:t>
            </a:r>
            <a:r>
              <a:rPr lang="en-US" sz="1800">
                <a:solidFill>
                  <a:srgbClr val="FF0000"/>
                </a:solidFill>
              </a:rPr>
              <a:t>DirectoryIndex</a:t>
            </a:r>
            <a:r>
              <a:rPr lang="en-US" sz="1800"/>
              <a:t> </a:t>
            </a:r>
            <a:r>
              <a:rPr lang="en-US" sz="1800">
                <a:solidFill>
                  <a:srgbClr val="9900FF"/>
                </a:solidFill>
              </a:rPr>
              <a:t>index.html</a:t>
            </a:r>
            <a:endParaRPr sz="18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&lt;/IfModule&gt;</a:t>
            </a:r>
            <a:endParaRPr sz="1800"/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2"/>
          </p:nvPr>
        </p:nvSpPr>
        <p:spPr>
          <a:xfrm>
            <a:off x="615250" y="3521975"/>
            <a:ext cx="10798500" cy="15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&lt;IfModule alias_module&gt;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	</a:t>
            </a:r>
            <a:r>
              <a:rPr lang="en-US" sz="1800">
                <a:solidFill>
                  <a:srgbClr val="FF0000"/>
                </a:solidFill>
              </a:rPr>
              <a:t>Redirect </a:t>
            </a:r>
            <a:r>
              <a:rPr lang="en-US" sz="1800"/>
              <a:t>/foo http://www.example.com/bar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	</a:t>
            </a:r>
            <a:r>
              <a:rPr lang="en-US" sz="1800">
                <a:solidFill>
                  <a:srgbClr val="FF0000"/>
                </a:solidFill>
              </a:rPr>
              <a:t>Alias </a:t>
            </a:r>
            <a:r>
              <a:rPr lang="en-US" sz="1800"/>
              <a:t>/webpath /full/filesystem/path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	</a:t>
            </a:r>
            <a:r>
              <a:rPr lang="en-US" sz="1800">
                <a:solidFill>
                  <a:srgbClr val="FF0000"/>
                </a:solidFill>
              </a:rPr>
              <a:t>ScriptAlias </a:t>
            </a:r>
            <a:r>
              <a:rPr lang="en-US" sz="1800"/>
              <a:t>/cgi-bin/ "/usr/local/www/apache22/cgi-bin/"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&lt;/IfModule&gt;</a:t>
            </a:r>
            <a:endParaRPr sz="1800"/>
          </a:p>
        </p:txBody>
      </p:sp>
      <p:sp>
        <p:nvSpPr>
          <p:cNvPr id="370" name="Google Shape;370;p32"/>
          <p:cNvSpPr txBox="1">
            <a:spLocks noGrp="1"/>
          </p:cNvSpPr>
          <p:nvPr>
            <p:ph type="body" idx="2"/>
          </p:nvPr>
        </p:nvSpPr>
        <p:spPr>
          <a:xfrm>
            <a:off x="615250" y="5477450"/>
            <a:ext cx="10798500" cy="17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0000"/>
                </a:solidFill>
              </a:rPr>
              <a:t>DefaultType </a:t>
            </a:r>
            <a:r>
              <a:rPr lang="en-US" sz="1800"/>
              <a:t>text/plain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&lt;IfModule mime_module&gt;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	</a:t>
            </a:r>
            <a:r>
              <a:rPr lang="en-US" sz="1800">
                <a:solidFill>
                  <a:srgbClr val="FF0000"/>
                </a:solidFill>
              </a:rPr>
              <a:t>TypesConfig </a:t>
            </a:r>
            <a:r>
              <a:rPr lang="en-US" sz="1800"/>
              <a:t>etc/apache22/mime.types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	</a:t>
            </a:r>
            <a:r>
              <a:rPr lang="en-US" sz="1800">
                <a:solidFill>
                  <a:srgbClr val="FF0000"/>
                </a:solidFill>
              </a:rPr>
              <a:t>AddType </a:t>
            </a:r>
            <a:r>
              <a:rPr lang="en-US" sz="1800"/>
              <a:t>application/x-compress .Z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	</a:t>
            </a:r>
            <a:r>
              <a:rPr lang="en-US" sz="1800">
                <a:solidFill>
                  <a:srgbClr val="FF0000"/>
                </a:solidFill>
              </a:rPr>
              <a:t>AddHandler </a:t>
            </a:r>
            <a:r>
              <a:rPr lang="en-US" sz="1800"/>
              <a:t>cgi-script .cgi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&lt;/IfModule&gt;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00"/>
              <a:t>Supplemental configuration –</a:t>
            </a:r>
            <a:endParaRPr sz="4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	httpd-mpm.conf (Multi-Processing Module)</a:t>
            </a:r>
            <a:endParaRPr sz="4300"/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Server-pool management (MPM specific)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Include etc/apache22/extra/httpd-mpm.conf</a:t>
            </a:r>
            <a:endParaRPr sz="27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WITH_MPM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prefork: non-threaded, pre-forking 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worker: hybrid multi-process multi-threaded</a:t>
            </a:r>
            <a:endParaRPr sz="3500"/>
          </a:p>
        </p:txBody>
      </p:sp>
      <p:sp>
        <p:nvSpPr>
          <p:cNvPr id="378" name="Google Shape;378;p33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24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&lt;IfModule mpm_worker_module&gt;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	</a:t>
            </a:r>
            <a:r>
              <a:rPr lang="en-US" sz="1900">
                <a:solidFill>
                  <a:srgbClr val="FF0000"/>
                </a:solidFill>
              </a:rPr>
              <a:t>StartServers </a:t>
            </a:r>
            <a:r>
              <a:rPr lang="en-US" sz="1900"/>
              <a:t>       	2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	</a:t>
            </a:r>
            <a:r>
              <a:rPr lang="en-US" sz="1900">
                <a:solidFill>
                  <a:srgbClr val="FF0000"/>
                </a:solidFill>
              </a:rPr>
              <a:t>MaxClients </a:t>
            </a:r>
            <a:r>
              <a:rPr lang="en-US" sz="1900"/>
              <a:t>         	150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	</a:t>
            </a:r>
            <a:r>
              <a:rPr lang="en-US" sz="1900">
                <a:solidFill>
                  <a:srgbClr val="FF0000"/>
                </a:solidFill>
              </a:rPr>
              <a:t>MinSpareThreads</a:t>
            </a:r>
            <a:r>
              <a:rPr lang="en-US" sz="1900"/>
              <a:t>      	25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	</a:t>
            </a:r>
            <a:r>
              <a:rPr lang="en-US" sz="1900">
                <a:solidFill>
                  <a:srgbClr val="FF0000"/>
                </a:solidFill>
              </a:rPr>
              <a:t>MaxSpareThreads </a:t>
            </a:r>
            <a:r>
              <a:rPr lang="en-US" sz="1900"/>
              <a:t>	75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	</a:t>
            </a:r>
            <a:r>
              <a:rPr lang="en-US" sz="1900">
                <a:solidFill>
                  <a:srgbClr val="FF0000"/>
                </a:solidFill>
              </a:rPr>
              <a:t>ThreadsPerChild</a:t>
            </a:r>
            <a:r>
              <a:rPr lang="en-US" sz="1900"/>
              <a:t>      	25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	</a:t>
            </a:r>
            <a:r>
              <a:rPr lang="en-US" sz="1900">
                <a:solidFill>
                  <a:srgbClr val="FF0000"/>
                </a:solidFill>
              </a:rPr>
              <a:t>MaxRequestsPerChild</a:t>
            </a:r>
            <a:r>
              <a:rPr lang="en-US" sz="1900"/>
              <a:t>   	0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&lt;/IfModule&gt;</a:t>
            </a:r>
            <a:endParaRPr sz="1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84" name="Google Shape;384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Supplemental configuration – httpd-userdir.conf</a:t>
            </a:r>
            <a:endParaRPr sz="4200"/>
          </a:p>
        </p:txBody>
      </p:sp>
      <p:sp>
        <p:nvSpPr>
          <p:cNvPr id="385" name="Google Shape;385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User home directories</a:t>
            </a:r>
            <a:endParaRPr sz="2900">
              <a:solidFill>
                <a:schemeClr val="dk1"/>
              </a:solidFill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Include etc/apache22/extra/httpd-userdir.conf</a:t>
            </a:r>
            <a:endParaRPr sz="25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Methods: </a:t>
            </a:r>
            <a:r>
              <a:rPr lang="en-US" sz="27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http://www.w3.org/Protocols/rfc2616/rfc2616-sec9.html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386" name="Google Shape;386;p34"/>
          <p:cNvSpPr txBox="1">
            <a:spLocks noGrp="1"/>
          </p:cNvSpPr>
          <p:nvPr>
            <p:ph type="body" idx="2"/>
          </p:nvPr>
        </p:nvSpPr>
        <p:spPr>
          <a:xfrm>
            <a:off x="615250" y="2422225"/>
            <a:ext cx="10798500" cy="3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UserDir </a:t>
            </a:r>
            <a:r>
              <a:rPr lang="en-US" sz="1500">
                <a:solidFill>
                  <a:srgbClr val="FF0000"/>
                </a:solidFill>
              </a:rPr>
              <a:t>public_html</a:t>
            </a:r>
            <a:endParaRPr sz="15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UserDir </a:t>
            </a:r>
            <a:r>
              <a:rPr lang="en-US" sz="1500">
                <a:solidFill>
                  <a:srgbClr val="FF0000"/>
                </a:solidFill>
              </a:rPr>
              <a:t>disabled</a:t>
            </a:r>
            <a:r>
              <a:rPr lang="en-US" sz="1500"/>
              <a:t> root toor daemon operator bin tty kmem games news man sshd bind proxy _pflogd _dhcp uucp pop www nobody mailnull smmsp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&lt;</a:t>
            </a:r>
            <a:r>
              <a:rPr lang="en-US" sz="1500">
                <a:solidFill>
                  <a:srgbClr val="FF0000"/>
                </a:solidFill>
              </a:rPr>
              <a:t>Directory</a:t>
            </a:r>
            <a:r>
              <a:rPr lang="en-US" sz="1500"/>
              <a:t> "/home/*/public_html"&gt;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AllowOverride FileInfo AuthConfig Limit Indexes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Options MultiViews Indexes SymLinksIfOwnerMatch IncludesNoExec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	&lt;</a:t>
            </a:r>
            <a:r>
              <a:rPr lang="en-US" sz="1500">
                <a:solidFill>
                  <a:srgbClr val="FF0000"/>
                </a:solidFill>
              </a:rPr>
              <a:t>Limit</a:t>
            </a:r>
            <a:r>
              <a:rPr lang="en-US" sz="1500"/>
              <a:t> GET POST OPTIONS&gt;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    	Order allow,deny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    	Allow from all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&lt;/Limit&gt;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&lt;LimitExcept GET POST OPTIONS&gt;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    	Order deny,allow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    	Deny from all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&lt;/LimitExcept&gt;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&lt;/Directory&gt;</a:t>
            </a:r>
            <a:endParaRPr sz="1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92" name="Google Shape;392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Supplemental configuration – httpd-vhosts.conf</a:t>
            </a:r>
            <a:endParaRPr sz="4200"/>
          </a:p>
        </p:txBody>
      </p:sp>
      <p:sp>
        <p:nvSpPr>
          <p:cNvPr id="393" name="Google Shape;393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Virtual hosts</a:t>
            </a:r>
            <a:endParaRPr sz="33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700">
                <a:solidFill>
                  <a:schemeClr val="dk1"/>
                </a:solidFill>
              </a:rPr>
              <a:t>Include</a:t>
            </a:r>
            <a:br>
              <a:rPr lang="en-US" sz="2700">
                <a:solidFill>
                  <a:schemeClr val="dk1"/>
                </a:solidFill>
              </a:rPr>
            </a:br>
            <a:r>
              <a:rPr lang="en-US" sz="2500">
                <a:solidFill>
                  <a:schemeClr val="dk1"/>
                </a:solidFill>
              </a:rPr>
              <a:t>etc/apache24/extra/httpd-vhosts.conf</a:t>
            </a:r>
            <a:endParaRPr sz="25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Name-based</a:t>
            </a:r>
            <a:endParaRPr sz="3100">
              <a:solidFill>
                <a:schemeClr val="dk1"/>
              </a:solidFill>
            </a:endParaRPr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-US" sz="2300">
                <a:solidFill>
                  <a:schemeClr val="dk1"/>
                </a:solidFill>
              </a:rPr>
              <a:t>NameVirtualHost</a:t>
            </a:r>
            <a:endParaRPr sz="2300">
              <a:solidFill>
                <a:schemeClr val="dk1"/>
              </a:solidFill>
            </a:endParaRPr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-US" sz="2300">
                <a:solidFill>
                  <a:schemeClr val="dk1"/>
                </a:solidFill>
              </a:rPr>
              <a:t>&lt;VirtualHost&gt;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IP-based</a:t>
            </a:r>
            <a:endParaRPr sz="3100">
              <a:solidFill>
                <a:schemeClr val="dk1"/>
              </a:solidFill>
            </a:endParaRPr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en-US" sz="2300">
                <a:solidFill>
                  <a:schemeClr val="dk1"/>
                </a:solidFill>
              </a:rPr>
              <a:t>&lt;VirtualHost&gt;</a:t>
            </a:r>
            <a:endParaRPr sz="21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ServerName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DocumentRoot</a:t>
            </a:r>
            <a:endParaRPr sz="27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○"/>
            </a:pPr>
            <a:r>
              <a:rPr lang="en-US" sz="25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http://httpd.apache.org/docs/2.2/vhosts</a:t>
            </a:r>
            <a:endParaRPr sz="3500"/>
          </a:p>
        </p:txBody>
      </p:sp>
      <p:sp>
        <p:nvSpPr>
          <p:cNvPr id="394" name="Google Shape;394;p35"/>
          <p:cNvSpPr txBox="1">
            <a:spLocks noGrp="1"/>
          </p:cNvSpPr>
          <p:nvPr>
            <p:ph type="body" idx="2"/>
          </p:nvPr>
        </p:nvSpPr>
        <p:spPr>
          <a:xfrm>
            <a:off x="6387625" y="1563425"/>
            <a:ext cx="5026200" cy="49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0000"/>
                </a:solidFill>
              </a:rPr>
              <a:t>Listen </a:t>
            </a:r>
            <a:r>
              <a:rPr lang="en-US" sz="1500"/>
              <a:t>80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Listen 8080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0000"/>
                </a:solidFill>
              </a:rPr>
              <a:t>NameVirtualHost</a:t>
            </a:r>
            <a:r>
              <a:rPr lang="en-US" sz="1500"/>
              <a:t> 172.20.30.40:80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NameVirtualHost 172.20.30.40:8080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&lt;</a:t>
            </a:r>
            <a:r>
              <a:rPr lang="en-US" sz="1500">
                <a:solidFill>
                  <a:srgbClr val="FF0000"/>
                </a:solidFill>
              </a:rPr>
              <a:t>VirtualHost</a:t>
            </a:r>
            <a:r>
              <a:rPr lang="en-US" sz="1500"/>
              <a:t> 172.20.30.40:80&gt;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</a:t>
            </a:r>
            <a:r>
              <a:rPr lang="en-US" sz="1500">
                <a:solidFill>
                  <a:srgbClr val="FF0000"/>
                </a:solidFill>
              </a:rPr>
              <a:t>ServerName</a:t>
            </a:r>
            <a:r>
              <a:rPr lang="en-US" sz="1500"/>
              <a:t> www.example.com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</a:t>
            </a:r>
            <a:r>
              <a:rPr lang="en-US" sz="1500">
                <a:solidFill>
                  <a:srgbClr val="FF0000"/>
                </a:solidFill>
              </a:rPr>
              <a:t>DocumentRoot</a:t>
            </a:r>
            <a:r>
              <a:rPr lang="en-US" sz="1500"/>
              <a:t> /www/domain-80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&lt;/VirtualHost&gt;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&lt;VirtualHost 172.20.30.40:8080&gt;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ServerName www.example.com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DocumentRoot /www/domain-8080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&lt;/VirtualHost&gt;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&lt;VirtualHost 172.20.30.40:80&gt;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ServerName www.example.org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DocumentRoot /www/otherdomain-80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&lt;/VirtualHost&gt;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&lt;VirtualHost 172.20.30.40:8080&gt;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ServerName www.example.org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	DocumentRoot /www/otherdomain-8080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&lt;/VirtualHost&gt;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Introduction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Apache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MySQL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PHP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Installation and Administration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MySQL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Apache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PHP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Appendix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phpMyAdmin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lighttpd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FastCGI</a:t>
            </a:r>
            <a:endParaRPr sz="2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00" name="Google Shape;400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Supplemental configuration – More…</a:t>
            </a:r>
            <a:endParaRPr/>
          </a:p>
        </p:txBody>
      </p:sp>
      <p:sp>
        <p:nvSpPr>
          <p:cNvPr id="401" name="Google Shape;401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Multi-language error messages</a:t>
            </a:r>
            <a:endParaRPr sz="2900">
              <a:solidFill>
                <a:schemeClr val="dk1"/>
              </a:solidFill>
            </a:endParaRPr>
          </a:p>
          <a:p>
            <a:pPr marL="914400" lvl="1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700">
                <a:solidFill>
                  <a:schemeClr val="dk1"/>
                </a:solidFill>
              </a:rPr>
              <a:t>httpd-multilang-errordoc.conf</a:t>
            </a:r>
            <a:endParaRPr sz="27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Fancy directory listings</a:t>
            </a:r>
            <a:endParaRPr sz="3500"/>
          </a:p>
          <a:p>
            <a:pPr marL="914400" lvl="1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/>
              <a:t>httpd-autoindex.conf</a:t>
            </a:r>
            <a:endParaRPr sz="290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/>
              <a:t>Language settings</a:t>
            </a:r>
            <a:endParaRPr sz="29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httpd-languages.conf</a:t>
            </a:r>
            <a:endParaRPr sz="270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/>
              <a:t>Real-time info on requests and configuration</a:t>
            </a:r>
            <a:endParaRPr sz="29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httpd-info.conf</a:t>
            </a:r>
            <a:endParaRPr sz="270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/>
              <a:t>Local access to the Apache HTTP Server Manual</a:t>
            </a:r>
            <a:endParaRPr sz="29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httpd-manual.conf</a:t>
            </a:r>
            <a:endParaRPr sz="270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/>
              <a:t>Various default settings</a:t>
            </a:r>
            <a:endParaRPr sz="29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/>
              <a:t>httpd-default.conf</a:t>
            </a:r>
            <a:endParaRPr sz="2700"/>
          </a:p>
          <a:p>
            <a:pPr marL="9144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07" name="Google Shape;407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configuration for Apache – log</a:t>
            </a:r>
            <a:endParaRPr/>
          </a:p>
        </p:txBody>
      </p:sp>
      <p:sp>
        <p:nvSpPr>
          <p:cNvPr id="408" name="Google Shape;408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Rotate your log using newsyslog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In httpd config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ErrorLog "/var/log/httpd-error.log"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TransferLog "/var/log/httpd-access.log"</a:t>
            </a:r>
            <a:endParaRPr sz="27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In startup script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_pidprefix="/var/run/httpd"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pidfile="${_pidprefix}.pid"</a:t>
            </a:r>
            <a:endParaRPr sz="27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409" name="Google Shape;409;p37"/>
          <p:cNvSpPr txBox="1">
            <a:spLocks noGrp="1"/>
          </p:cNvSpPr>
          <p:nvPr>
            <p:ph type="body" idx="2"/>
          </p:nvPr>
        </p:nvSpPr>
        <p:spPr>
          <a:xfrm>
            <a:off x="615250" y="3616275"/>
            <a:ext cx="107985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/>
              <a:t>/var/log/httpd-</a:t>
            </a:r>
            <a:r>
              <a:rPr lang="en-US" sz="2100" dirty="0" err="1"/>
              <a:t>access.log</a:t>
            </a:r>
            <a:r>
              <a:rPr lang="en-US" sz="2100" dirty="0"/>
              <a:t>	640  5  * @T00  Z  </a:t>
            </a:r>
            <a:r>
              <a:rPr lang="en-US" sz="2100" dirty="0">
                <a:solidFill>
                  <a:srgbClr val="FF0000"/>
                </a:solidFill>
              </a:rPr>
              <a:t>/var/run/</a:t>
            </a:r>
            <a:r>
              <a:rPr lang="en-US" sz="2100" dirty="0" err="1">
                <a:solidFill>
                  <a:srgbClr val="FF0000"/>
                </a:solidFill>
              </a:rPr>
              <a:t>httpd.pid</a:t>
            </a:r>
            <a:endParaRPr sz="21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/var/log/httpd-</a:t>
            </a:r>
            <a:r>
              <a:rPr lang="en-US" sz="2100" dirty="0" err="1"/>
              <a:t>error.log</a:t>
            </a:r>
            <a:r>
              <a:rPr lang="en-US" sz="2100" dirty="0"/>
              <a:t>	640  5  * @T00  z  /var/run/</a:t>
            </a:r>
            <a:r>
              <a:rPr lang="en-US" sz="2100" dirty="0" err="1"/>
              <a:t>httpd.pid</a:t>
            </a:r>
            <a:endParaRPr sz="21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15" name="Google Shape;415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.htaccess (1)</a:t>
            </a:r>
            <a:endParaRPr/>
          </a:p>
        </p:txBody>
      </p:sp>
      <p:sp>
        <p:nvSpPr>
          <p:cNvPr id="416" name="Google Shape;416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.htaccess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Allow admin or users to control access to certain directory</a:t>
            </a:r>
            <a:endParaRPr sz="27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Usage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Modify httpd.conf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Create .htaccess file 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Generate password database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Test</a:t>
            </a:r>
            <a:endParaRPr sz="35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22" name="Google Shape;422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.htaccess (2)</a:t>
            </a:r>
            <a:endParaRPr/>
          </a:p>
        </p:txBody>
      </p:sp>
      <p:sp>
        <p:nvSpPr>
          <p:cNvPr id="423" name="Google Shape;423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Example</a:t>
            </a:r>
            <a:endParaRPr sz="29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Modify httpd.conf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Create .htaccess file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700">
                <a:solidFill>
                  <a:schemeClr val="dk1"/>
                </a:solidFill>
              </a:rPr>
              <a:t>Generate password file</a:t>
            </a:r>
            <a:endParaRPr sz="3700"/>
          </a:p>
        </p:txBody>
      </p:sp>
      <p:sp>
        <p:nvSpPr>
          <p:cNvPr id="424" name="Google Shape;424;p39"/>
          <p:cNvSpPr txBox="1">
            <a:spLocks noGrp="1"/>
          </p:cNvSpPr>
          <p:nvPr>
            <p:ph type="body" idx="2"/>
          </p:nvPr>
        </p:nvSpPr>
        <p:spPr>
          <a:xfrm>
            <a:off x="599925" y="3587000"/>
            <a:ext cx="10798500" cy="18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$ cat .htaccess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AuthName "SA-test1"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AuthType "Basic"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AuthUserFile "/home/wwwadm/data/test1/.htpasswd"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/>
              <a:t>Require valid-user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Options Indexes</a:t>
            </a:r>
            <a:endParaRPr sz="1900"/>
          </a:p>
        </p:txBody>
      </p:sp>
      <p:sp>
        <p:nvSpPr>
          <p:cNvPr id="425" name="Google Shape;425;p39"/>
          <p:cNvSpPr txBox="1">
            <a:spLocks noGrp="1"/>
          </p:cNvSpPr>
          <p:nvPr>
            <p:ph type="body" idx="2"/>
          </p:nvPr>
        </p:nvSpPr>
        <p:spPr>
          <a:xfrm>
            <a:off x="599050" y="5696675"/>
            <a:ext cx="10798500" cy="12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$ </a:t>
            </a:r>
            <a:r>
              <a:rPr lang="en-US" sz="1900">
                <a:solidFill>
                  <a:srgbClr val="FF0000"/>
                </a:solidFill>
              </a:rPr>
              <a:t>htpasswd -c ./.htpasswd SA-user1</a:t>
            </a:r>
            <a:endParaRPr sz="19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New password: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Re-type new password: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Adding password for user SA-user1</a:t>
            </a:r>
            <a:endParaRPr sz="1900"/>
          </a:p>
        </p:txBody>
      </p:sp>
      <p:sp>
        <p:nvSpPr>
          <p:cNvPr id="426" name="Google Shape;426;p39"/>
          <p:cNvSpPr txBox="1">
            <a:spLocks noGrp="1"/>
          </p:cNvSpPr>
          <p:nvPr>
            <p:ph type="body" idx="2"/>
          </p:nvPr>
        </p:nvSpPr>
        <p:spPr>
          <a:xfrm>
            <a:off x="6133700" y="1278125"/>
            <a:ext cx="5263800" cy="18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&lt;Directory "/home/wwwadm/data/test1"&gt;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Options None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</a:t>
            </a:r>
            <a:r>
              <a:rPr lang="en-US" sz="1800">
                <a:solidFill>
                  <a:srgbClr val="FF0000"/>
                </a:solidFill>
              </a:rPr>
              <a:t>AllowOverride All</a:t>
            </a:r>
            <a:endParaRPr sz="1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Order allow,deny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Allow from all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&lt;/Directory&gt;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32" name="Google Shape;432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.htaccess (3)</a:t>
            </a:r>
            <a:endParaRPr/>
          </a:p>
        </p:txBody>
      </p:sp>
      <p:sp>
        <p:nvSpPr>
          <p:cNvPr id="433" name="Google Shape;433;p4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You can use these tools to generate .htaccess</a:t>
            </a:r>
            <a:endParaRPr sz="29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http://www.linuxkungfu.org/tools/htaccesser/index.php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http://www.htaccesseditor.com/</a:t>
            </a:r>
            <a:endParaRPr sz="2900">
              <a:solidFill>
                <a:schemeClr val="dk1"/>
              </a:solidFill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434" name="Google Shape;434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8725" y="3312025"/>
            <a:ext cx="823912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40" name="Google Shape;440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Installing PHP7 (1)</a:t>
            </a:r>
            <a:endParaRPr/>
          </a:p>
        </p:txBody>
      </p:sp>
      <p:sp>
        <p:nvSpPr>
          <p:cNvPr id="441" name="Google Shape;441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Steps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$ pkg install php74 php74-mysqli mod_php74 php74-zlib \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php74-mbstring php74-gd php74-json php74-curl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$ vim /usr/local/etc/apache24/Includes/php.conf</a:t>
            </a:r>
            <a:endParaRPr sz="3600"/>
          </a:p>
        </p:txBody>
      </p:sp>
      <p:sp>
        <p:nvSpPr>
          <p:cNvPr id="442" name="Google Shape;442;p41"/>
          <p:cNvSpPr txBox="1">
            <a:spLocks noGrp="1"/>
          </p:cNvSpPr>
          <p:nvPr>
            <p:ph type="body" idx="2"/>
          </p:nvPr>
        </p:nvSpPr>
        <p:spPr>
          <a:xfrm>
            <a:off x="615250" y="3799375"/>
            <a:ext cx="10798500" cy="31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&lt;IfModule dir_module&gt;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DirectoryIndex </a:t>
            </a:r>
            <a:r>
              <a:rPr lang="en-US">
                <a:solidFill>
                  <a:srgbClr val="FF0000"/>
                </a:solidFill>
              </a:rPr>
              <a:t>index.php</a:t>
            </a:r>
            <a:r>
              <a:rPr lang="en-US"/>
              <a:t> index.html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&lt;FilesMatch "\.php$"&gt;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	SetHandler application/x-httpd-php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&lt;/FilesMatch&gt;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&lt;FilesMatch "\.phps$"&gt;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	SetHandler application/x-httpd-php-source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&lt;/FilesMatch&gt;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&lt;/IfModule&gt;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48" name="Google Shape;448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 PHP7 in apache (2)</a:t>
            </a:r>
            <a:endParaRPr/>
          </a:p>
        </p:txBody>
      </p:sp>
      <p:sp>
        <p:nvSpPr>
          <p:cNvPr id="449" name="Google Shape;449;p4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Start apache</a:t>
            </a:r>
            <a:endParaRPr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$ /usr/local/etc/rc.d/apache24 start</a:t>
            </a:r>
            <a:endParaRPr sz="2600"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$ service apache24 restart</a:t>
            </a:r>
            <a:endParaRPr sz="26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Test PHP</a:t>
            </a:r>
            <a:endParaRPr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$ vim /usr/local/www/apache24/data/index.php</a:t>
            </a:r>
            <a:endParaRPr sz="3600"/>
          </a:p>
        </p:txBody>
      </p:sp>
      <p:sp>
        <p:nvSpPr>
          <p:cNvPr id="450" name="Google Shape;450;p42"/>
          <p:cNvSpPr txBox="1">
            <a:spLocks noGrp="1"/>
          </p:cNvSpPr>
          <p:nvPr>
            <p:ph type="body" idx="2"/>
          </p:nvPr>
        </p:nvSpPr>
        <p:spPr>
          <a:xfrm>
            <a:off x="4835950" y="4397650"/>
            <a:ext cx="2324700" cy="12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&lt;?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 </a:t>
            </a:r>
            <a:r>
              <a:rPr lang="en-US" dirty="0" err="1"/>
              <a:t>phpinfo</a:t>
            </a:r>
            <a:r>
              <a:rPr lang="en-US" dirty="0"/>
              <a:t>();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?&gt;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456" name="Google Shape;456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phpinfo()</a:t>
            </a:r>
            <a:endParaRPr/>
          </a:p>
        </p:txBody>
      </p:sp>
      <p:pic>
        <p:nvPicPr>
          <p:cNvPr id="457" name="Google Shape;45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88" y="1413875"/>
            <a:ext cx="6365225" cy="58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Architecture</a:t>
            </a:r>
            <a:endParaRPr/>
          </a:p>
        </p:txBody>
      </p:sp>
      <p:sp>
        <p:nvSpPr>
          <p:cNvPr id="463" name="Google Shape;463;p4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464" name="Google Shape;464;p44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Cluster, Server Load Balancer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470" name="Google Shape;470;p4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Load balance</a:t>
            </a:r>
            <a:endParaRPr/>
          </a:p>
        </p:txBody>
      </p:sp>
      <p:sp>
        <p:nvSpPr>
          <p:cNvPr id="471" name="Google Shape;471;p45"/>
          <p:cNvSpPr txBox="1">
            <a:spLocks noGrp="1"/>
          </p:cNvSpPr>
          <p:nvPr>
            <p:ph type="body" idx="1"/>
          </p:nvPr>
        </p:nvSpPr>
        <p:spPr>
          <a:xfrm>
            <a:off x="716275" y="1631800"/>
            <a:ext cx="10830900" cy="70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Nginx proxy</a:t>
            </a:r>
            <a:endParaRPr sz="3600"/>
          </a:p>
        </p:txBody>
      </p:sp>
      <p:sp>
        <p:nvSpPr>
          <p:cNvPr id="472" name="Google Shape;472;p45"/>
          <p:cNvSpPr txBox="1">
            <a:spLocks noGrp="1"/>
          </p:cNvSpPr>
          <p:nvPr>
            <p:ph type="body" idx="2"/>
          </p:nvPr>
        </p:nvSpPr>
        <p:spPr>
          <a:xfrm>
            <a:off x="644550" y="2219625"/>
            <a:ext cx="4268100" cy="28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upstream backend { 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server 172.16.1.1:3000;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server 172.16.1.2:3000;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}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server { 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listen 80;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server_name www.example.com;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location / { 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	proxy_pass http://backend;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}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}</a:t>
            </a:r>
            <a:endParaRPr sz="1600"/>
          </a:p>
        </p:txBody>
      </p:sp>
      <p:grpSp>
        <p:nvGrpSpPr>
          <p:cNvPr id="473" name="Google Shape;473;p45"/>
          <p:cNvGrpSpPr/>
          <p:nvPr/>
        </p:nvGrpSpPr>
        <p:grpSpPr>
          <a:xfrm>
            <a:off x="5299351" y="1738257"/>
            <a:ext cx="5928449" cy="3301365"/>
            <a:chOff x="5205614" y="1787375"/>
            <a:chExt cx="6133936" cy="3594300"/>
          </a:xfrm>
        </p:grpSpPr>
        <p:sp>
          <p:nvSpPr>
            <p:cNvPr id="474" name="Google Shape;474;p45"/>
            <p:cNvSpPr/>
            <p:nvPr/>
          </p:nvSpPr>
          <p:spPr>
            <a:xfrm>
              <a:off x="6534150" y="1787375"/>
              <a:ext cx="4805400" cy="3594300"/>
            </a:xfrm>
            <a:prstGeom prst="roundRect">
              <a:avLst>
                <a:gd name="adj" fmla="val 5641"/>
              </a:avLst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45"/>
            <p:cNvGrpSpPr/>
            <p:nvPr/>
          </p:nvGrpSpPr>
          <p:grpSpPr>
            <a:xfrm>
              <a:off x="5205614" y="3060052"/>
              <a:ext cx="1123374" cy="1273536"/>
              <a:chOff x="5674439" y="2860964"/>
              <a:chExt cx="1123374" cy="1273536"/>
            </a:xfrm>
          </p:grpSpPr>
          <p:pic>
            <p:nvPicPr>
              <p:cNvPr id="476" name="Google Shape;476;p4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674439" y="2860964"/>
                <a:ext cx="1123374" cy="931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7" name="Google Shape;477;p45"/>
              <p:cNvSpPr txBox="1"/>
              <p:nvPr/>
            </p:nvSpPr>
            <p:spPr>
              <a:xfrm>
                <a:off x="5806375" y="3792800"/>
                <a:ext cx="859500" cy="34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MySQL Client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78" name="Google Shape;478;p45"/>
            <p:cNvSpPr txBox="1"/>
            <p:nvPr/>
          </p:nvSpPr>
          <p:spPr>
            <a:xfrm>
              <a:off x="6651250" y="1936863"/>
              <a:ext cx="193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VIRTUAL MACHINE</a:t>
              </a:r>
              <a:endParaRPr/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7171475" y="3316038"/>
              <a:ext cx="720000" cy="429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/>
                <a:t>tcp /</a:t>
              </a:r>
              <a:endParaRPr sz="13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/>
                <a:t>3306</a:t>
              </a:r>
              <a:endParaRPr sz="1300"/>
            </a:p>
          </p:txBody>
        </p:sp>
        <p:cxnSp>
          <p:nvCxnSpPr>
            <p:cNvPr id="480" name="Google Shape;480;p45"/>
            <p:cNvCxnSpPr>
              <a:stCxn id="476" idx="3"/>
              <a:endCxn id="479" idx="1"/>
            </p:cNvCxnSpPr>
            <p:nvPr/>
          </p:nvCxnSpPr>
          <p:spPr>
            <a:xfrm>
              <a:off x="6328988" y="3525965"/>
              <a:ext cx="842400" cy="4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481" name="Google Shape;481;p45"/>
            <p:cNvSpPr/>
            <p:nvPr/>
          </p:nvSpPr>
          <p:spPr>
            <a:xfrm>
              <a:off x="8733950" y="1870850"/>
              <a:ext cx="2368200" cy="3315600"/>
            </a:xfrm>
            <a:prstGeom prst="roundRect">
              <a:avLst>
                <a:gd name="adj" fmla="val 5641"/>
              </a:avLst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5"/>
            <p:cNvSpPr txBox="1"/>
            <p:nvPr/>
          </p:nvSpPr>
          <p:spPr>
            <a:xfrm>
              <a:off x="9019525" y="1936863"/>
              <a:ext cx="193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Docker Containers</a:t>
              </a:r>
              <a:endParaRPr/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9640100" y="2366475"/>
              <a:ext cx="1245000" cy="578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MySQL</a:t>
              </a:r>
              <a:endParaRPr/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node1</a:t>
              </a:r>
              <a:endParaRPr/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9640000" y="3241500"/>
              <a:ext cx="1245000" cy="578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MySQL</a:t>
              </a:r>
              <a:endParaRPr/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node1</a:t>
              </a:r>
              <a:endParaRPr/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9640000" y="4116525"/>
              <a:ext cx="1245000" cy="578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MySQL</a:t>
              </a:r>
              <a:endParaRPr/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node1</a:t>
              </a:r>
              <a:endParaRPr/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9323675" y="2441013"/>
              <a:ext cx="720000" cy="429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/>
                <a:t>tcp /</a:t>
              </a:r>
              <a:endParaRPr sz="13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/>
                <a:t>3306</a:t>
              </a:r>
              <a:endParaRPr sz="1300"/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9323675" y="3316038"/>
              <a:ext cx="720000" cy="429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/>
                <a:t>tcp /</a:t>
              </a:r>
              <a:endParaRPr sz="13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/>
                <a:t>3306</a:t>
              </a:r>
              <a:endParaRPr sz="1300"/>
            </a:p>
          </p:txBody>
        </p:sp>
        <p:sp>
          <p:nvSpPr>
            <p:cNvPr id="488" name="Google Shape;488;p45"/>
            <p:cNvSpPr/>
            <p:nvPr/>
          </p:nvSpPr>
          <p:spPr>
            <a:xfrm>
              <a:off x="9323675" y="4191063"/>
              <a:ext cx="720000" cy="429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/>
                <a:t>tcp /</a:t>
              </a:r>
              <a:endParaRPr sz="13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/>
                <a:t>3306</a:t>
              </a:r>
              <a:endParaRPr sz="1300"/>
            </a:p>
          </p:txBody>
        </p:sp>
        <p:cxnSp>
          <p:nvCxnSpPr>
            <p:cNvPr id="489" name="Google Shape;489;p45"/>
            <p:cNvCxnSpPr>
              <a:stCxn id="479" idx="3"/>
              <a:endCxn id="486" idx="1"/>
            </p:cNvCxnSpPr>
            <p:nvPr/>
          </p:nvCxnSpPr>
          <p:spPr>
            <a:xfrm rot="10800000" flipH="1">
              <a:off x="7891475" y="2655738"/>
              <a:ext cx="1432200" cy="8751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90" name="Google Shape;490;p45"/>
            <p:cNvCxnSpPr>
              <a:stCxn id="479" idx="3"/>
              <a:endCxn id="487" idx="1"/>
            </p:cNvCxnSpPr>
            <p:nvPr/>
          </p:nvCxnSpPr>
          <p:spPr>
            <a:xfrm>
              <a:off x="7891475" y="3530838"/>
              <a:ext cx="14322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91" name="Google Shape;491;p45"/>
            <p:cNvCxnSpPr>
              <a:stCxn id="479" idx="3"/>
              <a:endCxn id="488" idx="1"/>
            </p:cNvCxnSpPr>
            <p:nvPr/>
          </p:nvCxnSpPr>
          <p:spPr>
            <a:xfrm>
              <a:off x="7891475" y="3530838"/>
              <a:ext cx="1432200" cy="8751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492" name="Google Shape;492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58776" y="3960850"/>
              <a:ext cx="1447700" cy="3021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3" name="Google Shape;493;p45"/>
          <p:cNvGrpSpPr/>
          <p:nvPr/>
        </p:nvGrpSpPr>
        <p:grpSpPr>
          <a:xfrm>
            <a:off x="1197450" y="5111763"/>
            <a:ext cx="8712177" cy="2168400"/>
            <a:chOff x="1197450" y="5111763"/>
            <a:chExt cx="8712177" cy="2168400"/>
          </a:xfrm>
        </p:grpSpPr>
        <p:pic>
          <p:nvPicPr>
            <p:cNvPr id="494" name="Google Shape;494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97450" y="5883838"/>
              <a:ext cx="624225" cy="62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35537" y="6071863"/>
              <a:ext cx="1251400" cy="24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79513" y="6071863"/>
              <a:ext cx="1251400" cy="24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744775" y="5892663"/>
              <a:ext cx="582424" cy="588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327200" y="5892663"/>
              <a:ext cx="582424" cy="588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4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079002" y="6251064"/>
              <a:ext cx="248201" cy="24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4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661427" y="6251064"/>
              <a:ext cx="248201" cy="24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45"/>
            <p:cNvSpPr txBox="1"/>
            <p:nvPr/>
          </p:nvSpPr>
          <p:spPr>
            <a:xfrm>
              <a:off x="2504325" y="5596500"/>
              <a:ext cx="15138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HTTP HTTPS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2" name="Google Shape;502;p45"/>
            <p:cNvSpPr txBox="1"/>
            <p:nvPr/>
          </p:nvSpPr>
          <p:spPr>
            <a:xfrm>
              <a:off x="6548313" y="5596500"/>
              <a:ext cx="15138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MYSQL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03" name="Google Shape;503;p45"/>
            <p:cNvCxnSpPr/>
            <p:nvPr/>
          </p:nvCxnSpPr>
          <p:spPr>
            <a:xfrm>
              <a:off x="2012000" y="6211825"/>
              <a:ext cx="4101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04" name="Google Shape;504;p45"/>
            <p:cNvCxnSpPr/>
            <p:nvPr/>
          </p:nvCxnSpPr>
          <p:spPr>
            <a:xfrm>
              <a:off x="4156875" y="6211825"/>
              <a:ext cx="4101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05" name="Google Shape;505;p45"/>
            <p:cNvCxnSpPr/>
            <p:nvPr/>
          </p:nvCxnSpPr>
          <p:spPr>
            <a:xfrm rot="10800000" flipH="1">
              <a:off x="4170525" y="5538025"/>
              <a:ext cx="390600" cy="322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06" name="Google Shape;506;p45"/>
            <p:cNvCxnSpPr/>
            <p:nvPr/>
          </p:nvCxnSpPr>
          <p:spPr>
            <a:xfrm>
              <a:off x="4199825" y="6543900"/>
              <a:ext cx="332100" cy="2541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507" name="Google Shape;507;p45"/>
            <p:cNvGrpSpPr/>
            <p:nvPr/>
          </p:nvGrpSpPr>
          <p:grpSpPr>
            <a:xfrm>
              <a:off x="4618425" y="5111763"/>
              <a:ext cx="1329600" cy="2168400"/>
              <a:chOff x="4618425" y="5111763"/>
              <a:chExt cx="1329600" cy="2168400"/>
            </a:xfrm>
          </p:grpSpPr>
          <p:pic>
            <p:nvPicPr>
              <p:cNvPr id="508" name="Google Shape;508;p4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700800" y="5162738"/>
                <a:ext cx="582425" cy="588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9" name="Google Shape;509;p4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283225" y="5162738"/>
                <a:ext cx="582425" cy="588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0" name="Google Shape;510;p4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999400" y="5508831"/>
                <a:ext cx="283825" cy="283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1" name="Google Shape;511;p4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581825" y="5508831"/>
                <a:ext cx="283825" cy="283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2" name="Google Shape;512;p4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700800" y="5935138"/>
                <a:ext cx="582425" cy="588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3" name="Google Shape;513;p4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283225" y="5914675"/>
                <a:ext cx="582425" cy="588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4" name="Google Shape;514;p4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700800" y="6666613"/>
                <a:ext cx="582425" cy="588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5" name="Google Shape;515;p4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283225" y="6625688"/>
                <a:ext cx="582425" cy="588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6" name="Google Shape;516;p45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599637" y="7012713"/>
                <a:ext cx="248200" cy="2482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8100" dir="14400000" algn="bl" rotWithShape="0">
                  <a:srgbClr val="FFFFFF"/>
                </a:outerShdw>
              </a:effectLst>
            </p:spPr>
          </p:pic>
          <p:pic>
            <p:nvPicPr>
              <p:cNvPr id="517" name="Google Shape;517;p45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017212" y="7012713"/>
                <a:ext cx="248200" cy="2482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575" dir="14400000" algn="bl" rotWithShape="0">
                  <a:srgbClr val="FFFFFF"/>
                </a:outerShdw>
              </a:effectLst>
            </p:spPr>
          </p:pic>
          <p:pic>
            <p:nvPicPr>
              <p:cNvPr id="518" name="Google Shape;518;p45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4962087" y="6223461"/>
                <a:ext cx="358450" cy="358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9" name="Google Shape;519;p45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5470812" y="6223461"/>
                <a:ext cx="358450" cy="358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0" name="Google Shape;520;p45"/>
              <p:cNvSpPr/>
              <p:nvPr/>
            </p:nvSpPr>
            <p:spPr>
              <a:xfrm>
                <a:off x="4618425" y="5111763"/>
                <a:ext cx="1329600" cy="21684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21" name="Google Shape;521;p45"/>
            <p:cNvCxnSpPr/>
            <p:nvPr/>
          </p:nvCxnSpPr>
          <p:spPr>
            <a:xfrm>
              <a:off x="6055550" y="5596500"/>
              <a:ext cx="449400" cy="4200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22" name="Google Shape;522;p45"/>
            <p:cNvCxnSpPr/>
            <p:nvPr/>
          </p:nvCxnSpPr>
          <p:spPr>
            <a:xfrm rot="10800000" flipH="1">
              <a:off x="6114150" y="6436475"/>
              <a:ext cx="420000" cy="439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23" name="Google Shape;523;p45"/>
            <p:cNvCxnSpPr/>
            <p:nvPr/>
          </p:nvCxnSpPr>
          <p:spPr>
            <a:xfrm>
              <a:off x="8239475" y="6211825"/>
              <a:ext cx="4101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025" y="1563425"/>
            <a:ext cx="8894100" cy="51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/>
        </p:nvSpPr>
        <p:spPr>
          <a:xfrm>
            <a:off x="3230379" y="6803325"/>
            <a:ext cx="532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https://commons.wikimedia.org/w/index.php?curid=28224098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529" name="Google Shape;529;p4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Load balance</a:t>
            </a:r>
            <a:endParaRPr/>
          </a:p>
        </p:txBody>
      </p:sp>
      <p:sp>
        <p:nvSpPr>
          <p:cNvPr id="530" name="Google Shape;530;p4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Open Source 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haproxy - </a:t>
            </a:r>
            <a:r>
              <a:rPr lang="en-US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http://www.haproxy.org/</a:t>
            </a:r>
            <a:endParaRPr>
              <a:solidFill>
                <a:schemeClr val="dk1"/>
              </a:solidFill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>
                <a:solidFill>
                  <a:schemeClr val="dk1"/>
                </a:solidFill>
              </a:rPr>
              <a:t>envoy - </a:t>
            </a:r>
            <a:r>
              <a:rPr lang="en-US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https://www.envoyproxy.io/</a:t>
            </a:r>
            <a:br>
              <a:rPr lang="en-US" sz="2600">
                <a:solidFill>
                  <a:schemeClr val="dk1"/>
                </a:solidFill>
              </a:rPr>
            </a:br>
            <a:endParaRPr sz="26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Commercial 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F5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A10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AWS ELB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Google Cloud Load Balance</a:t>
            </a:r>
            <a:endParaRPr sz="3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536" name="Google Shape;536;p4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MySQL cluster</a:t>
            </a:r>
            <a:endParaRPr/>
          </a:p>
        </p:txBody>
      </p:sp>
      <p:grpSp>
        <p:nvGrpSpPr>
          <p:cNvPr id="537" name="Google Shape;537;p47"/>
          <p:cNvGrpSpPr/>
          <p:nvPr/>
        </p:nvGrpSpPr>
        <p:grpSpPr>
          <a:xfrm>
            <a:off x="15582500" y="5287100"/>
            <a:ext cx="3135300" cy="1455262"/>
            <a:chOff x="6065325" y="5061325"/>
            <a:chExt cx="3135300" cy="1455262"/>
          </a:xfrm>
        </p:grpSpPr>
        <p:sp>
          <p:nvSpPr>
            <p:cNvPr id="538" name="Google Shape;538;p47"/>
            <p:cNvSpPr/>
            <p:nvPr/>
          </p:nvSpPr>
          <p:spPr>
            <a:xfrm>
              <a:off x="6065325" y="5061325"/>
              <a:ext cx="3135300" cy="1119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7"/>
            <p:cNvSpPr/>
            <p:nvPr/>
          </p:nvSpPr>
          <p:spPr>
            <a:xfrm>
              <a:off x="6065325" y="6180887"/>
              <a:ext cx="3135300" cy="335700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47"/>
          <p:cNvSpPr/>
          <p:nvPr/>
        </p:nvSpPr>
        <p:spPr>
          <a:xfrm>
            <a:off x="12486325" y="1456425"/>
            <a:ext cx="6837000" cy="5596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7"/>
          <p:cNvSpPr/>
          <p:nvPr/>
        </p:nvSpPr>
        <p:spPr>
          <a:xfrm>
            <a:off x="13951400" y="1602925"/>
            <a:ext cx="4932300" cy="5264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47"/>
          <p:cNvGrpSpPr/>
          <p:nvPr/>
        </p:nvGrpSpPr>
        <p:grpSpPr>
          <a:xfrm>
            <a:off x="15582500" y="1739675"/>
            <a:ext cx="3135300" cy="1455262"/>
            <a:chOff x="6065325" y="2080375"/>
            <a:chExt cx="3135300" cy="1455262"/>
          </a:xfrm>
        </p:grpSpPr>
        <p:sp>
          <p:nvSpPr>
            <p:cNvPr id="543" name="Google Shape;543;p47"/>
            <p:cNvSpPr/>
            <p:nvPr/>
          </p:nvSpPr>
          <p:spPr>
            <a:xfrm>
              <a:off x="6065325" y="2080375"/>
              <a:ext cx="3135300" cy="1119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7"/>
            <p:cNvSpPr/>
            <p:nvPr/>
          </p:nvSpPr>
          <p:spPr>
            <a:xfrm>
              <a:off x="6065325" y="3199937"/>
              <a:ext cx="3135300" cy="335700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47"/>
          <p:cNvGrpSpPr/>
          <p:nvPr/>
        </p:nvGrpSpPr>
        <p:grpSpPr>
          <a:xfrm>
            <a:off x="15582500" y="3513388"/>
            <a:ext cx="3135300" cy="1455262"/>
            <a:chOff x="6065325" y="3795500"/>
            <a:chExt cx="3135300" cy="1455262"/>
          </a:xfrm>
        </p:grpSpPr>
        <p:sp>
          <p:nvSpPr>
            <p:cNvPr id="546" name="Google Shape;546;p47"/>
            <p:cNvSpPr/>
            <p:nvPr/>
          </p:nvSpPr>
          <p:spPr>
            <a:xfrm>
              <a:off x="6065325" y="3795500"/>
              <a:ext cx="3135300" cy="1119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7"/>
            <p:cNvSpPr/>
            <p:nvPr/>
          </p:nvSpPr>
          <p:spPr>
            <a:xfrm>
              <a:off x="6065325" y="4915062"/>
              <a:ext cx="3135300" cy="335700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8" name="Google Shape;5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551" y="1220025"/>
            <a:ext cx="7859502" cy="59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7"/>
          <p:cNvSpPr txBox="1"/>
          <p:nvPr/>
        </p:nvSpPr>
        <p:spPr>
          <a:xfrm>
            <a:off x="2995113" y="7019725"/>
            <a:ext cx="60081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https://sabbour.me/running-a-mariadb-cluster-on-azure/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555" name="Google Shape;555;p4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 to 150 users</a:t>
            </a:r>
            <a:endParaRPr/>
          </a:p>
        </p:txBody>
      </p:sp>
      <p:sp>
        <p:nvSpPr>
          <p:cNvPr id="556" name="Google Shape;556;p4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One machine running the application server.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Web server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database server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local storage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Authentication via an existing LDAP or Active Directory server.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57" name="Google Shape;557;p48"/>
          <p:cNvGraphicFramePr/>
          <p:nvPr/>
        </p:nvGraphicFramePr>
        <p:xfrm>
          <a:off x="2534250" y="5021438"/>
          <a:ext cx="2408650" cy="1280100"/>
        </p:xfrm>
        <a:graphic>
          <a:graphicData uri="http://schemas.openxmlformats.org/drawingml/2006/table">
            <a:tbl>
              <a:tblPr>
                <a:noFill/>
                <a:tableStyleId>{03BDC5D8-1DA7-473B-A281-1BB2DEF3BF97}</a:tableStyleId>
              </a:tblPr>
              <a:tblGrid>
                <a:gridCol w="240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Web Server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DB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Local Storage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8" name="Google Shape;558;p48"/>
          <p:cNvSpPr/>
          <p:nvPr/>
        </p:nvSpPr>
        <p:spPr>
          <a:xfrm>
            <a:off x="6171875" y="5030450"/>
            <a:ext cx="2215200" cy="1280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LDAP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59" name="Google Shape;559;p48"/>
          <p:cNvCxnSpPr>
            <a:stCxn id="558" idx="1"/>
          </p:cNvCxnSpPr>
          <p:nvPr/>
        </p:nvCxnSpPr>
        <p:spPr>
          <a:xfrm rot="10800000">
            <a:off x="4956575" y="5665400"/>
            <a:ext cx="1215300" cy="5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565" name="Google Shape;565;p4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150 to 1,000 users</a:t>
            </a:r>
            <a:endParaRPr/>
          </a:p>
        </p:txBody>
      </p:sp>
      <p:sp>
        <p:nvSpPr>
          <p:cNvPr id="566" name="Google Shape;566;p4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High availability level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Every component is fully redundant and can fail without service interruption.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Backups without service interruption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49"/>
          <p:cNvGrpSpPr/>
          <p:nvPr/>
        </p:nvGrpSpPr>
        <p:grpSpPr>
          <a:xfrm>
            <a:off x="1934074" y="3944995"/>
            <a:ext cx="8128475" cy="2985464"/>
            <a:chOff x="1284375" y="1879500"/>
            <a:chExt cx="9411225" cy="3669900"/>
          </a:xfrm>
        </p:grpSpPr>
        <p:sp>
          <p:nvSpPr>
            <p:cNvPr id="568" name="Google Shape;568;p49"/>
            <p:cNvSpPr/>
            <p:nvPr/>
          </p:nvSpPr>
          <p:spPr>
            <a:xfrm>
              <a:off x="1284375" y="3365400"/>
              <a:ext cx="1680900" cy="698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Load balancer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3849313" y="3860700"/>
              <a:ext cx="1680900" cy="698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Web Server 2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6414250" y="1879500"/>
              <a:ext cx="1680900" cy="698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DB Primary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1" name="Google Shape;571;p49"/>
            <p:cNvSpPr/>
            <p:nvPr/>
          </p:nvSpPr>
          <p:spPr>
            <a:xfrm>
              <a:off x="6414250" y="4851300"/>
              <a:ext cx="1680900" cy="698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NFS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2" name="Google Shape;572;p49"/>
            <p:cNvSpPr/>
            <p:nvPr/>
          </p:nvSpPr>
          <p:spPr>
            <a:xfrm>
              <a:off x="6414250" y="2870100"/>
              <a:ext cx="1680900" cy="698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Redis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3" name="Google Shape;573;p49"/>
            <p:cNvSpPr/>
            <p:nvPr/>
          </p:nvSpPr>
          <p:spPr>
            <a:xfrm>
              <a:off x="6414250" y="3860700"/>
              <a:ext cx="1680900" cy="698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LDAP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9014700" y="1879500"/>
              <a:ext cx="1680900" cy="698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DB Replica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75" name="Google Shape;575;p49"/>
            <p:cNvCxnSpPr>
              <a:stCxn id="568" idx="3"/>
              <a:endCxn id="576" idx="1"/>
            </p:cNvCxnSpPr>
            <p:nvPr/>
          </p:nvCxnSpPr>
          <p:spPr>
            <a:xfrm rot="10800000" flipH="1">
              <a:off x="2965275" y="3219150"/>
              <a:ext cx="884100" cy="495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77" name="Google Shape;577;p49"/>
            <p:cNvCxnSpPr>
              <a:stCxn id="568" idx="3"/>
              <a:endCxn id="569" idx="1"/>
            </p:cNvCxnSpPr>
            <p:nvPr/>
          </p:nvCxnSpPr>
          <p:spPr>
            <a:xfrm>
              <a:off x="2965275" y="3714450"/>
              <a:ext cx="884100" cy="495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78" name="Google Shape;578;p49"/>
            <p:cNvCxnSpPr>
              <a:stCxn id="576" idx="3"/>
              <a:endCxn id="570" idx="1"/>
            </p:cNvCxnSpPr>
            <p:nvPr/>
          </p:nvCxnSpPr>
          <p:spPr>
            <a:xfrm rot="10800000" flipH="1">
              <a:off x="5530213" y="2228550"/>
              <a:ext cx="884100" cy="990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79" name="Google Shape;579;p49"/>
            <p:cNvCxnSpPr>
              <a:stCxn id="576" idx="3"/>
              <a:endCxn id="572" idx="1"/>
            </p:cNvCxnSpPr>
            <p:nvPr/>
          </p:nvCxnSpPr>
          <p:spPr>
            <a:xfrm>
              <a:off x="5530213" y="3219150"/>
              <a:ext cx="884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0" name="Google Shape;580;p49"/>
            <p:cNvCxnSpPr>
              <a:stCxn id="576" idx="3"/>
              <a:endCxn id="573" idx="1"/>
            </p:cNvCxnSpPr>
            <p:nvPr/>
          </p:nvCxnSpPr>
          <p:spPr>
            <a:xfrm>
              <a:off x="5530213" y="3219150"/>
              <a:ext cx="884100" cy="990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1" name="Google Shape;581;p49"/>
            <p:cNvCxnSpPr>
              <a:stCxn id="576" idx="3"/>
              <a:endCxn id="571" idx="1"/>
            </p:cNvCxnSpPr>
            <p:nvPr/>
          </p:nvCxnSpPr>
          <p:spPr>
            <a:xfrm>
              <a:off x="5530213" y="3219150"/>
              <a:ext cx="884100" cy="198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2" name="Google Shape;582;p49"/>
            <p:cNvCxnSpPr>
              <a:stCxn id="569" idx="3"/>
              <a:endCxn id="570" idx="1"/>
            </p:cNvCxnSpPr>
            <p:nvPr/>
          </p:nvCxnSpPr>
          <p:spPr>
            <a:xfrm rot="10800000" flipH="1">
              <a:off x="5530213" y="2228550"/>
              <a:ext cx="884100" cy="198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3" name="Google Shape;583;p49"/>
            <p:cNvCxnSpPr>
              <a:stCxn id="569" idx="3"/>
              <a:endCxn id="572" idx="1"/>
            </p:cNvCxnSpPr>
            <p:nvPr/>
          </p:nvCxnSpPr>
          <p:spPr>
            <a:xfrm rot="10800000" flipH="1">
              <a:off x="5530213" y="3219150"/>
              <a:ext cx="884100" cy="990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4" name="Google Shape;584;p49"/>
            <p:cNvCxnSpPr>
              <a:stCxn id="569" idx="3"/>
              <a:endCxn id="573" idx="1"/>
            </p:cNvCxnSpPr>
            <p:nvPr/>
          </p:nvCxnSpPr>
          <p:spPr>
            <a:xfrm>
              <a:off x="5530213" y="4209750"/>
              <a:ext cx="884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5" name="Google Shape;585;p49"/>
            <p:cNvCxnSpPr>
              <a:stCxn id="569" idx="3"/>
              <a:endCxn id="571" idx="1"/>
            </p:cNvCxnSpPr>
            <p:nvPr/>
          </p:nvCxnSpPr>
          <p:spPr>
            <a:xfrm>
              <a:off x="5530213" y="4209750"/>
              <a:ext cx="884100" cy="990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6" name="Google Shape;586;p49"/>
            <p:cNvCxnSpPr>
              <a:stCxn id="570" idx="3"/>
              <a:endCxn id="574" idx="1"/>
            </p:cNvCxnSpPr>
            <p:nvPr/>
          </p:nvCxnSpPr>
          <p:spPr>
            <a:xfrm>
              <a:off x="8095150" y="2228550"/>
              <a:ext cx="919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7" name="Google Shape;587;p49"/>
            <p:cNvCxnSpPr>
              <a:stCxn id="576" idx="0"/>
              <a:endCxn id="574" idx="0"/>
            </p:cNvCxnSpPr>
            <p:nvPr/>
          </p:nvCxnSpPr>
          <p:spPr>
            <a:xfrm rot="-5400000">
              <a:off x="6777163" y="-207900"/>
              <a:ext cx="990600" cy="5165400"/>
            </a:xfrm>
            <a:prstGeom prst="curvedConnector3">
              <a:avLst>
                <a:gd name="adj1" fmla="val 129549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8" name="Google Shape;588;p49"/>
            <p:cNvCxnSpPr>
              <a:stCxn id="569" idx="2"/>
              <a:endCxn id="574" idx="2"/>
            </p:cNvCxnSpPr>
            <p:nvPr/>
          </p:nvCxnSpPr>
          <p:spPr>
            <a:xfrm rot="-5400000">
              <a:off x="6281863" y="985500"/>
              <a:ext cx="1981200" cy="5165400"/>
            </a:xfrm>
            <a:prstGeom prst="curvedConnector3">
              <a:avLst>
                <a:gd name="adj1" fmla="val -7162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76" name="Google Shape;576;p49"/>
            <p:cNvSpPr/>
            <p:nvPr/>
          </p:nvSpPr>
          <p:spPr>
            <a:xfrm>
              <a:off x="3849313" y="2870100"/>
              <a:ext cx="1680900" cy="698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Web Server 1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594" name="Google Shape;594;p5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5,000 to &gt;100,000 users</a:t>
            </a:r>
            <a:endParaRPr/>
          </a:p>
        </p:txBody>
      </p:sp>
      <p:sp>
        <p:nvSpPr>
          <p:cNvPr id="595" name="Google Shape;595;p5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8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4 to 20 application/Web servers.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 cluster of two or more database servers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behind a load balancer to send all writes to the master and reads to the slaves.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Storage is an NFS server, or an object store that is S3 compatible.</a:t>
            </a:r>
            <a:endParaRPr sz="2500"/>
          </a:p>
        </p:txBody>
      </p:sp>
      <p:sp>
        <p:nvSpPr>
          <p:cNvPr id="596" name="Google Shape;596;p50"/>
          <p:cNvSpPr/>
          <p:nvPr/>
        </p:nvSpPr>
        <p:spPr>
          <a:xfrm>
            <a:off x="965425" y="4325825"/>
            <a:ext cx="1112100" cy="629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Load balancer 1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7" name="Google Shape;597;p50"/>
          <p:cNvSpPr/>
          <p:nvPr/>
        </p:nvSpPr>
        <p:spPr>
          <a:xfrm>
            <a:off x="965425" y="5871725"/>
            <a:ext cx="1112100" cy="629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Load balancer 2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98" name="Google Shape;598;p50"/>
          <p:cNvGrpSpPr/>
          <p:nvPr/>
        </p:nvGrpSpPr>
        <p:grpSpPr>
          <a:xfrm>
            <a:off x="2439450" y="3957575"/>
            <a:ext cx="1406400" cy="2915100"/>
            <a:chOff x="2439450" y="3881375"/>
            <a:chExt cx="1406400" cy="2915100"/>
          </a:xfrm>
        </p:grpSpPr>
        <p:sp>
          <p:nvSpPr>
            <p:cNvPr id="599" name="Google Shape;599;p50"/>
            <p:cNvSpPr/>
            <p:nvPr/>
          </p:nvSpPr>
          <p:spPr>
            <a:xfrm>
              <a:off x="2439450" y="3881375"/>
              <a:ext cx="1406400" cy="629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Web Server 1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Local LDAP Replica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0" name="Google Shape;600;p50"/>
            <p:cNvSpPr/>
            <p:nvPr/>
          </p:nvSpPr>
          <p:spPr>
            <a:xfrm>
              <a:off x="2439450" y="4643375"/>
              <a:ext cx="1406400" cy="629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Web Server 1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Local LDAP Replica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1" name="Google Shape;601;p50"/>
            <p:cNvSpPr/>
            <p:nvPr/>
          </p:nvSpPr>
          <p:spPr>
            <a:xfrm>
              <a:off x="2439450" y="5405375"/>
              <a:ext cx="1406400" cy="629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Web Server 1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Local LDAP Replica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2" name="Google Shape;602;p50"/>
            <p:cNvSpPr/>
            <p:nvPr/>
          </p:nvSpPr>
          <p:spPr>
            <a:xfrm>
              <a:off x="2439450" y="6167375"/>
              <a:ext cx="1406400" cy="6291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Web Server 1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Local LDAP Replica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03" name="Google Shape;603;p50"/>
          <p:cNvSpPr/>
          <p:nvPr/>
        </p:nvSpPr>
        <p:spPr>
          <a:xfrm>
            <a:off x="4432000" y="3957575"/>
            <a:ext cx="1112100" cy="629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LDAP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50"/>
          <p:cNvSpPr/>
          <p:nvPr/>
        </p:nvSpPr>
        <p:spPr>
          <a:xfrm>
            <a:off x="4432000" y="5481575"/>
            <a:ext cx="1112100" cy="629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NFS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5" name="Google Shape;605;p50"/>
          <p:cNvSpPr/>
          <p:nvPr/>
        </p:nvSpPr>
        <p:spPr>
          <a:xfrm>
            <a:off x="4432000" y="4719575"/>
            <a:ext cx="1112100" cy="629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Redis 2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6" name="Google Shape;606;p50"/>
          <p:cNvSpPr/>
          <p:nvPr/>
        </p:nvSpPr>
        <p:spPr>
          <a:xfrm>
            <a:off x="6337000" y="4719575"/>
            <a:ext cx="1112100" cy="629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Redis 1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Google Shape;607;p50"/>
          <p:cNvSpPr/>
          <p:nvPr/>
        </p:nvSpPr>
        <p:spPr>
          <a:xfrm>
            <a:off x="4432000" y="6243575"/>
            <a:ext cx="1112100" cy="629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DB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Load balancer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Google Shape;608;p50"/>
          <p:cNvSpPr/>
          <p:nvPr/>
        </p:nvSpPr>
        <p:spPr>
          <a:xfrm>
            <a:off x="7986150" y="4827588"/>
            <a:ext cx="1112100" cy="413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DB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Loader balancer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50"/>
          <p:cNvSpPr/>
          <p:nvPr/>
        </p:nvSpPr>
        <p:spPr>
          <a:xfrm>
            <a:off x="10805550" y="4152288"/>
            <a:ext cx="1112100" cy="413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DB Replica 1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50"/>
          <p:cNvSpPr/>
          <p:nvPr/>
        </p:nvSpPr>
        <p:spPr>
          <a:xfrm>
            <a:off x="10805550" y="4827575"/>
            <a:ext cx="1112100" cy="413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DB Replica 2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1" name="Google Shape;611;p50"/>
          <p:cNvSpPr/>
          <p:nvPr/>
        </p:nvSpPr>
        <p:spPr>
          <a:xfrm>
            <a:off x="10805550" y="5502863"/>
            <a:ext cx="1112100" cy="413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DB Replica 3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2" name="Google Shape;612;p50"/>
          <p:cNvCxnSpPr>
            <a:stCxn id="596" idx="3"/>
            <a:endCxn id="599" idx="1"/>
          </p:cNvCxnSpPr>
          <p:nvPr/>
        </p:nvCxnSpPr>
        <p:spPr>
          <a:xfrm rot="10800000" flipH="1">
            <a:off x="2077525" y="4271975"/>
            <a:ext cx="361800" cy="36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3" name="Google Shape;613;p50"/>
          <p:cNvCxnSpPr>
            <a:stCxn id="596" idx="3"/>
            <a:endCxn id="600" idx="1"/>
          </p:cNvCxnSpPr>
          <p:nvPr/>
        </p:nvCxnSpPr>
        <p:spPr>
          <a:xfrm>
            <a:off x="2077525" y="4640375"/>
            <a:ext cx="361800" cy="39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4" name="Google Shape;614;p50"/>
          <p:cNvCxnSpPr>
            <a:stCxn id="596" idx="3"/>
            <a:endCxn id="601" idx="1"/>
          </p:cNvCxnSpPr>
          <p:nvPr/>
        </p:nvCxnSpPr>
        <p:spPr>
          <a:xfrm>
            <a:off x="2077525" y="4640375"/>
            <a:ext cx="361800" cy="115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5" name="Google Shape;615;p50"/>
          <p:cNvCxnSpPr>
            <a:stCxn id="596" idx="3"/>
            <a:endCxn id="602" idx="1"/>
          </p:cNvCxnSpPr>
          <p:nvPr/>
        </p:nvCxnSpPr>
        <p:spPr>
          <a:xfrm>
            <a:off x="2077525" y="4640375"/>
            <a:ext cx="361800" cy="191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6" name="Google Shape;616;p50"/>
          <p:cNvCxnSpPr>
            <a:stCxn id="597" idx="3"/>
            <a:endCxn id="599" idx="1"/>
          </p:cNvCxnSpPr>
          <p:nvPr/>
        </p:nvCxnSpPr>
        <p:spPr>
          <a:xfrm rot="10800000" flipH="1">
            <a:off x="2077525" y="4272275"/>
            <a:ext cx="361800" cy="191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7" name="Google Shape;617;p50"/>
          <p:cNvCxnSpPr>
            <a:stCxn id="597" idx="3"/>
            <a:endCxn id="600" idx="1"/>
          </p:cNvCxnSpPr>
          <p:nvPr/>
        </p:nvCxnSpPr>
        <p:spPr>
          <a:xfrm rot="10800000" flipH="1">
            <a:off x="2077525" y="5034275"/>
            <a:ext cx="361800" cy="115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8" name="Google Shape;618;p50"/>
          <p:cNvCxnSpPr>
            <a:stCxn id="597" idx="3"/>
            <a:endCxn id="601" idx="1"/>
          </p:cNvCxnSpPr>
          <p:nvPr/>
        </p:nvCxnSpPr>
        <p:spPr>
          <a:xfrm rot="10800000" flipH="1">
            <a:off x="2077525" y="5796275"/>
            <a:ext cx="361800" cy="39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9" name="Google Shape;619;p50"/>
          <p:cNvCxnSpPr>
            <a:stCxn id="597" idx="3"/>
            <a:endCxn id="602" idx="1"/>
          </p:cNvCxnSpPr>
          <p:nvPr/>
        </p:nvCxnSpPr>
        <p:spPr>
          <a:xfrm>
            <a:off x="2077525" y="6186275"/>
            <a:ext cx="361800" cy="37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0" name="Google Shape;620;p50"/>
          <p:cNvCxnSpPr>
            <a:stCxn id="599" idx="3"/>
            <a:endCxn id="603" idx="1"/>
          </p:cNvCxnSpPr>
          <p:nvPr/>
        </p:nvCxnSpPr>
        <p:spPr>
          <a:xfrm>
            <a:off x="3845850" y="4272125"/>
            <a:ext cx="58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1" name="Google Shape;621;p50"/>
          <p:cNvCxnSpPr>
            <a:stCxn id="599" idx="3"/>
            <a:endCxn id="605" idx="1"/>
          </p:cNvCxnSpPr>
          <p:nvPr/>
        </p:nvCxnSpPr>
        <p:spPr>
          <a:xfrm>
            <a:off x="3845850" y="4272125"/>
            <a:ext cx="586200" cy="7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2" name="Google Shape;622;p50"/>
          <p:cNvCxnSpPr>
            <a:stCxn id="599" idx="3"/>
            <a:endCxn id="604" idx="1"/>
          </p:cNvCxnSpPr>
          <p:nvPr/>
        </p:nvCxnSpPr>
        <p:spPr>
          <a:xfrm>
            <a:off x="3845850" y="4272125"/>
            <a:ext cx="5862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3" name="Google Shape;623;p50"/>
          <p:cNvCxnSpPr>
            <a:stCxn id="599" idx="3"/>
            <a:endCxn id="607" idx="1"/>
          </p:cNvCxnSpPr>
          <p:nvPr/>
        </p:nvCxnSpPr>
        <p:spPr>
          <a:xfrm>
            <a:off x="3845850" y="4272125"/>
            <a:ext cx="586200" cy="228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4" name="Google Shape;624;p50"/>
          <p:cNvCxnSpPr>
            <a:stCxn id="600" idx="3"/>
            <a:endCxn id="603" idx="1"/>
          </p:cNvCxnSpPr>
          <p:nvPr/>
        </p:nvCxnSpPr>
        <p:spPr>
          <a:xfrm rot="10800000" flipH="1">
            <a:off x="3845850" y="4272125"/>
            <a:ext cx="586200" cy="7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5" name="Google Shape;625;p50"/>
          <p:cNvCxnSpPr>
            <a:stCxn id="600" idx="3"/>
            <a:endCxn id="605" idx="1"/>
          </p:cNvCxnSpPr>
          <p:nvPr/>
        </p:nvCxnSpPr>
        <p:spPr>
          <a:xfrm>
            <a:off x="3845850" y="5034125"/>
            <a:ext cx="58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6" name="Google Shape;626;p50"/>
          <p:cNvCxnSpPr>
            <a:stCxn id="600" idx="3"/>
            <a:endCxn id="604" idx="1"/>
          </p:cNvCxnSpPr>
          <p:nvPr/>
        </p:nvCxnSpPr>
        <p:spPr>
          <a:xfrm>
            <a:off x="3845850" y="5034125"/>
            <a:ext cx="586200" cy="7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7" name="Google Shape;627;p50"/>
          <p:cNvCxnSpPr>
            <a:stCxn id="600" idx="3"/>
            <a:endCxn id="607" idx="1"/>
          </p:cNvCxnSpPr>
          <p:nvPr/>
        </p:nvCxnSpPr>
        <p:spPr>
          <a:xfrm>
            <a:off x="3845850" y="5034125"/>
            <a:ext cx="5862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8" name="Google Shape;628;p50"/>
          <p:cNvCxnSpPr>
            <a:stCxn id="601" idx="3"/>
            <a:endCxn id="603" idx="1"/>
          </p:cNvCxnSpPr>
          <p:nvPr/>
        </p:nvCxnSpPr>
        <p:spPr>
          <a:xfrm rot="10800000" flipH="1">
            <a:off x="3845850" y="4272125"/>
            <a:ext cx="5862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9" name="Google Shape;629;p50"/>
          <p:cNvCxnSpPr>
            <a:stCxn id="601" idx="3"/>
            <a:endCxn id="605" idx="1"/>
          </p:cNvCxnSpPr>
          <p:nvPr/>
        </p:nvCxnSpPr>
        <p:spPr>
          <a:xfrm rot="10800000" flipH="1">
            <a:off x="3845850" y="5034125"/>
            <a:ext cx="586200" cy="7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0" name="Google Shape;630;p50"/>
          <p:cNvCxnSpPr>
            <a:stCxn id="601" idx="3"/>
            <a:endCxn id="604" idx="1"/>
          </p:cNvCxnSpPr>
          <p:nvPr/>
        </p:nvCxnSpPr>
        <p:spPr>
          <a:xfrm>
            <a:off x="3845850" y="5796125"/>
            <a:ext cx="58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1" name="Google Shape;631;p50"/>
          <p:cNvCxnSpPr>
            <a:stCxn id="601" idx="3"/>
            <a:endCxn id="607" idx="1"/>
          </p:cNvCxnSpPr>
          <p:nvPr/>
        </p:nvCxnSpPr>
        <p:spPr>
          <a:xfrm>
            <a:off x="3845850" y="5796125"/>
            <a:ext cx="586200" cy="7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2" name="Google Shape;632;p50"/>
          <p:cNvCxnSpPr>
            <a:stCxn id="602" idx="3"/>
            <a:endCxn id="603" idx="1"/>
          </p:cNvCxnSpPr>
          <p:nvPr/>
        </p:nvCxnSpPr>
        <p:spPr>
          <a:xfrm rot="10800000" flipH="1">
            <a:off x="3845850" y="4272125"/>
            <a:ext cx="586200" cy="228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3" name="Google Shape;633;p50"/>
          <p:cNvCxnSpPr>
            <a:stCxn id="602" idx="3"/>
            <a:endCxn id="605" idx="1"/>
          </p:cNvCxnSpPr>
          <p:nvPr/>
        </p:nvCxnSpPr>
        <p:spPr>
          <a:xfrm rot="10800000" flipH="1">
            <a:off x="3845850" y="5034125"/>
            <a:ext cx="5862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4" name="Google Shape;634;p50"/>
          <p:cNvCxnSpPr>
            <a:stCxn id="602" idx="3"/>
            <a:endCxn id="604" idx="1"/>
          </p:cNvCxnSpPr>
          <p:nvPr/>
        </p:nvCxnSpPr>
        <p:spPr>
          <a:xfrm rot="10800000" flipH="1">
            <a:off x="3845850" y="5796125"/>
            <a:ext cx="586200" cy="7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5" name="Google Shape;635;p50"/>
          <p:cNvCxnSpPr>
            <a:stCxn id="602" idx="3"/>
            <a:endCxn id="607" idx="1"/>
          </p:cNvCxnSpPr>
          <p:nvPr/>
        </p:nvCxnSpPr>
        <p:spPr>
          <a:xfrm>
            <a:off x="3845850" y="6558125"/>
            <a:ext cx="58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6" name="Google Shape;636;p50"/>
          <p:cNvCxnSpPr>
            <a:stCxn id="605" idx="3"/>
            <a:endCxn id="606" idx="1"/>
          </p:cNvCxnSpPr>
          <p:nvPr/>
        </p:nvCxnSpPr>
        <p:spPr>
          <a:xfrm>
            <a:off x="5544100" y="5034125"/>
            <a:ext cx="792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37" name="Google Shape;637;p50"/>
          <p:cNvCxnSpPr>
            <a:stCxn id="599" idx="0"/>
            <a:endCxn id="606" idx="0"/>
          </p:cNvCxnSpPr>
          <p:nvPr/>
        </p:nvCxnSpPr>
        <p:spPr>
          <a:xfrm rot="-5400000" flipH="1">
            <a:off x="4636800" y="2463425"/>
            <a:ext cx="762000" cy="3750300"/>
          </a:xfrm>
          <a:prstGeom prst="curvedConnector3">
            <a:avLst>
              <a:gd name="adj1" fmla="val -3125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8" name="Google Shape;638;p50"/>
          <p:cNvCxnSpPr>
            <a:stCxn id="600" idx="0"/>
            <a:endCxn id="606" idx="0"/>
          </p:cNvCxnSpPr>
          <p:nvPr/>
        </p:nvCxnSpPr>
        <p:spPr>
          <a:xfrm rot="-5400000" flipH="1">
            <a:off x="5017500" y="2844725"/>
            <a:ext cx="600" cy="3750300"/>
          </a:xfrm>
          <a:prstGeom prst="curvedConnector3">
            <a:avLst>
              <a:gd name="adj1" fmla="val -107458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9" name="Google Shape;639;p50"/>
          <p:cNvCxnSpPr>
            <a:stCxn id="602" idx="2"/>
            <a:endCxn id="606" idx="2"/>
          </p:cNvCxnSpPr>
          <p:nvPr/>
        </p:nvCxnSpPr>
        <p:spPr>
          <a:xfrm rot="-5400000">
            <a:off x="4255800" y="4235525"/>
            <a:ext cx="1524000" cy="3750300"/>
          </a:xfrm>
          <a:prstGeom prst="curvedConnector3">
            <a:avLst>
              <a:gd name="adj1" fmla="val -156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0" name="Google Shape;640;p50"/>
          <p:cNvCxnSpPr>
            <a:stCxn id="601" idx="2"/>
            <a:endCxn id="606" idx="2"/>
          </p:cNvCxnSpPr>
          <p:nvPr/>
        </p:nvCxnSpPr>
        <p:spPr>
          <a:xfrm rot="-5400000">
            <a:off x="4636800" y="3854525"/>
            <a:ext cx="762000" cy="3750300"/>
          </a:xfrm>
          <a:prstGeom prst="curvedConnector3">
            <a:avLst>
              <a:gd name="adj1" fmla="val -1033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1" name="Google Shape;641;p50"/>
          <p:cNvCxnSpPr>
            <a:stCxn id="599" idx="0"/>
            <a:endCxn id="608" idx="0"/>
          </p:cNvCxnSpPr>
          <p:nvPr/>
        </p:nvCxnSpPr>
        <p:spPr>
          <a:xfrm rot="-5400000" flipH="1">
            <a:off x="5407500" y="1692725"/>
            <a:ext cx="870000" cy="5399700"/>
          </a:xfrm>
          <a:prstGeom prst="curvedConnector3">
            <a:avLst>
              <a:gd name="adj1" fmla="val -2737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2" name="Google Shape;642;p50"/>
          <p:cNvCxnSpPr>
            <a:stCxn id="600" idx="0"/>
            <a:endCxn id="608" idx="0"/>
          </p:cNvCxnSpPr>
          <p:nvPr/>
        </p:nvCxnSpPr>
        <p:spPr>
          <a:xfrm rot="-5400000" flipH="1">
            <a:off x="5788500" y="2073725"/>
            <a:ext cx="108000" cy="5399700"/>
          </a:xfrm>
          <a:prstGeom prst="curvedConnector3">
            <a:avLst>
              <a:gd name="adj1" fmla="val -8395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3" name="Google Shape;643;p50"/>
          <p:cNvCxnSpPr>
            <a:stCxn id="601" idx="2"/>
            <a:endCxn id="608" idx="2"/>
          </p:cNvCxnSpPr>
          <p:nvPr/>
        </p:nvCxnSpPr>
        <p:spPr>
          <a:xfrm rot="-5400000">
            <a:off x="5407500" y="2975825"/>
            <a:ext cx="870000" cy="5399700"/>
          </a:xfrm>
          <a:prstGeom prst="curvedConnector3">
            <a:avLst>
              <a:gd name="adj1" fmla="val -604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4" name="Google Shape;644;p50"/>
          <p:cNvCxnSpPr>
            <a:stCxn id="602" idx="2"/>
            <a:endCxn id="608" idx="2"/>
          </p:cNvCxnSpPr>
          <p:nvPr/>
        </p:nvCxnSpPr>
        <p:spPr>
          <a:xfrm rot="-5400000">
            <a:off x="5026500" y="3356825"/>
            <a:ext cx="1632000" cy="5399700"/>
          </a:xfrm>
          <a:prstGeom prst="curvedConnector3">
            <a:avLst>
              <a:gd name="adj1" fmla="val -145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5" name="Google Shape;645;p50"/>
          <p:cNvSpPr/>
          <p:nvPr/>
        </p:nvSpPr>
        <p:spPr>
          <a:xfrm>
            <a:off x="9395850" y="4827588"/>
            <a:ext cx="1112100" cy="413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DB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Primary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46" name="Google Shape;646;p50"/>
          <p:cNvCxnSpPr>
            <a:stCxn id="608" idx="3"/>
            <a:endCxn id="645" idx="1"/>
          </p:cNvCxnSpPr>
          <p:nvPr/>
        </p:nvCxnSpPr>
        <p:spPr>
          <a:xfrm>
            <a:off x="9098250" y="5034138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7" name="Google Shape;647;p50"/>
          <p:cNvCxnSpPr>
            <a:stCxn id="608" idx="3"/>
            <a:endCxn id="609" idx="1"/>
          </p:cNvCxnSpPr>
          <p:nvPr/>
        </p:nvCxnSpPr>
        <p:spPr>
          <a:xfrm rot="10800000" flipH="1">
            <a:off x="9098250" y="4358838"/>
            <a:ext cx="1707300" cy="675300"/>
          </a:xfrm>
          <a:prstGeom prst="curvedConnector3">
            <a:avLst>
              <a:gd name="adj1" fmla="val 1641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8" name="Google Shape;648;p50"/>
          <p:cNvCxnSpPr>
            <a:stCxn id="608" idx="3"/>
            <a:endCxn id="611" idx="1"/>
          </p:cNvCxnSpPr>
          <p:nvPr/>
        </p:nvCxnSpPr>
        <p:spPr>
          <a:xfrm>
            <a:off x="9098250" y="5034138"/>
            <a:ext cx="1707300" cy="675300"/>
          </a:xfrm>
          <a:prstGeom prst="curvedConnector3">
            <a:avLst>
              <a:gd name="adj1" fmla="val 148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9" name="Google Shape;649;p50"/>
          <p:cNvCxnSpPr>
            <a:stCxn id="608" idx="3"/>
            <a:endCxn id="610" idx="2"/>
          </p:cNvCxnSpPr>
          <p:nvPr/>
        </p:nvCxnSpPr>
        <p:spPr>
          <a:xfrm>
            <a:off x="9098250" y="5034138"/>
            <a:ext cx="2263500" cy="206400"/>
          </a:xfrm>
          <a:prstGeom prst="curvedConnector4">
            <a:avLst>
              <a:gd name="adj1" fmla="val 10418"/>
              <a:gd name="adj2" fmla="val 21543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0" name="Google Shape;650;p50"/>
          <p:cNvCxnSpPr>
            <a:stCxn id="645" idx="3"/>
            <a:endCxn id="609" idx="1"/>
          </p:cNvCxnSpPr>
          <p:nvPr/>
        </p:nvCxnSpPr>
        <p:spPr>
          <a:xfrm rot="10800000" flipH="1">
            <a:off x="10507950" y="4358838"/>
            <a:ext cx="297600" cy="675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1" name="Google Shape;651;p50"/>
          <p:cNvCxnSpPr>
            <a:stCxn id="645" idx="3"/>
            <a:endCxn id="610" idx="1"/>
          </p:cNvCxnSpPr>
          <p:nvPr/>
        </p:nvCxnSpPr>
        <p:spPr>
          <a:xfrm>
            <a:off x="10507950" y="5034138"/>
            <a:ext cx="297600" cy="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2" name="Google Shape;652;p50"/>
          <p:cNvCxnSpPr>
            <a:stCxn id="645" idx="3"/>
            <a:endCxn id="611" idx="1"/>
          </p:cNvCxnSpPr>
          <p:nvPr/>
        </p:nvCxnSpPr>
        <p:spPr>
          <a:xfrm>
            <a:off x="10507950" y="5034138"/>
            <a:ext cx="297600" cy="675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658" name="Google Shape;658;p5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659" name="Google Shape;659;p5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phpMyAdmin / lighttpd / FastCGI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665" name="Google Shape;665;p5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phpMyAdmin</a:t>
            </a:r>
            <a:endParaRPr/>
          </a:p>
        </p:txBody>
      </p:sp>
      <p:sp>
        <p:nvSpPr>
          <p:cNvPr id="666" name="Google Shape;666;p5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phpMyAdmin can manage a whole MySQL server as well as a single database over the World Wide Web.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Official Site: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http://www.phpmyadmin.net/</a:t>
            </a:r>
            <a:r>
              <a:rPr lang="en-US"/>
              <a:t>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Documentation: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http://www.phpmyadmin.net/documentation/</a:t>
            </a:r>
            <a:r>
              <a:rPr lang="en-US"/>
              <a:t>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Features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Browser-based, Supporting PHP5.3+, MySQL 5.0+, Open Source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There are four authentication modes offered: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http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cookie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signon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config (the less secure one, not recommended).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672" name="Google Shape;672;p5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Installing phpMyAdmin (1)</a:t>
            </a:r>
            <a:endParaRPr/>
          </a:p>
        </p:txBody>
      </p:sp>
      <p:sp>
        <p:nvSpPr>
          <p:cNvPr id="673" name="Google Shape;673;p5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databases/phpmyadmin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make install clean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Installed…</a:t>
            </a:r>
            <a:endParaRPr/>
          </a:p>
        </p:txBody>
      </p:sp>
      <p:sp>
        <p:nvSpPr>
          <p:cNvPr id="674" name="Google Shape;674;p53"/>
          <p:cNvSpPr txBox="1">
            <a:spLocks noGrp="1"/>
          </p:cNvSpPr>
          <p:nvPr>
            <p:ph type="body" idx="2"/>
          </p:nvPr>
        </p:nvSpPr>
        <p:spPr>
          <a:xfrm>
            <a:off x="2414050" y="3041500"/>
            <a:ext cx="7168500" cy="42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phpMyAdmin-4.7.4 has been installed into: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/usr/local/www/phpMyAdmin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Please edit </a:t>
            </a:r>
            <a:r>
              <a:rPr lang="en-US" sz="1500" b="1">
                <a:solidFill>
                  <a:srgbClr val="FF0000"/>
                </a:solidFill>
              </a:rPr>
              <a:t>config.inc.php</a:t>
            </a:r>
            <a:r>
              <a:rPr lang="en-US" sz="1500" b="1"/>
              <a:t> to suit your needs.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To make phpMyAdmin available through your web site, I suggest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that you add something like the following to httpd.conf: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</a:t>
            </a:r>
            <a:r>
              <a:rPr lang="en-US" sz="1500" b="1">
                <a:solidFill>
                  <a:srgbClr val="FF0000"/>
                </a:solidFill>
              </a:rPr>
              <a:t>Alias</a:t>
            </a:r>
            <a:r>
              <a:rPr lang="en-US" sz="1500" b="1"/>
              <a:t> /phpmyadmin/ "/usr/local/www/phpMyAdmin/"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&lt;</a:t>
            </a:r>
            <a:r>
              <a:rPr lang="en-US" sz="1500" b="1">
                <a:solidFill>
                  <a:srgbClr val="FF0000"/>
                </a:solidFill>
              </a:rPr>
              <a:t>Directory</a:t>
            </a:r>
            <a:r>
              <a:rPr lang="en-US" sz="1500" b="1"/>
              <a:t> "/usr/local/www/phpMyAdmin/"&gt;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    Options none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    AllowOverride Limit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    Order Deny,Allow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    Deny from all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    Allow from 127.0.0.1 .example.com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    &lt;/Directory&gt;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680" name="Google Shape;680;p5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Installing phpMyAdmin (2)</a:t>
            </a:r>
            <a:endParaRPr/>
          </a:p>
        </p:txBody>
      </p:sp>
      <p:sp>
        <p:nvSpPr>
          <p:cNvPr id="681" name="Google Shape;681;p5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config.inc.php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Override libraries/config.default.php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config.sample.inc.php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$cfg['blowfish_secret']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687" name="Google Shape;687;p5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Administering MySQL – Using phpMyAdmin (3)</a:t>
            </a:r>
            <a:endParaRPr sz="4300"/>
          </a:p>
        </p:txBody>
      </p:sp>
      <p:pic>
        <p:nvPicPr>
          <p:cNvPr id="688" name="Google Shape;68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5649" y="1347950"/>
            <a:ext cx="5387025" cy="60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Apache</a:t>
            </a: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Apache Software Foundation: </a:t>
            </a:r>
            <a:r>
              <a:rPr lang="en-US" sz="2900" u="sng">
                <a:solidFill>
                  <a:schemeClr val="hlink"/>
                </a:solidFill>
                <a:hlinkClick r:id="rId3"/>
              </a:rPr>
              <a:t>http://www.apache.org/</a:t>
            </a:r>
            <a:r>
              <a:rPr lang="en-US" sz="2900"/>
              <a:t> 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Apache HTTP Server Project: </a:t>
            </a:r>
            <a:r>
              <a:rPr lang="en-US" sz="2900" u="sng">
                <a:solidFill>
                  <a:schemeClr val="hlink"/>
                </a:solidFill>
                <a:hlinkClick r:id="rId4"/>
              </a:rPr>
              <a:t>http://httpd.apache.org/</a:t>
            </a:r>
            <a:r>
              <a:rPr lang="en-US" sz="2900"/>
              <a:t> 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Web httpd server that supports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HTTP/2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Modular design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Can be customized by writing modules using Apache module API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Freely available across many platforms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Two main parts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Core: implements basic functions and provide the interface for Apache modules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Modules: extends or overrides the function of Core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Example: Access control, logging, CGI, proxy, cache control, PHP…</a:t>
            </a:r>
            <a:endParaRPr sz="29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694" name="Google Shape;694;p5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Administering MySQL – Using phpMyAdmin (4)</a:t>
            </a:r>
            <a:endParaRPr sz="4300"/>
          </a:p>
        </p:txBody>
      </p:sp>
      <p:pic>
        <p:nvPicPr>
          <p:cNvPr id="695" name="Google Shape;695;p56" descr="一張含有 螢幕擷取畫面 的圖片&#10;&#10;產生非常高可信度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713" y="1235050"/>
            <a:ext cx="8588901" cy="61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701" name="Google Shape;701;p5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Administering MySQL – Using phpMyAdmin (5)</a:t>
            </a:r>
            <a:endParaRPr sz="4300"/>
          </a:p>
        </p:txBody>
      </p:sp>
      <p:sp>
        <p:nvSpPr>
          <p:cNvPr id="702" name="Google Shape;702;p5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Create another user with limited privilege </a:t>
            </a:r>
            <a:endParaRPr/>
          </a:p>
        </p:txBody>
      </p:sp>
      <p:pic>
        <p:nvPicPr>
          <p:cNvPr id="703" name="Google Shape;70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126" y="2086025"/>
            <a:ext cx="6924350" cy="52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709" name="Google Shape;709;p5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PopSQL &amp; SQLpro (1)</a:t>
            </a:r>
            <a:endParaRPr/>
          </a:p>
        </p:txBody>
      </p:sp>
      <p:pic>
        <p:nvPicPr>
          <p:cNvPr id="710" name="Google Shape;71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8899" y="1388925"/>
            <a:ext cx="8998800" cy="58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58"/>
          <p:cNvSpPr txBox="1"/>
          <p:nvPr/>
        </p:nvSpPr>
        <p:spPr>
          <a:xfrm>
            <a:off x="4498300" y="6975400"/>
            <a:ext cx="30000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https://popsql.io/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2763" y="1328475"/>
            <a:ext cx="8572800" cy="60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718" name="Google Shape;718;p5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PopSQL &amp; SQLpro (2)</a:t>
            </a:r>
            <a:endParaRPr/>
          </a:p>
        </p:txBody>
      </p:sp>
      <p:sp>
        <p:nvSpPr>
          <p:cNvPr id="719" name="Google Shape;719;p59"/>
          <p:cNvSpPr txBox="1"/>
          <p:nvPr/>
        </p:nvSpPr>
        <p:spPr>
          <a:xfrm>
            <a:off x="1189550" y="6975400"/>
            <a:ext cx="89991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https://www.compose.com/articles/tooltime-sqlpro-for-postgres-and-keylord-for-redis/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725" name="Google Shape;725;p6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Installing lighttpd</a:t>
            </a:r>
            <a:endParaRPr/>
          </a:p>
        </p:txBody>
      </p:sp>
      <p:sp>
        <p:nvSpPr>
          <p:cNvPr id="726" name="Google Shape;726;p6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www/lighttpd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Official: http://www.lighttpd.net/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Configuration files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/usr/local/etc/lighttpd/{lighttpd,modules}.conf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/usr/local/etc/lighttpd/{vhosts,conf}.d/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Startup script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/usr/local/etc/rc.d/lighttpd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Documentation: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/usr/ports/www/lighttpd/work/lighttpd-1.4.28/doc/*.txt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alias, cgi, dirlisting, fastcgi, ssl, userdir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Virtual hosts: evhost, mysqlvhost, simple-vhost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732" name="Google Shape;732;p6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FastCGI</a:t>
            </a:r>
            <a:endParaRPr/>
          </a:p>
        </p:txBody>
      </p:sp>
      <p:sp>
        <p:nvSpPr>
          <p:cNvPr id="733" name="Google Shape;733;p6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FastCGI is actually CGI with only a few extensions.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FastCGI is language-independent.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FastCGI run applications in processes isolated from the core Web server, which provides greater security than APIs.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FastCGI developers are committed to propagating FastCGI as an open standard. (C/C++, Java, Perl, Tcl)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FastCGI is not tied to the internal architecture of any Web server and is therefore stable even when server technology changes.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Benefits: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Distributed computing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Multiple and extensible roles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Official site: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http://www.fastcgi.com/drupal/</a:t>
            </a:r>
            <a:r>
              <a:rPr lang="en-US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How Apache Works – request and response</a:t>
            </a:r>
            <a:endParaRPr sz="4500"/>
          </a:p>
        </p:txBody>
      </p:sp>
      <p:sp>
        <p:nvSpPr>
          <p:cNvPr id="78" name="Google Shape;78;p12"/>
          <p:cNvSpPr/>
          <p:nvPr/>
        </p:nvSpPr>
        <p:spPr>
          <a:xfrm>
            <a:off x="1785113" y="2587325"/>
            <a:ext cx="2545236" cy="1729512"/>
          </a:xfrm>
          <a:prstGeom prst="cloud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Internet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2425625" y="5340725"/>
            <a:ext cx="1264200" cy="5787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Client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5382400" y="3162725"/>
            <a:ext cx="1264200" cy="5787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Server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81" name="Google Shape;81;p12"/>
          <p:cNvGraphicFramePr/>
          <p:nvPr/>
        </p:nvGraphicFramePr>
        <p:xfrm>
          <a:off x="7666250" y="2843813"/>
          <a:ext cx="2390525" cy="1767720"/>
        </p:xfrm>
        <a:graphic>
          <a:graphicData uri="http://schemas.openxmlformats.org/drawingml/2006/table">
            <a:tbl>
              <a:tblPr>
                <a:noFill/>
                <a:tableStyleId>{03BDC5D8-1DA7-473B-A281-1BB2DEF3BF97}</a:tableStyleId>
              </a:tblPr>
              <a:tblGrid>
                <a:gridCol w="23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DocumentRoot Directory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index.html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page.html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nasa.pdf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" name="Google Shape;82;p12"/>
          <p:cNvSpPr/>
          <p:nvPr/>
        </p:nvSpPr>
        <p:spPr>
          <a:xfrm>
            <a:off x="5427850" y="2008625"/>
            <a:ext cx="1140900" cy="578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httpd.conf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3" name="Google Shape;83;p12"/>
          <p:cNvCxnSpPr/>
          <p:nvPr/>
        </p:nvCxnSpPr>
        <p:spPr>
          <a:xfrm>
            <a:off x="2829131" y="4314995"/>
            <a:ext cx="0" cy="102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2"/>
          <p:cNvCxnSpPr/>
          <p:nvPr/>
        </p:nvCxnSpPr>
        <p:spPr>
          <a:xfrm>
            <a:off x="3362531" y="4314995"/>
            <a:ext cx="0" cy="102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5" name="Google Shape;85;p12"/>
          <p:cNvCxnSpPr/>
          <p:nvPr/>
        </p:nvCxnSpPr>
        <p:spPr>
          <a:xfrm>
            <a:off x="4328227" y="3375881"/>
            <a:ext cx="105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2"/>
          <p:cNvCxnSpPr/>
          <p:nvPr/>
        </p:nvCxnSpPr>
        <p:spPr>
          <a:xfrm>
            <a:off x="4328227" y="3604481"/>
            <a:ext cx="105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7" name="Google Shape;87;p12"/>
          <p:cNvSpPr txBox="1"/>
          <p:nvPr/>
        </p:nvSpPr>
        <p:spPr>
          <a:xfrm>
            <a:off x="4468625" y="3074975"/>
            <a:ext cx="9138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Port 80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8" name="Google Shape;88;p12"/>
          <p:cNvCxnSpPr>
            <a:stCxn id="82" idx="2"/>
            <a:endCxn id="80" idx="0"/>
          </p:cNvCxnSpPr>
          <p:nvPr/>
        </p:nvCxnSpPr>
        <p:spPr>
          <a:xfrm>
            <a:off x="5998300" y="2587325"/>
            <a:ext cx="16200" cy="575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" name="Google Shape;89;p12"/>
          <p:cNvCxnSpPr>
            <a:endCxn id="80" idx="3"/>
          </p:cNvCxnSpPr>
          <p:nvPr/>
        </p:nvCxnSpPr>
        <p:spPr>
          <a:xfrm rot="10800000">
            <a:off x="6646600" y="3452075"/>
            <a:ext cx="1032600" cy="24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How Apache Works –  each request-response</a:t>
            </a:r>
            <a:endParaRPr sz="4500"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08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Apache breaks client request into several steps which are implemented as modules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5463700" y="2769825"/>
            <a:ext cx="1069200" cy="8961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Core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760113" y="5318475"/>
            <a:ext cx="1269000" cy="486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Translation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7165644" y="5318475"/>
            <a:ext cx="1269000" cy="486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Response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3561956" y="5318475"/>
            <a:ext cx="1269000" cy="486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Access Control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5363800" y="5318475"/>
            <a:ext cx="1269000" cy="486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MIME Type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8967488" y="5318475"/>
            <a:ext cx="1269000" cy="486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Logging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3" name="Google Shape;103;p13"/>
          <p:cNvCxnSpPr>
            <a:stCxn id="97" idx="1"/>
            <a:endCxn id="98" idx="0"/>
          </p:cNvCxnSpPr>
          <p:nvPr/>
        </p:nvCxnSpPr>
        <p:spPr>
          <a:xfrm flipH="1">
            <a:off x="2394700" y="3217875"/>
            <a:ext cx="3069000" cy="2100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4" name="Google Shape;104;p13"/>
          <p:cNvCxnSpPr>
            <a:endCxn id="100" idx="0"/>
          </p:cNvCxnSpPr>
          <p:nvPr/>
        </p:nvCxnSpPr>
        <p:spPr>
          <a:xfrm flipH="1">
            <a:off x="4196456" y="3679575"/>
            <a:ext cx="1482900" cy="1638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5" name="Google Shape;105;p13"/>
          <p:cNvCxnSpPr>
            <a:stCxn id="97" idx="2"/>
            <a:endCxn id="101" idx="0"/>
          </p:cNvCxnSpPr>
          <p:nvPr/>
        </p:nvCxnSpPr>
        <p:spPr>
          <a:xfrm>
            <a:off x="5998300" y="3665925"/>
            <a:ext cx="0" cy="165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6" name="Google Shape;106;p13"/>
          <p:cNvCxnSpPr>
            <a:endCxn id="99" idx="0"/>
          </p:cNvCxnSpPr>
          <p:nvPr/>
        </p:nvCxnSpPr>
        <p:spPr>
          <a:xfrm>
            <a:off x="6329544" y="3666075"/>
            <a:ext cx="1470600" cy="165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" name="Google Shape;107;p13"/>
          <p:cNvCxnSpPr>
            <a:endCxn id="102" idx="0"/>
          </p:cNvCxnSpPr>
          <p:nvPr/>
        </p:nvCxnSpPr>
        <p:spPr>
          <a:xfrm>
            <a:off x="6532988" y="3217875"/>
            <a:ext cx="3069000" cy="2100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8" name="Google Shape;108;p13"/>
          <p:cNvCxnSpPr/>
          <p:nvPr/>
        </p:nvCxnSpPr>
        <p:spPr>
          <a:xfrm rot="10800000">
            <a:off x="6559900" y="2921075"/>
            <a:ext cx="3414000" cy="2343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9" name="Google Shape;109;p13"/>
          <p:cNvCxnSpPr/>
          <p:nvPr/>
        </p:nvCxnSpPr>
        <p:spPr>
          <a:xfrm rot="10800000" flipH="1">
            <a:off x="2022700" y="2975025"/>
            <a:ext cx="3414000" cy="2343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triangle" w="med" len="med"/>
            <a:tailEnd type="none" w="med" len="med"/>
          </a:ln>
        </p:spPr>
      </p:cxnSp>
      <p:cxnSp>
        <p:nvCxnSpPr>
          <p:cNvPr id="110" name="Google Shape;110;p13"/>
          <p:cNvCxnSpPr>
            <a:endCxn id="100" idx="1"/>
          </p:cNvCxnSpPr>
          <p:nvPr/>
        </p:nvCxnSpPr>
        <p:spPr>
          <a:xfrm>
            <a:off x="3029156" y="5561625"/>
            <a:ext cx="532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3"/>
          <p:cNvCxnSpPr>
            <a:endCxn id="101" idx="1"/>
          </p:cNvCxnSpPr>
          <p:nvPr/>
        </p:nvCxnSpPr>
        <p:spPr>
          <a:xfrm>
            <a:off x="4831000" y="5561625"/>
            <a:ext cx="532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2" name="Google Shape;112;p13"/>
          <p:cNvCxnSpPr>
            <a:endCxn id="99" idx="1"/>
          </p:cNvCxnSpPr>
          <p:nvPr/>
        </p:nvCxnSpPr>
        <p:spPr>
          <a:xfrm>
            <a:off x="6632844" y="5561625"/>
            <a:ext cx="532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3"/>
          <p:cNvCxnSpPr>
            <a:stCxn id="99" idx="3"/>
            <a:endCxn id="102" idx="1"/>
          </p:cNvCxnSpPr>
          <p:nvPr/>
        </p:nvCxnSpPr>
        <p:spPr>
          <a:xfrm>
            <a:off x="8434644" y="5561625"/>
            <a:ext cx="532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4" name="Google Shape;114;p13"/>
          <p:cNvCxnSpPr/>
          <p:nvPr/>
        </p:nvCxnSpPr>
        <p:spPr>
          <a:xfrm>
            <a:off x="2219656" y="6377875"/>
            <a:ext cx="1427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2219656" y="6828325"/>
            <a:ext cx="1427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3"/>
          <p:cNvSpPr txBox="1"/>
          <p:nvPr/>
        </p:nvSpPr>
        <p:spPr>
          <a:xfrm>
            <a:off x="3877350" y="6134725"/>
            <a:ext cx="3414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Abstract control / data flow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3877350" y="6622325"/>
            <a:ext cx="2755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Actual control / data flow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pSp>
        <p:nvGrpSpPr>
          <p:cNvPr id="123" name="Google Shape;123;p14"/>
          <p:cNvGrpSpPr/>
          <p:nvPr/>
        </p:nvGrpSpPr>
        <p:grpSpPr>
          <a:xfrm>
            <a:off x="489425" y="424155"/>
            <a:ext cx="11244849" cy="5165323"/>
            <a:chOff x="489425" y="424155"/>
            <a:chExt cx="11244849" cy="5165323"/>
          </a:xfrm>
        </p:grpSpPr>
        <p:grpSp>
          <p:nvGrpSpPr>
            <p:cNvPr id="124" name="Google Shape;124;p14"/>
            <p:cNvGrpSpPr/>
            <p:nvPr/>
          </p:nvGrpSpPr>
          <p:grpSpPr>
            <a:xfrm>
              <a:off x="9053531" y="4454016"/>
              <a:ext cx="2680743" cy="842911"/>
              <a:chOff x="8137613" y="2585225"/>
              <a:chExt cx="2942638" cy="1115700"/>
            </a:xfrm>
          </p:grpSpPr>
          <p:grpSp>
            <p:nvGrpSpPr>
              <p:cNvPr id="125" name="Google Shape;125;p14"/>
              <p:cNvGrpSpPr/>
              <p:nvPr/>
            </p:nvGrpSpPr>
            <p:grpSpPr>
              <a:xfrm>
                <a:off x="8137613" y="2585225"/>
                <a:ext cx="483275" cy="1115700"/>
                <a:chOff x="9123600" y="472500"/>
                <a:chExt cx="483275" cy="1115700"/>
              </a:xfrm>
            </p:grpSpPr>
            <p:sp>
              <p:nvSpPr>
                <p:cNvPr id="126" name="Google Shape;126;p14"/>
                <p:cNvSpPr/>
                <p:nvPr/>
              </p:nvSpPr>
              <p:spPr>
                <a:xfrm>
                  <a:off x="9188375" y="639050"/>
                  <a:ext cx="418500" cy="7311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14"/>
                <p:cNvSpPr/>
                <p:nvPr/>
              </p:nvSpPr>
              <p:spPr>
                <a:xfrm>
                  <a:off x="9123600" y="472500"/>
                  <a:ext cx="324000" cy="11157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128;p14"/>
              <p:cNvSpPr txBox="1"/>
              <p:nvPr/>
            </p:nvSpPr>
            <p:spPr>
              <a:xfrm>
                <a:off x="8702150" y="2883725"/>
                <a:ext cx="2378100" cy="51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log modules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29" name="Google Shape;129;p14"/>
            <p:cNvGrpSpPr/>
            <p:nvPr/>
          </p:nvGrpSpPr>
          <p:grpSpPr>
            <a:xfrm>
              <a:off x="7179258" y="424155"/>
              <a:ext cx="2680743" cy="842911"/>
              <a:chOff x="8137613" y="451625"/>
              <a:chExt cx="2942638" cy="1115700"/>
            </a:xfrm>
          </p:grpSpPr>
          <p:grpSp>
            <p:nvGrpSpPr>
              <p:cNvPr id="130" name="Google Shape;130;p14"/>
              <p:cNvGrpSpPr/>
              <p:nvPr/>
            </p:nvGrpSpPr>
            <p:grpSpPr>
              <a:xfrm>
                <a:off x="8137613" y="451625"/>
                <a:ext cx="483275" cy="1115700"/>
                <a:chOff x="9123600" y="472500"/>
                <a:chExt cx="483275" cy="1115700"/>
              </a:xfrm>
            </p:grpSpPr>
            <p:sp>
              <p:nvSpPr>
                <p:cNvPr id="131" name="Google Shape;131;p14"/>
                <p:cNvSpPr/>
                <p:nvPr/>
              </p:nvSpPr>
              <p:spPr>
                <a:xfrm>
                  <a:off x="9188375" y="639050"/>
                  <a:ext cx="418500" cy="7311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14"/>
                <p:cNvSpPr/>
                <p:nvPr/>
              </p:nvSpPr>
              <p:spPr>
                <a:xfrm>
                  <a:off x="9123600" y="472500"/>
                  <a:ext cx="324000" cy="11157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14"/>
              <p:cNvSpPr txBox="1"/>
              <p:nvPr/>
            </p:nvSpPr>
            <p:spPr>
              <a:xfrm>
                <a:off x="8702150" y="750125"/>
                <a:ext cx="2378100" cy="51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URL =&gt; filename module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34" name="Google Shape;134;p14"/>
            <p:cNvGrpSpPr/>
            <p:nvPr/>
          </p:nvGrpSpPr>
          <p:grpSpPr>
            <a:xfrm>
              <a:off x="7179258" y="2036089"/>
              <a:ext cx="2680743" cy="842911"/>
              <a:chOff x="8137613" y="2585225"/>
              <a:chExt cx="2942638" cy="1115700"/>
            </a:xfrm>
          </p:grpSpPr>
          <p:grpSp>
            <p:nvGrpSpPr>
              <p:cNvPr id="135" name="Google Shape;135;p14"/>
              <p:cNvGrpSpPr/>
              <p:nvPr/>
            </p:nvGrpSpPr>
            <p:grpSpPr>
              <a:xfrm>
                <a:off x="8137613" y="2585225"/>
                <a:ext cx="483275" cy="1115700"/>
                <a:chOff x="9123600" y="472500"/>
                <a:chExt cx="483275" cy="1115700"/>
              </a:xfrm>
            </p:grpSpPr>
            <p:sp>
              <p:nvSpPr>
                <p:cNvPr id="136" name="Google Shape;136;p14"/>
                <p:cNvSpPr/>
                <p:nvPr/>
              </p:nvSpPr>
              <p:spPr>
                <a:xfrm>
                  <a:off x="9188375" y="639050"/>
                  <a:ext cx="418500" cy="7311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14"/>
                <p:cNvSpPr/>
                <p:nvPr/>
              </p:nvSpPr>
              <p:spPr>
                <a:xfrm>
                  <a:off x="9123600" y="472500"/>
                  <a:ext cx="324000" cy="11157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8" name="Google Shape;138;p14"/>
              <p:cNvSpPr txBox="1"/>
              <p:nvPr/>
            </p:nvSpPr>
            <p:spPr>
              <a:xfrm>
                <a:off x="8702150" y="2883725"/>
                <a:ext cx="2378100" cy="51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det. MIME Type module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39" name="Google Shape;139;p14"/>
            <p:cNvGrpSpPr/>
            <p:nvPr/>
          </p:nvGrpSpPr>
          <p:grpSpPr>
            <a:xfrm>
              <a:off x="7179258" y="2842065"/>
              <a:ext cx="2680743" cy="842911"/>
              <a:chOff x="8137613" y="2585225"/>
              <a:chExt cx="2942638" cy="1115700"/>
            </a:xfrm>
          </p:grpSpPr>
          <p:grpSp>
            <p:nvGrpSpPr>
              <p:cNvPr id="140" name="Google Shape;140;p14"/>
              <p:cNvGrpSpPr/>
              <p:nvPr/>
            </p:nvGrpSpPr>
            <p:grpSpPr>
              <a:xfrm>
                <a:off x="8137613" y="2585225"/>
                <a:ext cx="483275" cy="1115700"/>
                <a:chOff x="9123600" y="472500"/>
                <a:chExt cx="483275" cy="1115700"/>
              </a:xfrm>
            </p:grpSpPr>
            <p:sp>
              <p:nvSpPr>
                <p:cNvPr id="141" name="Google Shape;141;p14"/>
                <p:cNvSpPr/>
                <p:nvPr/>
              </p:nvSpPr>
              <p:spPr>
                <a:xfrm>
                  <a:off x="9188375" y="639050"/>
                  <a:ext cx="418500" cy="7311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14"/>
                <p:cNvSpPr/>
                <p:nvPr/>
              </p:nvSpPr>
              <p:spPr>
                <a:xfrm>
                  <a:off x="9123600" y="472500"/>
                  <a:ext cx="324000" cy="11157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" name="Google Shape;143;p14"/>
              <p:cNvSpPr txBox="1"/>
              <p:nvPr/>
            </p:nvSpPr>
            <p:spPr>
              <a:xfrm>
                <a:off x="8702150" y="2883725"/>
                <a:ext cx="2378100" cy="51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return object module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44" name="Google Shape;144;p14"/>
            <p:cNvCxnSpPr/>
            <p:nvPr/>
          </p:nvCxnSpPr>
          <p:spPr>
            <a:xfrm rot="-5400000" flipH="1">
              <a:off x="2248273" y="1137897"/>
              <a:ext cx="3856200" cy="2994900"/>
            </a:xfrm>
            <a:prstGeom prst="bentConnector3">
              <a:avLst>
                <a:gd name="adj1" fmla="val -9542"/>
              </a:avLst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4"/>
            <p:cNvCxnSpPr/>
            <p:nvPr/>
          </p:nvCxnSpPr>
          <p:spPr>
            <a:xfrm flipH="1">
              <a:off x="3433619" y="5005179"/>
              <a:ext cx="3427800" cy="281400"/>
            </a:xfrm>
            <a:prstGeom prst="bentConnector3">
              <a:avLst>
                <a:gd name="adj1" fmla="val -24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6" name="Google Shape;146;p14"/>
            <p:cNvCxnSpPr/>
            <p:nvPr/>
          </p:nvCxnSpPr>
          <p:spPr>
            <a:xfrm flipH="1">
              <a:off x="3401049" y="5062749"/>
              <a:ext cx="3182700" cy="161100"/>
            </a:xfrm>
            <a:prstGeom prst="bentConnector3">
              <a:avLst>
                <a:gd name="adj1" fmla="val 40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47" name="Google Shape;147;p14"/>
            <p:cNvCxnSpPr/>
            <p:nvPr/>
          </p:nvCxnSpPr>
          <p:spPr>
            <a:xfrm flipH="1">
              <a:off x="3433619" y="3393228"/>
              <a:ext cx="3427800" cy="281400"/>
            </a:xfrm>
            <a:prstGeom prst="bentConnector3">
              <a:avLst>
                <a:gd name="adj1" fmla="val -24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8" name="Google Shape;148;p14"/>
            <p:cNvCxnSpPr/>
            <p:nvPr/>
          </p:nvCxnSpPr>
          <p:spPr>
            <a:xfrm flipH="1">
              <a:off x="3401049" y="3450798"/>
              <a:ext cx="3182700" cy="161100"/>
            </a:xfrm>
            <a:prstGeom prst="bentConnector3">
              <a:avLst>
                <a:gd name="adj1" fmla="val 40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49" name="Google Shape;149;p14"/>
            <p:cNvCxnSpPr/>
            <p:nvPr/>
          </p:nvCxnSpPr>
          <p:spPr>
            <a:xfrm flipH="1">
              <a:off x="3433619" y="2587252"/>
              <a:ext cx="3427800" cy="281400"/>
            </a:xfrm>
            <a:prstGeom prst="bentConnector3">
              <a:avLst>
                <a:gd name="adj1" fmla="val -24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0" name="Google Shape;150;p14"/>
            <p:cNvCxnSpPr/>
            <p:nvPr/>
          </p:nvCxnSpPr>
          <p:spPr>
            <a:xfrm flipH="1">
              <a:off x="3401049" y="2644822"/>
              <a:ext cx="3182700" cy="161100"/>
            </a:xfrm>
            <a:prstGeom prst="bentConnector3">
              <a:avLst>
                <a:gd name="adj1" fmla="val 40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51" name="Google Shape;151;p14"/>
            <p:cNvCxnSpPr/>
            <p:nvPr/>
          </p:nvCxnSpPr>
          <p:spPr>
            <a:xfrm flipH="1">
              <a:off x="3417358" y="983989"/>
              <a:ext cx="3427800" cy="281400"/>
            </a:xfrm>
            <a:prstGeom prst="bentConnector3">
              <a:avLst>
                <a:gd name="adj1" fmla="val -24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2" name="Google Shape;152;p14"/>
            <p:cNvCxnSpPr/>
            <p:nvPr/>
          </p:nvCxnSpPr>
          <p:spPr>
            <a:xfrm flipH="1">
              <a:off x="3384788" y="1041559"/>
              <a:ext cx="3182700" cy="161100"/>
            </a:xfrm>
            <a:prstGeom prst="bentConnector3">
              <a:avLst>
                <a:gd name="adj1" fmla="val 40"/>
              </a:avLst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53" name="Google Shape;153;p14"/>
            <p:cNvSpPr/>
            <p:nvPr/>
          </p:nvSpPr>
          <p:spPr>
            <a:xfrm>
              <a:off x="1930635" y="649677"/>
              <a:ext cx="1496700" cy="4939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Apache Core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4007193" y="649677"/>
              <a:ext cx="1370700" cy="391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mod_userdir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958035" y="649677"/>
              <a:ext cx="1496700" cy="391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mod_rewrite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4007193" y="1455653"/>
              <a:ext cx="1370700" cy="391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mod_auth*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4007193" y="2261628"/>
              <a:ext cx="1370700" cy="391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mod_alias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958035" y="2261628"/>
              <a:ext cx="1496700" cy="391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mod_env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007193" y="3067604"/>
              <a:ext cx="1370700" cy="391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mod_mime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4008332" y="3840677"/>
              <a:ext cx="1370700" cy="391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mod_asis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007193" y="4679555"/>
              <a:ext cx="1370700" cy="391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mod_log_agent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958035" y="4679555"/>
              <a:ext cx="1496700" cy="391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mod_log_config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7971142" y="4679555"/>
              <a:ext cx="1370700" cy="391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mod_referer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5958035" y="3067604"/>
              <a:ext cx="1496700" cy="3918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mod_mime_magic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5" name="Google Shape;165;p14"/>
            <p:cNvCxnSpPr/>
            <p:nvPr/>
          </p:nvCxnSpPr>
          <p:spPr>
            <a:xfrm>
              <a:off x="3434362" y="788048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6" name="Google Shape;166;p14"/>
            <p:cNvCxnSpPr/>
            <p:nvPr/>
          </p:nvCxnSpPr>
          <p:spPr>
            <a:xfrm>
              <a:off x="3434362" y="903188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67" name="Google Shape;167;p14"/>
            <p:cNvCxnSpPr/>
            <p:nvPr/>
          </p:nvCxnSpPr>
          <p:spPr>
            <a:xfrm>
              <a:off x="3434362" y="1594024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8" name="Google Shape;168;p14"/>
            <p:cNvCxnSpPr/>
            <p:nvPr/>
          </p:nvCxnSpPr>
          <p:spPr>
            <a:xfrm>
              <a:off x="3434362" y="1709163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69" name="Google Shape;169;p14"/>
            <p:cNvCxnSpPr/>
            <p:nvPr/>
          </p:nvCxnSpPr>
          <p:spPr>
            <a:xfrm>
              <a:off x="3434362" y="2400000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0" name="Google Shape;170;p14"/>
            <p:cNvCxnSpPr/>
            <p:nvPr/>
          </p:nvCxnSpPr>
          <p:spPr>
            <a:xfrm>
              <a:off x="3434362" y="2515139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71" name="Google Shape;171;p14"/>
            <p:cNvCxnSpPr/>
            <p:nvPr/>
          </p:nvCxnSpPr>
          <p:spPr>
            <a:xfrm>
              <a:off x="3434362" y="3205975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2" name="Google Shape;172;p14"/>
            <p:cNvCxnSpPr/>
            <p:nvPr/>
          </p:nvCxnSpPr>
          <p:spPr>
            <a:xfrm>
              <a:off x="3434362" y="3321115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73" name="Google Shape;173;p14"/>
            <p:cNvCxnSpPr/>
            <p:nvPr/>
          </p:nvCxnSpPr>
          <p:spPr>
            <a:xfrm>
              <a:off x="3435501" y="3979049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" name="Google Shape;174;p14"/>
            <p:cNvCxnSpPr/>
            <p:nvPr/>
          </p:nvCxnSpPr>
          <p:spPr>
            <a:xfrm>
              <a:off x="3435501" y="4094188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75" name="Google Shape;175;p14"/>
            <p:cNvCxnSpPr/>
            <p:nvPr/>
          </p:nvCxnSpPr>
          <p:spPr>
            <a:xfrm>
              <a:off x="3434362" y="4817927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6" name="Google Shape;176;p14"/>
            <p:cNvCxnSpPr/>
            <p:nvPr/>
          </p:nvCxnSpPr>
          <p:spPr>
            <a:xfrm>
              <a:off x="3434362" y="4933066"/>
              <a:ext cx="5802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77" name="Google Shape;177;p14"/>
            <p:cNvCxnSpPr>
              <a:stCxn id="154" idx="0"/>
              <a:endCxn id="155" idx="0"/>
            </p:cNvCxnSpPr>
            <p:nvPr/>
          </p:nvCxnSpPr>
          <p:spPr>
            <a:xfrm rot="-5400000" flipH="1">
              <a:off x="5699193" y="-356973"/>
              <a:ext cx="600" cy="2013900"/>
            </a:xfrm>
            <a:prstGeom prst="bentConnector3">
              <a:avLst>
                <a:gd name="adj1" fmla="val -31950000"/>
              </a:avLst>
            </a:prstGeom>
            <a:noFill/>
            <a:ln w="19050" cap="flat" cmpd="sng">
              <a:solidFill>
                <a:srgbClr val="0000FF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78" name="Google Shape;178;p14"/>
            <p:cNvCxnSpPr>
              <a:stCxn id="157" idx="0"/>
              <a:endCxn id="158" idx="0"/>
            </p:cNvCxnSpPr>
            <p:nvPr/>
          </p:nvCxnSpPr>
          <p:spPr>
            <a:xfrm rot="-5400000" flipH="1">
              <a:off x="5699193" y="1254978"/>
              <a:ext cx="600" cy="2013900"/>
            </a:xfrm>
            <a:prstGeom prst="bentConnector3">
              <a:avLst>
                <a:gd name="adj1" fmla="val -29491667"/>
              </a:avLst>
            </a:prstGeom>
            <a:noFill/>
            <a:ln w="19050" cap="flat" cmpd="sng">
              <a:solidFill>
                <a:srgbClr val="0000FF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79" name="Google Shape;179;p14"/>
            <p:cNvCxnSpPr>
              <a:stCxn id="159" idx="0"/>
              <a:endCxn id="164" idx="0"/>
            </p:cNvCxnSpPr>
            <p:nvPr/>
          </p:nvCxnSpPr>
          <p:spPr>
            <a:xfrm rot="-5400000" flipH="1">
              <a:off x="5699193" y="2060954"/>
              <a:ext cx="600" cy="2013900"/>
            </a:xfrm>
            <a:prstGeom prst="bentConnector3">
              <a:avLst>
                <a:gd name="adj1" fmla="val -28008333"/>
              </a:avLst>
            </a:prstGeom>
            <a:noFill/>
            <a:ln w="19050" cap="flat" cmpd="sng">
              <a:solidFill>
                <a:srgbClr val="0000FF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80" name="Google Shape;180;p14"/>
            <p:cNvCxnSpPr>
              <a:stCxn id="161" idx="0"/>
              <a:endCxn id="162" idx="0"/>
            </p:cNvCxnSpPr>
            <p:nvPr/>
          </p:nvCxnSpPr>
          <p:spPr>
            <a:xfrm rot="-5400000" flipH="1">
              <a:off x="5699193" y="3672905"/>
              <a:ext cx="600" cy="2013900"/>
            </a:xfrm>
            <a:prstGeom prst="bentConnector3">
              <a:avLst>
                <a:gd name="adj1" fmla="val -28366667"/>
              </a:avLst>
            </a:prstGeom>
            <a:noFill/>
            <a:ln w="19050" cap="flat" cmpd="sng">
              <a:solidFill>
                <a:srgbClr val="0000FF"/>
              </a:solidFill>
              <a:prstDash val="lgDash"/>
              <a:round/>
              <a:headEnd type="triangle" w="med" len="med"/>
              <a:tailEnd type="none" w="med" len="med"/>
            </a:ln>
          </p:spPr>
        </p:cxnSp>
        <p:cxnSp>
          <p:nvCxnSpPr>
            <p:cNvPr id="181" name="Google Shape;181;p14"/>
            <p:cNvCxnSpPr>
              <a:stCxn id="162" idx="0"/>
              <a:endCxn id="163" idx="0"/>
            </p:cNvCxnSpPr>
            <p:nvPr/>
          </p:nvCxnSpPr>
          <p:spPr>
            <a:xfrm rot="-5400000" flipH="1">
              <a:off x="7681085" y="3704855"/>
              <a:ext cx="600" cy="1950000"/>
            </a:xfrm>
            <a:prstGeom prst="bentConnector3">
              <a:avLst>
                <a:gd name="adj1" fmla="val -28366667"/>
              </a:avLst>
            </a:prstGeom>
            <a:noFill/>
            <a:ln w="19050" cap="flat" cmpd="sng">
              <a:solidFill>
                <a:srgbClr val="0000FF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82" name="Google Shape;182;p14"/>
            <p:cNvCxnSpPr/>
            <p:nvPr/>
          </p:nvCxnSpPr>
          <p:spPr>
            <a:xfrm flipH="1">
              <a:off x="3417554" y="5071437"/>
              <a:ext cx="5169600" cy="360000"/>
            </a:xfrm>
            <a:prstGeom prst="bentConnector3">
              <a:avLst>
                <a:gd name="adj1" fmla="val 14"/>
              </a:avLst>
            </a:prstGeom>
            <a:noFill/>
            <a:ln w="19050" cap="flat" cmpd="sng">
              <a:solidFill>
                <a:srgbClr val="0000FF"/>
              </a:solidFill>
              <a:prstDash val="dash"/>
              <a:round/>
              <a:headEnd type="triangle" w="med" len="med"/>
              <a:tailEnd type="none" w="med" len="med"/>
            </a:ln>
          </p:spPr>
        </p:cxnSp>
        <p:cxnSp>
          <p:nvCxnSpPr>
            <p:cNvPr id="183" name="Google Shape;183;p14"/>
            <p:cNvCxnSpPr/>
            <p:nvPr/>
          </p:nvCxnSpPr>
          <p:spPr>
            <a:xfrm flipH="1">
              <a:off x="3435307" y="5071437"/>
              <a:ext cx="5360100" cy="427800"/>
            </a:xfrm>
            <a:prstGeom prst="bentConnector3">
              <a:avLst>
                <a:gd name="adj1" fmla="val 175"/>
              </a:avLst>
            </a:pr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84" name="Google Shape;184;p14"/>
            <p:cNvSpPr/>
            <p:nvPr/>
          </p:nvSpPr>
          <p:spPr>
            <a:xfrm>
              <a:off x="3291997" y="908306"/>
              <a:ext cx="134874" cy="293606"/>
            </a:xfrm>
            <a:custGeom>
              <a:avLst/>
              <a:gdLst/>
              <a:ahLst/>
              <a:cxnLst/>
              <a:rect l="l" t="t" r="r" b="b"/>
              <a:pathLst>
                <a:path w="5922" h="15545" extrusionOk="0">
                  <a:moveTo>
                    <a:pt x="5922" y="0"/>
                  </a:moveTo>
                  <a:cubicBezTo>
                    <a:pt x="4935" y="1296"/>
                    <a:pt x="0" y="5182"/>
                    <a:pt x="0" y="7773"/>
                  </a:cubicBezTo>
                  <a:cubicBezTo>
                    <a:pt x="0" y="10364"/>
                    <a:pt x="4935" y="14250"/>
                    <a:pt x="5922" y="15545"/>
                  </a:cubicBezTo>
                </a:path>
              </a:pathLst>
            </a:cu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85" name="Google Shape;185;p14"/>
            <p:cNvSpPr/>
            <p:nvPr/>
          </p:nvSpPr>
          <p:spPr>
            <a:xfrm>
              <a:off x="3291997" y="1282840"/>
              <a:ext cx="134874" cy="293606"/>
            </a:xfrm>
            <a:custGeom>
              <a:avLst/>
              <a:gdLst/>
              <a:ahLst/>
              <a:cxnLst/>
              <a:rect l="l" t="t" r="r" b="b"/>
              <a:pathLst>
                <a:path w="5922" h="15545" extrusionOk="0">
                  <a:moveTo>
                    <a:pt x="5922" y="0"/>
                  </a:moveTo>
                  <a:cubicBezTo>
                    <a:pt x="4935" y="1296"/>
                    <a:pt x="0" y="5182"/>
                    <a:pt x="0" y="7773"/>
                  </a:cubicBezTo>
                  <a:cubicBezTo>
                    <a:pt x="0" y="10364"/>
                    <a:pt x="4935" y="14250"/>
                    <a:pt x="5922" y="15545"/>
                  </a:cubicBezTo>
                </a:path>
              </a:pathLst>
            </a:cu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86" name="Google Shape;186;p14"/>
            <p:cNvSpPr/>
            <p:nvPr/>
          </p:nvSpPr>
          <p:spPr>
            <a:xfrm>
              <a:off x="3292339" y="2515139"/>
              <a:ext cx="134874" cy="293606"/>
            </a:xfrm>
            <a:custGeom>
              <a:avLst/>
              <a:gdLst/>
              <a:ahLst/>
              <a:cxnLst/>
              <a:rect l="l" t="t" r="r" b="b"/>
              <a:pathLst>
                <a:path w="5922" h="15545" extrusionOk="0">
                  <a:moveTo>
                    <a:pt x="5922" y="0"/>
                  </a:moveTo>
                  <a:cubicBezTo>
                    <a:pt x="4935" y="1296"/>
                    <a:pt x="0" y="5182"/>
                    <a:pt x="0" y="7773"/>
                  </a:cubicBezTo>
                  <a:cubicBezTo>
                    <a:pt x="0" y="10364"/>
                    <a:pt x="4935" y="14250"/>
                    <a:pt x="5922" y="15545"/>
                  </a:cubicBezTo>
                </a:path>
              </a:pathLst>
            </a:cu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87" name="Google Shape;187;p14"/>
            <p:cNvSpPr/>
            <p:nvPr/>
          </p:nvSpPr>
          <p:spPr>
            <a:xfrm>
              <a:off x="3292339" y="3321115"/>
              <a:ext cx="134874" cy="293606"/>
            </a:xfrm>
            <a:custGeom>
              <a:avLst/>
              <a:gdLst/>
              <a:ahLst/>
              <a:cxnLst/>
              <a:rect l="l" t="t" r="r" b="b"/>
              <a:pathLst>
                <a:path w="5922" h="15545" extrusionOk="0">
                  <a:moveTo>
                    <a:pt x="5922" y="0"/>
                  </a:moveTo>
                  <a:cubicBezTo>
                    <a:pt x="4935" y="1296"/>
                    <a:pt x="0" y="5182"/>
                    <a:pt x="0" y="7773"/>
                  </a:cubicBezTo>
                  <a:cubicBezTo>
                    <a:pt x="0" y="10364"/>
                    <a:pt x="4935" y="14250"/>
                    <a:pt x="5922" y="15545"/>
                  </a:cubicBezTo>
                </a:path>
              </a:pathLst>
            </a:cu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88" name="Google Shape;188;p14"/>
            <p:cNvSpPr/>
            <p:nvPr/>
          </p:nvSpPr>
          <p:spPr>
            <a:xfrm>
              <a:off x="3292339" y="4933066"/>
              <a:ext cx="134874" cy="293606"/>
            </a:xfrm>
            <a:custGeom>
              <a:avLst/>
              <a:gdLst/>
              <a:ahLst/>
              <a:cxnLst/>
              <a:rect l="l" t="t" r="r" b="b"/>
              <a:pathLst>
                <a:path w="5922" h="15545" extrusionOk="0">
                  <a:moveTo>
                    <a:pt x="5922" y="0"/>
                  </a:moveTo>
                  <a:cubicBezTo>
                    <a:pt x="4935" y="1296"/>
                    <a:pt x="0" y="5182"/>
                    <a:pt x="0" y="7773"/>
                  </a:cubicBezTo>
                  <a:cubicBezTo>
                    <a:pt x="0" y="10364"/>
                    <a:pt x="4935" y="14250"/>
                    <a:pt x="5922" y="15545"/>
                  </a:cubicBezTo>
                </a:path>
              </a:pathLst>
            </a:cu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89" name="Google Shape;189;p14"/>
            <p:cNvSpPr/>
            <p:nvPr/>
          </p:nvSpPr>
          <p:spPr>
            <a:xfrm>
              <a:off x="3291997" y="1719230"/>
              <a:ext cx="134874" cy="685087"/>
            </a:xfrm>
            <a:custGeom>
              <a:avLst/>
              <a:gdLst/>
              <a:ahLst/>
              <a:cxnLst/>
              <a:rect l="l" t="t" r="r" b="b"/>
              <a:pathLst>
                <a:path w="5922" h="36272" extrusionOk="0">
                  <a:moveTo>
                    <a:pt x="5922" y="0"/>
                  </a:moveTo>
                  <a:cubicBezTo>
                    <a:pt x="4935" y="3084"/>
                    <a:pt x="0" y="12461"/>
                    <a:pt x="0" y="18506"/>
                  </a:cubicBezTo>
                  <a:cubicBezTo>
                    <a:pt x="0" y="24551"/>
                    <a:pt x="4935" y="33311"/>
                    <a:pt x="5922" y="36272"/>
                  </a:cubicBezTo>
                </a:path>
              </a:pathLst>
            </a:cu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90" name="Google Shape;190;p14"/>
            <p:cNvSpPr/>
            <p:nvPr/>
          </p:nvSpPr>
          <p:spPr>
            <a:xfrm>
              <a:off x="3292339" y="2918127"/>
              <a:ext cx="134874" cy="293606"/>
            </a:xfrm>
            <a:custGeom>
              <a:avLst/>
              <a:gdLst/>
              <a:ahLst/>
              <a:cxnLst/>
              <a:rect l="l" t="t" r="r" b="b"/>
              <a:pathLst>
                <a:path w="5922" h="15545" extrusionOk="0">
                  <a:moveTo>
                    <a:pt x="5922" y="0"/>
                  </a:moveTo>
                  <a:cubicBezTo>
                    <a:pt x="4935" y="1296"/>
                    <a:pt x="0" y="5182"/>
                    <a:pt x="0" y="7773"/>
                  </a:cubicBezTo>
                  <a:cubicBezTo>
                    <a:pt x="0" y="10364"/>
                    <a:pt x="4935" y="14250"/>
                    <a:pt x="5922" y="15545"/>
                  </a:cubicBezTo>
                </a:path>
              </a:pathLst>
            </a:cu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91" name="Google Shape;191;p14"/>
            <p:cNvSpPr/>
            <p:nvPr/>
          </p:nvSpPr>
          <p:spPr>
            <a:xfrm>
              <a:off x="3291997" y="3674494"/>
              <a:ext cx="134874" cy="293606"/>
            </a:xfrm>
            <a:custGeom>
              <a:avLst/>
              <a:gdLst/>
              <a:ahLst/>
              <a:cxnLst/>
              <a:rect l="l" t="t" r="r" b="b"/>
              <a:pathLst>
                <a:path w="5922" h="15545" extrusionOk="0">
                  <a:moveTo>
                    <a:pt x="5922" y="0"/>
                  </a:moveTo>
                  <a:cubicBezTo>
                    <a:pt x="4935" y="1296"/>
                    <a:pt x="0" y="5182"/>
                    <a:pt x="0" y="7773"/>
                  </a:cubicBezTo>
                  <a:cubicBezTo>
                    <a:pt x="0" y="10364"/>
                    <a:pt x="4935" y="14250"/>
                    <a:pt x="5922" y="15545"/>
                  </a:cubicBezTo>
                </a:path>
              </a:pathLst>
            </a:cu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92" name="Google Shape;192;p14"/>
            <p:cNvSpPr/>
            <p:nvPr/>
          </p:nvSpPr>
          <p:spPr>
            <a:xfrm>
              <a:off x="3292339" y="4094188"/>
              <a:ext cx="134874" cy="723717"/>
            </a:xfrm>
            <a:custGeom>
              <a:avLst/>
              <a:gdLst/>
              <a:ahLst/>
              <a:cxnLst/>
              <a:rect l="l" t="t" r="r" b="b"/>
              <a:pathLst>
                <a:path w="5922" h="36272" extrusionOk="0">
                  <a:moveTo>
                    <a:pt x="5922" y="0"/>
                  </a:moveTo>
                  <a:cubicBezTo>
                    <a:pt x="4935" y="3084"/>
                    <a:pt x="0" y="12461"/>
                    <a:pt x="0" y="18506"/>
                  </a:cubicBezTo>
                  <a:cubicBezTo>
                    <a:pt x="0" y="24551"/>
                    <a:pt x="4935" y="33311"/>
                    <a:pt x="5922" y="36272"/>
                  </a:cubicBezTo>
                </a:path>
              </a:pathLst>
            </a:cu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93" name="Google Shape;193;p14"/>
            <p:cNvSpPr txBox="1"/>
            <p:nvPr/>
          </p:nvSpPr>
          <p:spPr>
            <a:xfrm>
              <a:off x="569638" y="1485681"/>
              <a:ext cx="14196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HTTP Request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" name="Google Shape;194;p14"/>
            <p:cNvSpPr txBox="1"/>
            <p:nvPr/>
          </p:nvSpPr>
          <p:spPr>
            <a:xfrm>
              <a:off x="489425" y="4175185"/>
              <a:ext cx="15798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HTTP Response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5" name="Google Shape;195;p14"/>
            <p:cNvCxnSpPr/>
            <p:nvPr/>
          </p:nvCxnSpPr>
          <p:spPr>
            <a:xfrm>
              <a:off x="528666" y="1852049"/>
              <a:ext cx="1399200" cy="72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6" name="Google Shape;196;p14"/>
            <p:cNvCxnSpPr/>
            <p:nvPr/>
          </p:nvCxnSpPr>
          <p:spPr>
            <a:xfrm>
              <a:off x="528666" y="4557824"/>
              <a:ext cx="1399200" cy="72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197" name="Google Shape;197;p14"/>
            <p:cNvCxnSpPr/>
            <p:nvPr/>
          </p:nvCxnSpPr>
          <p:spPr>
            <a:xfrm rot="10800000" flipH="1">
              <a:off x="1919521" y="789433"/>
              <a:ext cx="1517400" cy="1083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8" name="Google Shape;198;p14"/>
            <p:cNvCxnSpPr/>
            <p:nvPr/>
          </p:nvCxnSpPr>
          <p:spPr>
            <a:xfrm rot="10800000">
              <a:off x="1927799" y="4557477"/>
              <a:ext cx="1509000" cy="9507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rgbClr val="6AA84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99" name="Google Shape;199;p14"/>
          <p:cNvGrpSpPr/>
          <p:nvPr/>
        </p:nvGrpSpPr>
        <p:grpSpPr>
          <a:xfrm>
            <a:off x="3115525" y="5802225"/>
            <a:ext cx="5767275" cy="1517400"/>
            <a:chOff x="2285675" y="5765200"/>
            <a:chExt cx="5767275" cy="1517400"/>
          </a:xfrm>
        </p:grpSpPr>
        <p:sp>
          <p:nvSpPr>
            <p:cNvPr id="200" name="Google Shape;200;p14"/>
            <p:cNvSpPr/>
            <p:nvPr/>
          </p:nvSpPr>
          <p:spPr>
            <a:xfrm>
              <a:off x="2285675" y="5765200"/>
              <a:ext cx="5767200" cy="15174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01;p14"/>
            <p:cNvGrpSpPr/>
            <p:nvPr/>
          </p:nvGrpSpPr>
          <p:grpSpPr>
            <a:xfrm>
              <a:off x="2443762" y="5888675"/>
              <a:ext cx="2469713" cy="249900"/>
              <a:chOff x="2443762" y="5888675"/>
              <a:chExt cx="2469713" cy="249900"/>
            </a:xfrm>
          </p:grpSpPr>
          <p:cxnSp>
            <p:nvCxnSpPr>
              <p:cNvPr id="202" name="Google Shape;202;p14"/>
              <p:cNvCxnSpPr/>
              <p:nvPr/>
            </p:nvCxnSpPr>
            <p:spPr>
              <a:xfrm>
                <a:off x="2443762" y="6013624"/>
                <a:ext cx="5802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03" name="Google Shape;203;p14"/>
              <p:cNvSpPr txBox="1"/>
              <p:nvPr/>
            </p:nvSpPr>
            <p:spPr>
              <a:xfrm>
                <a:off x="3090675" y="5888675"/>
                <a:ext cx="1822800" cy="24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Calls/Uses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04" name="Google Shape;204;p14"/>
            <p:cNvGrpSpPr/>
            <p:nvPr/>
          </p:nvGrpSpPr>
          <p:grpSpPr>
            <a:xfrm>
              <a:off x="2443762" y="6156225"/>
              <a:ext cx="2469713" cy="249900"/>
              <a:chOff x="2443762" y="6156225"/>
              <a:chExt cx="2469713" cy="249900"/>
            </a:xfrm>
          </p:grpSpPr>
          <p:cxnSp>
            <p:nvCxnSpPr>
              <p:cNvPr id="205" name="Google Shape;205;p14"/>
              <p:cNvCxnSpPr/>
              <p:nvPr/>
            </p:nvCxnSpPr>
            <p:spPr>
              <a:xfrm>
                <a:off x="2443762" y="6281163"/>
                <a:ext cx="5802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206" name="Google Shape;206;p14"/>
              <p:cNvSpPr txBox="1"/>
              <p:nvPr/>
            </p:nvSpPr>
            <p:spPr>
              <a:xfrm>
                <a:off x="3090675" y="6156225"/>
                <a:ext cx="1822800" cy="24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Returns control / data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07" name="Google Shape;207;p14"/>
            <p:cNvGrpSpPr/>
            <p:nvPr/>
          </p:nvGrpSpPr>
          <p:grpSpPr>
            <a:xfrm>
              <a:off x="2443762" y="6423775"/>
              <a:ext cx="2469713" cy="249900"/>
              <a:chOff x="2443762" y="6423775"/>
              <a:chExt cx="2469713" cy="249900"/>
            </a:xfrm>
          </p:grpSpPr>
          <p:cxnSp>
            <p:nvCxnSpPr>
              <p:cNvPr id="208" name="Google Shape;208;p14"/>
              <p:cNvCxnSpPr/>
              <p:nvPr/>
            </p:nvCxnSpPr>
            <p:spPr>
              <a:xfrm>
                <a:off x="2443762" y="6547024"/>
                <a:ext cx="5802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FF"/>
                </a:solidFill>
                <a:prstDash val="dash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09" name="Google Shape;209;p14"/>
              <p:cNvSpPr txBox="1"/>
              <p:nvPr/>
            </p:nvSpPr>
            <p:spPr>
              <a:xfrm>
                <a:off x="3090675" y="6423775"/>
                <a:ext cx="1822800" cy="24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Initialize call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10" name="Google Shape;210;p14"/>
            <p:cNvGrpSpPr/>
            <p:nvPr/>
          </p:nvGrpSpPr>
          <p:grpSpPr>
            <a:xfrm>
              <a:off x="2443746" y="6875458"/>
              <a:ext cx="3172929" cy="261900"/>
              <a:chOff x="2443746" y="6875458"/>
              <a:chExt cx="3172929" cy="261900"/>
            </a:xfrm>
          </p:grpSpPr>
          <p:cxnSp>
            <p:nvCxnSpPr>
              <p:cNvPr id="211" name="Google Shape;211;p14"/>
              <p:cNvCxnSpPr/>
              <p:nvPr/>
            </p:nvCxnSpPr>
            <p:spPr>
              <a:xfrm rot="10800000" flipH="1">
                <a:off x="2443746" y="6875458"/>
                <a:ext cx="554400" cy="261900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12" name="Google Shape;212;p14"/>
              <p:cNvSpPr txBox="1"/>
              <p:nvPr/>
            </p:nvSpPr>
            <p:spPr>
              <a:xfrm>
                <a:off x="3090675" y="6881450"/>
                <a:ext cx="2526000" cy="24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Execution Flow(for a Request)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13" name="Google Shape;213;p14"/>
            <p:cNvGrpSpPr/>
            <p:nvPr/>
          </p:nvGrpSpPr>
          <p:grpSpPr>
            <a:xfrm>
              <a:off x="5646596" y="6046325"/>
              <a:ext cx="2406354" cy="391800"/>
              <a:chOff x="6027596" y="5817725"/>
              <a:chExt cx="2406354" cy="391800"/>
            </a:xfrm>
          </p:grpSpPr>
          <p:sp>
            <p:nvSpPr>
              <p:cNvPr id="214" name="Google Shape;214;p14"/>
              <p:cNvSpPr/>
              <p:nvPr/>
            </p:nvSpPr>
            <p:spPr>
              <a:xfrm>
                <a:off x="6027596" y="5817725"/>
                <a:ext cx="505200" cy="391800"/>
              </a:xfrm>
              <a:prstGeom prst="rect">
                <a:avLst/>
              </a:prstGeom>
              <a:solidFill>
                <a:srgbClr val="FFD9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5" name="Google Shape;215;p14"/>
              <p:cNvSpPr txBox="1"/>
              <p:nvPr/>
            </p:nvSpPr>
            <p:spPr>
              <a:xfrm>
                <a:off x="6611150" y="5888675"/>
                <a:ext cx="1822800" cy="24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Component / Module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16" name="Google Shape;216;p14"/>
            <p:cNvGrpSpPr/>
            <p:nvPr/>
          </p:nvGrpSpPr>
          <p:grpSpPr>
            <a:xfrm>
              <a:off x="5646591" y="6666375"/>
              <a:ext cx="2406359" cy="249900"/>
              <a:chOff x="6027591" y="6755150"/>
              <a:chExt cx="2406359" cy="249900"/>
            </a:xfrm>
          </p:grpSpPr>
          <p:cxnSp>
            <p:nvCxnSpPr>
              <p:cNvPr id="217" name="Google Shape;217;p14"/>
              <p:cNvCxnSpPr/>
              <p:nvPr/>
            </p:nvCxnSpPr>
            <p:spPr>
              <a:xfrm>
                <a:off x="6027591" y="6875449"/>
                <a:ext cx="440400" cy="93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18" name="Google Shape;218;p14"/>
              <p:cNvSpPr txBox="1"/>
              <p:nvPr/>
            </p:nvSpPr>
            <p:spPr>
              <a:xfrm>
                <a:off x="6611150" y="6755150"/>
                <a:ext cx="1822800" cy="24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HTTP Req / Resp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cxnSp>
        <p:nvCxnSpPr>
          <p:cNvPr id="219" name="Google Shape;219;p14"/>
          <p:cNvCxnSpPr>
            <a:stCxn id="156" idx="3"/>
          </p:cNvCxnSpPr>
          <p:nvPr/>
        </p:nvCxnSpPr>
        <p:spPr>
          <a:xfrm rot="10800000" flipH="1">
            <a:off x="5377893" y="1649153"/>
            <a:ext cx="300900" cy="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triangle" w="med" len="med"/>
            <a:tailEnd type="none" w="med" len="med"/>
          </a:ln>
        </p:spPr>
      </p:cxnSp>
      <p:cxnSp>
        <p:nvCxnSpPr>
          <p:cNvPr id="220" name="Google Shape;220;p14"/>
          <p:cNvCxnSpPr/>
          <p:nvPr/>
        </p:nvCxnSpPr>
        <p:spPr>
          <a:xfrm rot="10800000" flipH="1">
            <a:off x="5377893" y="4011353"/>
            <a:ext cx="300900" cy="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Apache with mod_ssl</a:t>
            </a:r>
            <a:endParaRPr/>
          </a:p>
        </p:txBody>
      </p:sp>
      <p:grpSp>
        <p:nvGrpSpPr>
          <p:cNvPr id="227" name="Google Shape;227;p15"/>
          <p:cNvGrpSpPr/>
          <p:nvPr/>
        </p:nvGrpSpPr>
        <p:grpSpPr>
          <a:xfrm>
            <a:off x="2909350" y="2179475"/>
            <a:ext cx="6177900" cy="3911700"/>
            <a:chOff x="2909350" y="2125300"/>
            <a:chExt cx="6177900" cy="3911700"/>
          </a:xfrm>
        </p:grpSpPr>
        <p:sp>
          <p:nvSpPr>
            <p:cNvPr id="228" name="Google Shape;228;p15"/>
            <p:cNvSpPr/>
            <p:nvPr/>
          </p:nvSpPr>
          <p:spPr>
            <a:xfrm>
              <a:off x="2909350" y="4709200"/>
              <a:ext cx="2953500" cy="1327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Times New Roman"/>
                  <a:ea typeface="Times New Roman"/>
                  <a:cs typeface="Times New Roman"/>
                  <a:sym typeface="Times New Roman"/>
                </a:rPr>
                <a:t>Apache Core</a:t>
              </a: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2909350" y="4130500"/>
              <a:ext cx="29535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Times New Roman"/>
                  <a:ea typeface="Times New Roman"/>
                  <a:cs typeface="Times New Roman"/>
                  <a:sym typeface="Times New Roman"/>
                </a:rPr>
                <a:t>Apache API</a:t>
              </a: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 rot="-5400000">
              <a:off x="2325100" y="2709550"/>
              <a:ext cx="2005200" cy="836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latin typeface="Times New Roman"/>
                  <a:ea typeface="Times New Roman"/>
                  <a:cs typeface="Times New Roman"/>
                  <a:sym typeface="Times New Roman"/>
                </a:rPr>
                <a:t>mod_foo</a:t>
              </a:r>
              <a:endParaRPr sz="2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 rot="-5400000">
              <a:off x="3161800" y="2709550"/>
              <a:ext cx="2005200" cy="836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latin typeface="Times New Roman"/>
                  <a:ea typeface="Times New Roman"/>
                  <a:cs typeface="Times New Roman"/>
                  <a:sym typeface="Times New Roman"/>
                </a:rPr>
                <a:t>mod_bar</a:t>
              </a:r>
              <a:endParaRPr sz="2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 rot="-5400000">
              <a:off x="3998500" y="2709550"/>
              <a:ext cx="2005200" cy="836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latin typeface="Times New Roman"/>
                  <a:ea typeface="Times New Roman"/>
                  <a:cs typeface="Times New Roman"/>
                  <a:sym typeface="Times New Roman"/>
                </a:rPr>
                <a:t>mod_quux</a:t>
              </a:r>
              <a:endParaRPr sz="2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 rot="-5400000">
              <a:off x="5248150" y="2296600"/>
              <a:ext cx="2005200" cy="1662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latin typeface="Times New Roman"/>
                  <a:ea typeface="Times New Roman"/>
                  <a:cs typeface="Times New Roman"/>
                  <a:sym typeface="Times New Roman"/>
                </a:rPr>
                <a:t>mod_ssl</a:t>
              </a:r>
              <a:endParaRPr sz="2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 rot="-5400000">
              <a:off x="5377000" y="4616300"/>
              <a:ext cx="1581300" cy="6096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EAPI</a:t>
              </a:r>
              <a:endParaRPr sz="2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7082050" y="2125300"/>
              <a:ext cx="2005200" cy="2005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latin typeface="Times New Roman"/>
                  <a:ea typeface="Times New Roman"/>
                  <a:cs typeface="Times New Roman"/>
                  <a:sym typeface="Times New Roman"/>
                </a:rPr>
                <a:t>OpenSSL</a:t>
              </a:r>
              <a:endParaRPr sz="2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7082050" y="4130500"/>
              <a:ext cx="2005200" cy="917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rgbClr val="6666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RSAref</a:t>
              </a:r>
              <a:endParaRPr sz="2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5955400" y="5171500"/>
              <a:ext cx="424500" cy="40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527775" y="2262100"/>
              <a:ext cx="424500" cy="40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3679</Words>
  <Application>Microsoft Macintosh PowerPoint</Application>
  <PresentationFormat>自訂</PresentationFormat>
  <Paragraphs>721</Paragraphs>
  <Slides>55</Slides>
  <Notes>55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2" baseType="lpstr">
      <vt:lpstr>Times New Roman</vt:lpstr>
      <vt:lpstr>Microsoft JhengHei</vt:lpstr>
      <vt:lpstr>Arial</vt:lpstr>
      <vt:lpstr>Source Sans Pro</vt:lpstr>
      <vt:lpstr>Verdana</vt:lpstr>
      <vt:lpstr>Courier New</vt:lpstr>
      <vt:lpstr>CSCC NASA</vt:lpstr>
      <vt:lpstr>FAMP / LAMP</vt:lpstr>
      <vt:lpstr>Introduction</vt:lpstr>
      <vt:lpstr>Outline</vt:lpstr>
      <vt:lpstr>Overview</vt:lpstr>
      <vt:lpstr>Apache</vt:lpstr>
      <vt:lpstr>How Apache Works – request and response</vt:lpstr>
      <vt:lpstr>How Apache Works –  each request-response</vt:lpstr>
      <vt:lpstr>PowerPoint 簡報</vt:lpstr>
      <vt:lpstr>Apache with mod_ssl</vt:lpstr>
      <vt:lpstr>MySQL (1)</vt:lpstr>
      <vt:lpstr>MySQL (2)</vt:lpstr>
      <vt:lpstr>PHP</vt:lpstr>
      <vt:lpstr>Installation and Administration</vt:lpstr>
      <vt:lpstr>Installing MySQL (1)</vt:lpstr>
      <vt:lpstr>Installing MySQL (2)</vt:lpstr>
      <vt:lpstr>Installing MySQL (3)</vt:lpstr>
      <vt:lpstr>Managing MySQL (1)</vt:lpstr>
      <vt:lpstr>Managing MySQL (2)</vt:lpstr>
      <vt:lpstr>Managing MySQL (3)</vt:lpstr>
      <vt:lpstr>Installing Apache (1)</vt:lpstr>
      <vt:lpstr>Installing Apache (2)</vt:lpstr>
      <vt:lpstr>Apache configuration – Configuration files</vt:lpstr>
      <vt:lpstr>Apache configuration – Global Settings (httpd.conf)</vt:lpstr>
      <vt:lpstr>Apache configuration – Directory Configuration (1)</vt:lpstr>
      <vt:lpstr>Apache configuration – Directory Configuration (2)</vt:lpstr>
      <vt:lpstr>Apache configuration – Options of Modules</vt:lpstr>
      <vt:lpstr>Supplemental configuration –  httpd-mpm.conf (Multi-Processing Module)</vt:lpstr>
      <vt:lpstr>Supplemental configuration – httpd-userdir.conf</vt:lpstr>
      <vt:lpstr>Supplemental configuration – httpd-vhosts.conf</vt:lpstr>
      <vt:lpstr>Supplemental configuration – More…</vt:lpstr>
      <vt:lpstr>Other configuration for Apache – log</vt:lpstr>
      <vt:lpstr>.htaccess (1)</vt:lpstr>
      <vt:lpstr>.htaccess (2)</vt:lpstr>
      <vt:lpstr>.htaccess (3)</vt:lpstr>
      <vt:lpstr>Installing PHP7 (1)</vt:lpstr>
      <vt:lpstr>Test PHP7 in apache (2)</vt:lpstr>
      <vt:lpstr>phpinfo()</vt:lpstr>
      <vt:lpstr>Architecture</vt:lpstr>
      <vt:lpstr>Load balance</vt:lpstr>
      <vt:lpstr>Load balance</vt:lpstr>
      <vt:lpstr>MySQL cluster</vt:lpstr>
      <vt:lpstr>Up to 150 users</vt:lpstr>
      <vt:lpstr>150 to 1,000 users</vt:lpstr>
      <vt:lpstr>5,000 to &gt;100,000 users</vt:lpstr>
      <vt:lpstr>Appendix</vt:lpstr>
      <vt:lpstr>phpMyAdmin</vt:lpstr>
      <vt:lpstr>Installing phpMyAdmin (1)</vt:lpstr>
      <vt:lpstr>Installing phpMyAdmin (2)</vt:lpstr>
      <vt:lpstr>Administering MySQL – Using phpMyAdmin (3)</vt:lpstr>
      <vt:lpstr>Administering MySQL – Using phpMyAdmin (4)</vt:lpstr>
      <vt:lpstr>Administering MySQL – Using phpMyAdmin (5)</vt:lpstr>
      <vt:lpstr>PopSQL &amp; SQLpro (1)</vt:lpstr>
      <vt:lpstr>PopSQL &amp; SQLpro (2)</vt:lpstr>
      <vt:lpstr>Installing lighttpd</vt:lpstr>
      <vt:lpstr>FastCGI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FAMP / LAMP</dc:title>
  <cp:lastModifiedBy>Microsoft Office User</cp:lastModifiedBy>
  <cp:revision>1</cp:revision>
  <dcterms:modified xsi:type="dcterms:W3CDTF">2021-11-10T01:29:48Z</dcterms:modified>
</cp:coreProperties>
</file>