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1998325" cy="7559675"/>
  <p:notesSz cx="7559675" cy="10691813"/>
  <p:embeddedFontLst>
    <p:embeddedFont>
      <p:font typeface="DejaVu Sans Mono" panose="020B0609030804020204" pitchFamily="49" charset="0"/>
      <p:regular r:id="rId28"/>
      <p:bold r:id="rId29"/>
      <p:italic r:id="rId30"/>
      <p:boldItalic r:id="rId31"/>
    </p:embeddedFont>
    <p:embeddedFont>
      <p:font typeface="Microsoft JhengHei" panose="020B0604030504040204" pitchFamily="34" charset="-120"/>
      <p:regular r:id="rId32"/>
      <p:bold r:id="rId33"/>
    </p:embeddedFont>
    <p:embeddedFont>
      <p:font typeface="Noto Sans Symbols" pitchFamily="2" charset="0"/>
      <p:regular r:id="rId34"/>
      <p:bold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  <p:embeddedFont>
      <p:font typeface="Times" panose="02020603050405020304" pitchFamily="18" charset="0"/>
      <p:regular r:id="rId40"/>
      <p:bold r:id="rId41"/>
      <p:italic r:id="rId42"/>
      <p:boldItalic r:id="rId43"/>
    </p:embeddedFont>
    <p:embeddedFont>
      <p:font typeface="Ubuntu Mono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-Wen Hsu" initials="" lastIdx="2" clrIdx="0"/>
  <p:cmAuthor id="1" name="Jui-Nan Eric Lin" initials="" lastIdx="1" clrIdx="1"/>
  <p:cmAuthor id="2" name="李富源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FB3297-4B54-43CD-9BC7-688ED428F494}">
  <a:tblStyle styleId="{76FB3297-4B54-43CD-9BC7-688ED428F4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6" y="1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ibimobiledevice/libimobiledevice/issues/103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cbd3d15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cbd3d15a4_0_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cbd3d15a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cbd3d15a4_0_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cbd3d15a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cbd3d15a4_0_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cbd3d15a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cbd3d15a4_0_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cbd3d15a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cbd3d15a4_0_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cbd3d15a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cbd3d15a4_0_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cbd3d15a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cbd3d15a4_0_8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cbd3d15a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cbd3d15a4_0_9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cbd3d15a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acbd3d15a4_0_1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cbd3d15a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cbd3d15a4_0_1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ca77bc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ca77bcf3b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cbd3d15a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acbd3d15a4_0_1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cbd3d15a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cbd3d15a4_0_1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cbd3d15a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cbd3d15a4_0_1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cbd3d15a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cbd3d15a4_0_1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d1162a0c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ad1162a0c8_0_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d1162a0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ad1162a0c8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ca77bcf3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ca77bcf3b_0_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ca77bcf3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ca77bcf3b_0_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ca77bcf3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ca77bcf3b_0_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cbd3d15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cbd3d15a4_0_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cbd3d15a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cbd3d15a4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cbd3d15a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cbd3d15a4_0_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cbd3d15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cbd3d15a4_0_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https://github.com/libimobiledevice/libimobiledevice/issues/1038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 preserve="1">
  <p:cSld name="大標題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Center, Department of Computer Science, NYCU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45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zh-TW" altLang="en-US"/>
              <a:t>按一下以編輯母片子標題樣式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906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 preserve="1">
  <p:cSld name="版面一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68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 preserve="1">
  <p:cSld name="版面一 (程式碼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06676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 preserve="1">
  <p:cSld name="版面二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862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 preserve="1">
  <p:cSld name="版面二 (程式碼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164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667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ernel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reebsd.org/en/books/handbook/kernelconfig/#kernelconfig-config" TargetMode="External"/><Relationship Id="rId7" Type="http://schemas.openxmlformats.org/officeDocument/2006/relationships/hyperlink" Target="https://wiki.centos.org/HowTos/Custom_Kerne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iki.archlinux.org/index.php/Kernel/Arch_Build_System" TargetMode="External"/><Relationship Id="rId5" Type="http://schemas.openxmlformats.org/officeDocument/2006/relationships/hyperlink" Target="https://wiki.ubuntu.com/Kernel/BuildYourOwnKernel" TargetMode="External"/><Relationship Id="rId4" Type="http://schemas.openxmlformats.org/officeDocument/2006/relationships/hyperlink" Target="https://kernel-team.pages.debian.net/kernel-handbook/ch-common-tasks.html#s-common-officia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Microkerne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Drivers and the Kernel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 err="1"/>
              <a:t>lwhsu</a:t>
            </a:r>
            <a:r>
              <a:rPr lang="en-US" sz="2200"/>
              <a:t> (2019-2021, CC BY)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? (?-2018)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599040" y="1563420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Kernel source</a:t>
            </a:r>
            <a:endParaRPr sz="26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/</a:t>
            </a:r>
            <a:r>
              <a:rPr lang="en-US" sz="2400" dirty="0" err="1"/>
              <a:t>usr</a:t>
            </a:r>
            <a:r>
              <a:rPr lang="en-US" sz="2400" dirty="0"/>
              <a:t>/</a:t>
            </a:r>
            <a:r>
              <a:rPr lang="en-US" sz="2400" dirty="0" err="1"/>
              <a:t>src</a:t>
            </a:r>
            <a:r>
              <a:rPr lang="en-US" sz="2400" dirty="0"/>
              <a:t>/sys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Kernel configuration file</a:t>
            </a:r>
            <a:endParaRPr sz="26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/</a:t>
            </a:r>
            <a:r>
              <a:rPr lang="en-US" sz="2400" dirty="0" err="1"/>
              <a:t>usr</a:t>
            </a:r>
            <a:r>
              <a:rPr lang="en-US" sz="2400" dirty="0"/>
              <a:t>/</a:t>
            </a:r>
            <a:r>
              <a:rPr lang="en-US" sz="2400" dirty="0" err="1"/>
              <a:t>src</a:t>
            </a:r>
            <a:r>
              <a:rPr lang="en-US" sz="2400" dirty="0"/>
              <a:t>/sys/&lt;ARCH&gt;/conf</a:t>
            </a:r>
            <a:endParaRPr sz="24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GENERIC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LINT  (generated by `make LINT` under this directory)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NOTES (all options with comments)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Steps to build a new kernel</a:t>
            </a:r>
            <a:endParaRPr sz="26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Edit /</a:t>
            </a:r>
            <a:r>
              <a:rPr lang="en-US" sz="2400" dirty="0" err="1"/>
              <a:t>usr</a:t>
            </a:r>
            <a:r>
              <a:rPr lang="en-US" sz="2400" dirty="0"/>
              <a:t>/</a:t>
            </a:r>
            <a:r>
              <a:rPr lang="en-US" sz="2400" dirty="0" err="1"/>
              <a:t>src</a:t>
            </a:r>
            <a:r>
              <a:rPr lang="en-US" sz="2400" dirty="0"/>
              <a:t>/sys/&lt;ARCH&gt;/conf/&lt;KERNCONF&gt;</a:t>
            </a:r>
            <a:endParaRPr sz="24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For example, save a configuration file named as SABSD</a:t>
            </a:r>
            <a:endParaRPr sz="22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$ cd /</a:t>
            </a:r>
            <a:r>
              <a:rPr lang="en-US" sz="2400" dirty="0" err="1"/>
              <a:t>usr</a:t>
            </a:r>
            <a:r>
              <a:rPr lang="en-US" sz="2400" dirty="0"/>
              <a:t>/</a:t>
            </a:r>
            <a:r>
              <a:rPr lang="en-US" sz="2400" dirty="0" err="1"/>
              <a:t>src</a:t>
            </a:r>
            <a:r>
              <a:rPr lang="en-US" sz="2400" dirty="0"/>
              <a:t> ; 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$ make –j&lt;N&gt; </a:t>
            </a:r>
            <a:r>
              <a:rPr lang="en-US" sz="2400" dirty="0" err="1"/>
              <a:t>buildkernel</a:t>
            </a:r>
            <a:r>
              <a:rPr lang="en-US" sz="2400" dirty="0"/>
              <a:t> KERNCONF=SABSD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$ make </a:t>
            </a:r>
            <a:r>
              <a:rPr lang="en-US" sz="2400" dirty="0" err="1"/>
              <a:t>installkernel</a:t>
            </a:r>
            <a:r>
              <a:rPr lang="en-US" sz="2400" dirty="0"/>
              <a:t> KERNCONF=SABSD</a:t>
            </a:r>
            <a:endParaRPr sz="2600" dirty="0"/>
          </a:p>
        </p:txBody>
      </p:sp>
      <p:sp>
        <p:nvSpPr>
          <p:cNvPr id="138" name="Google Shape;1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 and install FreeBSD Kernel</a:t>
            </a:r>
            <a:endParaRPr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80C085A-38A6-49F0-8B53-D8BB884F4282}"/>
              </a:ext>
            </a:extLst>
          </p:cNvPr>
          <p:cNvSpPr txBox="1"/>
          <p:nvPr/>
        </p:nvSpPr>
        <p:spPr>
          <a:xfrm>
            <a:off x="0" y="6899590"/>
            <a:ext cx="6470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hlink"/>
                </a:solidFill>
              </a:rPr>
              <a:t>https://freebsdfoundation.org/updating-freebsd-from-git/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hlink"/>
                </a:solidFill>
              </a:rPr>
              <a:t>https://docs.freebsd.org/en/books/handbook/kernelconfig/#kernelconfig-building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What to Choose?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What to Load?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Option Settings?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Device Drivers?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Build a FreeBSD Kernel…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Before venturing into kernel configuration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Get an inventory list of the machine’s hardware</a:t>
            </a:r>
          </a:p>
          <a:p>
            <a:pPr lvl="2" indent="-406400">
              <a:buSzPts val="2800"/>
              <a:buFont typeface="Times New Roman"/>
              <a:buChar char="○"/>
            </a:pPr>
            <a:r>
              <a:rPr lang="en-US" dirty="0"/>
              <a:t>Focus on what you want to use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Microsoft's </a:t>
            </a:r>
            <a:r>
              <a:rPr lang="en-US" b="1" dirty="0"/>
              <a:t>Device Manager</a:t>
            </a:r>
            <a:r>
              <a:rPr lang="en-US" dirty="0"/>
              <a:t> 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 err="1"/>
              <a:t>dmesg</a:t>
            </a:r>
            <a:r>
              <a:rPr lang="en-US" dirty="0"/>
              <a:t>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dmesg</a:t>
            </a:r>
            <a:r>
              <a:rPr lang="en-US" dirty="0"/>
              <a:t>(8) - display the system message buffer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cat /var/run/</a:t>
            </a:r>
            <a:r>
              <a:rPr lang="en-US" dirty="0" err="1"/>
              <a:t>dmesg.boot</a:t>
            </a:r>
            <a:endParaRPr dirty="0"/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 the system hardware (1)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1157025" y="5273387"/>
            <a:ext cx="9651600" cy="138313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ourier New"/>
              </a:rPr>
              <a:t>vtnet0: &lt;</a:t>
            </a:r>
            <a:r>
              <a:rPr lang="en-US" sz="2100" dirty="0" err="1">
                <a:solidFill>
                  <a:srgbClr val="00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ourier New"/>
              </a:rPr>
              <a:t>VirtIO</a:t>
            </a:r>
            <a:r>
              <a:rPr lang="en-US" sz="2100" dirty="0">
                <a:solidFill>
                  <a:srgbClr val="00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ourier New"/>
              </a:rPr>
              <a:t> Networking Adapter&gt; on virtio_pci0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ourier New"/>
              </a:rPr>
              <a:t>vtnet0: Ethernet address: </a:t>
            </a:r>
            <a:r>
              <a:rPr lang="en-US" sz="2100" dirty="0" err="1">
                <a:solidFill>
                  <a:srgbClr val="00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ourier New"/>
              </a:rPr>
              <a:t>xx:xx:xx:xx:xx:xx</a:t>
            </a:r>
            <a:endParaRPr lang="en-US" sz="2100" dirty="0">
              <a:solidFill>
                <a:srgbClr val="000000"/>
              </a:solidFill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ourier New"/>
              </a:rPr>
              <a:t>vtnet0: </a:t>
            </a:r>
            <a:r>
              <a:rPr lang="en-US" sz="2100" dirty="0" err="1">
                <a:solidFill>
                  <a:srgbClr val="00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ourier New"/>
              </a:rPr>
              <a:t>netmap</a:t>
            </a:r>
            <a:r>
              <a:rPr lang="en-US" sz="2100" dirty="0">
                <a:solidFill>
                  <a:srgbClr val="00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ourier New"/>
              </a:rPr>
              <a:t> queues/slots: TX 8/256, RX 8/128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  <a:sym typeface="Courier New"/>
              </a:rPr>
              <a:t>vtnet0: link state changed to UP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 err="1"/>
              <a:t>pciconf</a:t>
            </a:r>
            <a:r>
              <a:rPr lang="en-US" dirty="0"/>
              <a:t> &amp; man page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man -k </a:t>
            </a:r>
            <a:r>
              <a:rPr lang="en-US" dirty="0" err="1"/>
              <a:t>atheros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Find drivers from company name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pciconf</a:t>
            </a:r>
            <a:r>
              <a:rPr lang="en-US" dirty="0"/>
              <a:t> -l &amp; man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List all attached devices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 the system hardware (2)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856450" y="4045575"/>
            <a:ext cx="10316100" cy="17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ehci1@pci0:0:29:7:      class=0x0c0320 card=0x3a3a8086 chip=0x3a3a8086 rev=0x00 hdr=0x00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pcib10@pci0:0:30:0:     class=0x060401 card=0x244e8086 chip=0x244e8086 rev=0x90 hdr=0x01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isab0@pci0:0:31:0:      class=0x060100 card=0x3a168086 chip=0x3a168086 rev=0x00 hdr=0x00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ahci0@pci0:0:31:2:      class=0x010601 card=0x3a228086 chip=0x3a228086 rev=0x00 hdr=0x00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none8@pci0:0:31:3:      class=0x0c0500 card=0x3a308086 chip=0x3a308086 rev=0x00 hdr=0x00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em0@pci0:3:0:0:         class=0x020000 card=0x00008086 chip=0x10d38086 rev=0x00 hdr=0x00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em1@pci0:2:0:0:         class=0x020000 card=0x00008086 chip=0x10d38086 rev=0x00 hdr=0x00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 err="1"/>
              <a:t>pciconf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pciconf</a:t>
            </a:r>
            <a:r>
              <a:rPr lang="en-US" dirty="0"/>
              <a:t> -lv </a:t>
            </a:r>
            <a:endParaRPr dirty="0"/>
          </a:p>
        </p:txBody>
      </p:sp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 the system hardware (3)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744851" y="2718500"/>
            <a:ext cx="10506900" cy="102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none3@pci0:0:20:3:      class=0x028000 card=0x00348086 chip=0x9df08086 rev=0x30 hdr=0x00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vendor     = 'Intel Corporation'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device     = 'Cannon Point-LP CNVi [Wireless-AC]'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class      = network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744850" y="4067980"/>
            <a:ext cx="10506900" cy="240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em0@pci0:0:31:6:        class=0x020000 card=0x20748086 chip=0x15be8086 rev=0x30 hdr=0x00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vendor     = 'Intel Corporation'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device     = 'Ethernet Connection (6) I219-V'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class      = network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subclass   = ethernet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nvme0@pci0:109:0:0:     class=0x010802 card=0x2263c0a9 chip=0x2263c0a9 rev=0x03 hdr=0x00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vendor     = 'Micron/Crucial Technology'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device     = 'P1 NVMe PCIe SSD'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class      = mass storage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subclass   = NVM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4741500" y="6662850"/>
            <a:ext cx="648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not support by GENERIC because of size, license, or…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Man page for devices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man [device]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e.g.: man </a:t>
            </a:r>
            <a:r>
              <a:rPr lang="en-US" dirty="0" err="1"/>
              <a:t>em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 the system hardware (4)</a:t>
            </a: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r="3558"/>
          <a:stretch/>
        </p:blipFill>
        <p:spPr>
          <a:xfrm>
            <a:off x="582850" y="3289724"/>
            <a:ext cx="10830900" cy="400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599050" y="1411025"/>
            <a:ext cx="10830900" cy="58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Each line is a control </a:t>
            </a:r>
            <a:r>
              <a:rPr lang="en-US" sz="2400" dirty="0"/>
              <a:t>phrase</a:t>
            </a:r>
            <a:endParaRPr sz="28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Keyword + arguments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400" dirty="0"/>
              <a:t>config(5), config(8)</a:t>
            </a:r>
          </a:p>
        </p:txBody>
      </p:sp>
      <p:sp>
        <p:nvSpPr>
          <p:cNvPr id="189" name="Google Shape;189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Configuration file of FreeBSD Kernel </a:t>
            </a:r>
            <a:endParaRPr dirty="0"/>
          </a:p>
        </p:txBody>
      </p:sp>
      <p:graphicFrame>
        <p:nvGraphicFramePr>
          <p:cNvPr id="192" name="Google Shape;192;p22"/>
          <p:cNvGraphicFramePr/>
          <p:nvPr>
            <p:extLst>
              <p:ext uri="{D42A27DB-BD31-4B8C-83A1-F6EECF244321}">
                <p14:modId xmlns:p14="http://schemas.microsoft.com/office/powerpoint/2010/main" val="1812048960"/>
              </p:ext>
            </p:extLst>
          </p:nvPr>
        </p:nvGraphicFramePr>
        <p:xfrm>
          <a:off x="776250" y="2673125"/>
          <a:ext cx="10476500" cy="3170000"/>
        </p:xfrm>
        <a:graphic>
          <a:graphicData uri="http://schemas.openxmlformats.org/drawingml/2006/table">
            <a:tbl>
              <a:tblPr>
                <a:noFill/>
                <a:tableStyleId>{76FB3297-4B54-43CD-9BC7-688ED428F494}</a:tableStyleId>
              </a:tblPr>
              <a:tblGrid>
                <a:gridCol w="196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Keyword</a:t>
                      </a:r>
                      <a:endParaRPr sz="2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Function</a:t>
                      </a:r>
                      <a:endParaRPr sz="2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</a:t>
                      </a:r>
                      <a:endParaRPr sz="2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machine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Sets the machine architecture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amd64 or arm64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cpu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Sets the CPU type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HAMMER or ARM64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ident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Sets the name of the kernel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SABSD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(no)options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Sets various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compile</a:t>
                      </a: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-time options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INET, INET6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device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Declares devices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</a:t>
                      </a: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ix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envvar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 compiled-in env prepared for loader(8)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hint.psm.0.irq=“12"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(no)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makeoptions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 options for generated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makefile</a:t>
                      </a:r>
                      <a:endParaRPr sz="20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DEBUG=g</a:t>
                      </a:r>
                      <a:endParaRPr sz="200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17627"/>
                  </a:ext>
                </a:extLst>
              </a:tr>
            </a:tbl>
          </a:graphicData>
        </a:graphic>
      </p:graphicFrame>
      <p:sp>
        <p:nvSpPr>
          <p:cNvPr id="193" name="Google Shape;193;p22"/>
          <p:cNvSpPr txBox="1"/>
          <p:nvPr/>
        </p:nvSpPr>
        <p:spPr>
          <a:xfrm>
            <a:off x="1585191" y="5896460"/>
            <a:ext cx="9029100" cy="132653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cpu</a:t>
            </a:r>
            <a:r>
              <a:rPr lang="en-US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HAMMER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ident           GENERIC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makeoptions</a:t>
            </a:r>
            <a:r>
              <a:rPr lang="en-US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DEBUG=-g                # Build kernel with </a:t>
            </a:r>
            <a:r>
              <a:rPr lang="en-US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gdb</a:t>
            </a:r>
            <a:r>
              <a:rPr lang="en-US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(1) debug symbols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options         SCHED_ULE               # ULE scheduler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options         INET                    # </a:t>
            </a:r>
            <a:r>
              <a:rPr lang="en-US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InterNETworking</a:t>
            </a:r>
            <a:endParaRPr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device          </a:t>
            </a:r>
            <a:r>
              <a:rPr lang="en-US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em</a:t>
            </a:r>
            <a:endParaRPr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8178132" y="5896460"/>
            <a:ext cx="258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amd64/conf/GENERIC</a:t>
            </a:r>
            <a:endParaRPr sz="1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5A5BBB1-514C-4DF8-A7C0-591DBAA91C0C}"/>
              </a:ext>
            </a:extLst>
          </p:cNvPr>
          <p:cNvSpPr txBox="1"/>
          <p:nvPr/>
        </p:nvSpPr>
        <p:spPr>
          <a:xfrm>
            <a:off x="0" y="7171955"/>
            <a:ext cx="6330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chemeClr val="hlink"/>
                </a:solidFill>
              </a:rPr>
              <a:t>https://docs.freebsd.org/en/books/handbook/kernelconfig/#kernelconfig-config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Kernel file locations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Put in the /boot directory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/boot/kernel/kernel, /boot/</a:t>
            </a:r>
            <a:r>
              <a:rPr lang="en-US" dirty="0" err="1"/>
              <a:t>kernel.old</a:t>
            </a:r>
            <a:r>
              <a:rPr lang="en-US" dirty="0"/>
              <a:t>/kernel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If something goes wrong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 dirty="0">
                <a:solidFill>
                  <a:srgbClr val="FF0000"/>
                </a:solidFill>
              </a:rPr>
              <a:t>ok mode !</a:t>
            </a: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unload kernel; load </a:t>
            </a:r>
            <a:r>
              <a:rPr lang="en-US" dirty="0" err="1"/>
              <a:t>kernel.old</a:t>
            </a:r>
            <a:r>
              <a:rPr lang="en-US" dirty="0"/>
              <a:t>/kernel</a:t>
            </a: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load kernel modules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mv /boot/kernel /boot/</a:t>
            </a:r>
            <a:r>
              <a:rPr lang="en-US" dirty="0" err="1"/>
              <a:t>kernel.bad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</a:rPr>
              <a:t>https://docs.freebsd.org/en/books/handbook/kernelconfig/#kernelconfig-trouble</a:t>
            </a:r>
            <a:endParaRPr lang="en-US" dirty="0"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Kernel backup</a:t>
            </a:r>
            <a:endParaRPr dirty="0"/>
          </a:p>
        </p:txBody>
      </p:sp>
      <p:sp>
        <p:nvSpPr>
          <p:cNvPr id="203" name="Google Shape;203;p23"/>
          <p:cNvSpPr/>
          <p:nvPr/>
        </p:nvSpPr>
        <p:spPr>
          <a:xfrm>
            <a:off x="4965000" y="1462288"/>
            <a:ext cx="6152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 kernel is automatically moved to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kernel.old</a:t>
            </a:r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you’re installing the new kernel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Ok mode</a:t>
            </a:r>
            <a:endParaRPr/>
          </a:p>
        </p:txBody>
      </p:sp>
      <p:grpSp>
        <p:nvGrpSpPr>
          <p:cNvPr id="210" name="Google Shape;210;p24"/>
          <p:cNvGrpSpPr/>
          <p:nvPr/>
        </p:nvGrpSpPr>
        <p:grpSpPr>
          <a:xfrm>
            <a:off x="598426" y="5211734"/>
            <a:ext cx="10639206" cy="1482243"/>
            <a:chOff x="758510" y="4876800"/>
            <a:chExt cx="8204200" cy="1143000"/>
          </a:xfrm>
        </p:grpSpPr>
        <p:pic>
          <p:nvPicPr>
            <p:cNvPr id="211" name="Google Shape;211;p24" descr="load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8510" y="4876800"/>
              <a:ext cx="8204200" cy="1143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2" name="Google Shape;212;p24"/>
            <p:cNvCxnSpPr/>
            <p:nvPr/>
          </p:nvCxnSpPr>
          <p:spPr>
            <a:xfrm rot="10800000">
              <a:off x="2485710" y="5181600"/>
              <a:ext cx="91440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13" name="Google Shape;213;p24"/>
            <p:cNvCxnSpPr/>
            <p:nvPr/>
          </p:nvCxnSpPr>
          <p:spPr>
            <a:xfrm rot="10800000">
              <a:off x="4009710" y="5334000"/>
              <a:ext cx="91440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sp>
        <p:nvSpPr>
          <p:cNvPr id="214" name="Google Shape;214;p24"/>
          <p:cNvSpPr/>
          <p:nvPr/>
        </p:nvSpPr>
        <p:spPr>
          <a:xfrm>
            <a:off x="6139250" y="6861850"/>
            <a:ext cx="5088600" cy="47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“enable modules” in the ok mode..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5" name="Google Shape;215;p24"/>
          <p:cNvGrpSpPr/>
          <p:nvPr/>
        </p:nvGrpSpPr>
        <p:grpSpPr>
          <a:xfrm>
            <a:off x="599112" y="1563576"/>
            <a:ext cx="10639191" cy="3543391"/>
            <a:chOff x="758510" y="1905000"/>
            <a:chExt cx="8236580" cy="2743200"/>
          </a:xfrm>
        </p:grpSpPr>
        <p:pic>
          <p:nvPicPr>
            <p:cNvPr id="216" name="Google Shape;216;p24"/>
            <p:cNvPicPr preferRelativeResize="0"/>
            <p:nvPr/>
          </p:nvPicPr>
          <p:blipFill rotWithShape="1">
            <a:blip r:embed="rId4">
              <a:alphaModFix/>
            </a:blip>
            <a:srcRect t="27115" b="11867"/>
            <a:stretch/>
          </p:blipFill>
          <p:spPr>
            <a:xfrm>
              <a:off x="758510" y="1905000"/>
              <a:ext cx="8236580" cy="274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24"/>
            <p:cNvSpPr/>
            <p:nvPr/>
          </p:nvSpPr>
          <p:spPr>
            <a:xfrm>
              <a:off x="1040567" y="2819400"/>
              <a:ext cx="3836100" cy="2286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 err="1"/>
              <a:t>sysctl</a:t>
            </a:r>
            <a:r>
              <a:rPr lang="en-US" sz="2700" dirty="0"/>
              <a:t>(8) command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Dynamically set or get kernel parameters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All changes made by </a:t>
            </a:r>
            <a:r>
              <a:rPr lang="en-US" sz="2500" dirty="0" err="1"/>
              <a:t>sysctl</a:t>
            </a:r>
            <a:r>
              <a:rPr lang="en-US" sz="2500" dirty="0"/>
              <a:t> will be lost across reboot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Use </a:t>
            </a:r>
            <a:r>
              <a:rPr lang="en-US" sz="2500" dirty="0" err="1"/>
              <a:t>sysctl</a:t>
            </a:r>
            <a:r>
              <a:rPr lang="en-US" sz="2500" dirty="0"/>
              <a:t> to tune the kernel and test it, then recompile the kernel</a:t>
            </a:r>
            <a:endParaRPr sz="25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0000"/>
                </a:solidFill>
              </a:rPr>
              <a:t>The other way is to write your settings into /</a:t>
            </a:r>
            <a:r>
              <a:rPr lang="en-US" sz="2500" dirty="0" err="1">
                <a:solidFill>
                  <a:srgbClr val="FF0000"/>
                </a:solidFill>
              </a:rPr>
              <a:t>etc</a:t>
            </a:r>
            <a:r>
              <a:rPr lang="en-US" sz="2500" dirty="0">
                <a:solidFill>
                  <a:srgbClr val="FF0000"/>
                </a:solidFill>
              </a:rPr>
              <a:t>/</a:t>
            </a:r>
            <a:r>
              <a:rPr lang="en-US" sz="2500" dirty="0" err="1">
                <a:solidFill>
                  <a:srgbClr val="FF0000"/>
                </a:solidFill>
              </a:rPr>
              <a:t>sysctl.conf</a:t>
            </a:r>
            <a:r>
              <a:rPr lang="en-US" sz="2500" dirty="0">
                <a:solidFill>
                  <a:srgbClr val="FF0000"/>
                </a:solidFill>
              </a:rPr>
              <a:t>…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Format: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% </a:t>
            </a:r>
            <a:r>
              <a:rPr lang="en-US" sz="20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sysctl</a:t>
            </a:r>
            <a:r>
              <a:rPr lang="en-US" sz="20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[options] name[=value] …</a:t>
            </a:r>
            <a:endParaRPr sz="20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E.g.:</a:t>
            </a:r>
            <a:endParaRPr sz="2500" dirty="0"/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%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sysctl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-a 			# list all kernel variables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%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sysctl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-d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vfs.zfs.arc_max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	# print the description of the variable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%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sysctl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vfs.zfs.arc_max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		# print the value of the variable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%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sudo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sysctl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US" sz="16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vfs.zfs.arc_max</a:t>
            </a:r>
            <a:r>
              <a:rPr lang="en-US" sz="16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=4294967296	# set (only root writable) value</a:t>
            </a:r>
            <a:endParaRPr sz="16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tuning(7)</a:t>
            </a:r>
            <a:endParaRPr sz="2700" dirty="0"/>
          </a:p>
        </p:txBody>
      </p:sp>
      <p:sp>
        <p:nvSpPr>
          <p:cNvPr id="222" name="Google Shape;222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Tuning the FreeBSD Kernel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 – UNIX Kernel and Shell</a:t>
            </a:r>
            <a:endParaRPr/>
          </a:p>
        </p:txBody>
      </p:sp>
      <p:grpSp>
        <p:nvGrpSpPr>
          <p:cNvPr id="49" name="Google Shape;49;p8"/>
          <p:cNvGrpSpPr/>
          <p:nvPr/>
        </p:nvGrpSpPr>
        <p:grpSpPr>
          <a:xfrm>
            <a:off x="563350" y="1996325"/>
            <a:ext cx="9665428" cy="4405100"/>
            <a:chOff x="563350" y="1996325"/>
            <a:chExt cx="9665428" cy="4405100"/>
          </a:xfrm>
        </p:grpSpPr>
        <p:sp>
          <p:nvSpPr>
            <p:cNvPr id="50" name="Google Shape;50;p8"/>
            <p:cNvSpPr/>
            <p:nvPr/>
          </p:nvSpPr>
          <p:spPr>
            <a:xfrm>
              <a:off x="563350" y="1996325"/>
              <a:ext cx="7500600" cy="3049200"/>
            </a:xfrm>
            <a:prstGeom prst="rect">
              <a:avLst/>
            </a:prstGeom>
            <a:noFill/>
            <a:ln w="2857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     YOUR SHELL PROGRAMS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872150" y="2418400"/>
              <a:ext cx="6758100" cy="2235900"/>
            </a:xfrm>
            <a:prstGeom prst="rect">
              <a:avLst/>
            </a:prstGeom>
            <a:noFill/>
            <a:ln w="2857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KORN SHELL                      C SHELL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1415650" y="2838375"/>
              <a:ext cx="5783400" cy="1262100"/>
            </a:xfrm>
            <a:prstGeom prst="rect">
              <a:avLst/>
            </a:prstGeom>
            <a:noFill/>
            <a:ln w="2857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KERNEL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1897400" y="3283075"/>
              <a:ext cx="4844700" cy="578700"/>
            </a:xfrm>
            <a:prstGeom prst="rect">
              <a:avLst/>
            </a:prstGeom>
            <a:noFill/>
            <a:ln w="2857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HARDWARE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" name="Google Shape;54;p8"/>
            <p:cNvSpPr txBox="1"/>
            <p:nvPr/>
          </p:nvSpPr>
          <p:spPr>
            <a:xfrm>
              <a:off x="1403150" y="4042575"/>
              <a:ext cx="60732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OTHER UNIX COMMANDS           BOURNE SHELL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" name="Google Shape;55;p8"/>
            <p:cNvSpPr txBox="1"/>
            <p:nvPr/>
          </p:nvSpPr>
          <p:spPr>
            <a:xfrm>
              <a:off x="935900" y="4578100"/>
              <a:ext cx="5486700" cy="3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OTHER APPLICATION PROGRAMS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" name="Google Shape;56;p8"/>
            <p:cNvSpPr txBox="1"/>
            <p:nvPr/>
          </p:nvSpPr>
          <p:spPr>
            <a:xfrm>
              <a:off x="8527000" y="3127425"/>
              <a:ext cx="1689000" cy="630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FETCH COMMAND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" name="Google Shape;57;p8"/>
            <p:cNvSpPr txBox="1"/>
            <p:nvPr/>
          </p:nvSpPr>
          <p:spPr>
            <a:xfrm>
              <a:off x="8539778" y="4337500"/>
              <a:ext cx="1689000" cy="630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ANALYZE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Google Shape;58;p8"/>
            <p:cNvSpPr txBox="1"/>
            <p:nvPr/>
          </p:nvSpPr>
          <p:spPr>
            <a:xfrm>
              <a:off x="8539778" y="5547575"/>
              <a:ext cx="1689000" cy="6300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latin typeface="Times New Roman"/>
                  <a:ea typeface="Times New Roman"/>
                  <a:cs typeface="Times New Roman"/>
                  <a:sym typeface="Times New Roman"/>
                </a:rPr>
                <a:t>EXECUTE</a:t>
              </a:r>
              <a:endParaRPr sz="1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9" name="Google Shape;59;p8"/>
            <p:cNvCxnSpPr>
              <a:stCxn id="56" idx="2"/>
              <a:endCxn id="57" idx="0"/>
            </p:cNvCxnSpPr>
            <p:nvPr/>
          </p:nvCxnSpPr>
          <p:spPr>
            <a:xfrm>
              <a:off x="9371500" y="3757425"/>
              <a:ext cx="12900" cy="580200"/>
            </a:xfrm>
            <a:prstGeom prst="straightConnector1">
              <a:avLst/>
            </a:prstGeom>
            <a:noFill/>
            <a:ln w="28575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0" name="Google Shape;60;p8"/>
            <p:cNvCxnSpPr>
              <a:stCxn id="57" idx="2"/>
              <a:endCxn id="58" idx="0"/>
            </p:cNvCxnSpPr>
            <p:nvPr/>
          </p:nvCxnSpPr>
          <p:spPr>
            <a:xfrm>
              <a:off x="9384278" y="4967500"/>
              <a:ext cx="0" cy="580200"/>
            </a:xfrm>
            <a:prstGeom prst="straightConnector1">
              <a:avLst/>
            </a:prstGeom>
            <a:noFill/>
            <a:ln w="28575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" name="Google Shape;61;p8"/>
            <p:cNvCxnSpPr>
              <a:stCxn id="58" idx="2"/>
              <a:endCxn id="56" idx="3"/>
            </p:cNvCxnSpPr>
            <p:nvPr/>
          </p:nvCxnSpPr>
          <p:spPr>
            <a:xfrm rot="-5400000">
              <a:off x="8432528" y="4394225"/>
              <a:ext cx="2735100" cy="831600"/>
            </a:xfrm>
            <a:prstGeom prst="bentConnector4">
              <a:avLst>
                <a:gd name="adj1" fmla="val -8706"/>
                <a:gd name="adj2" fmla="val 130186"/>
              </a:avLst>
            </a:prstGeom>
            <a:noFill/>
            <a:ln w="28575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2" name="Google Shape;62;p8"/>
            <p:cNvSpPr txBox="1"/>
            <p:nvPr/>
          </p:nvSpPr>
          <p:spPr>
            <a:xfrm>
              <a:off x="6041300" y="5822725"/>
              <a:ext cx="30510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latin typeface="Times New Roman"/>
                  <a:ea typeface="Times New Roman"/>
                  <a:cs typeface="Times New Roman"/>
                  <a:sym typeface="Times New Roman"/>
                </a:rPr>
                <a:t>Interpret</a:t>
              </a:r>
              <a:endParaRPr sz="3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5804650" y="4511975"/>
              <a:ext cx="2668775" cy="1406975"/>
            </a:xfrm>
            <a:custGeom>
              <a:avLst/>
              <a:gdLst/>
              <a:ahLst/>
              <a:cxnLst/>
              <a:rect l="l" t="t" r="r" b="b"/>
              <a:pathLst>
                <a:path w="106751" h="56279" extrusionOk="0">
                  <a:moveTo>
                    <a:pt x="0" y="0"/>
                  </a:moveTo>
                  <a:lnTo>
                    <a:pt x="0" y="56279"/>
                  </a:lnTo>
                  <a:lnTo>
                    <a:pt x="106751" y="56279"/>
                  </a:lnTo>
                </a:path>
              </a:pathLst>
            </a:custGeom>
            <a:noFill/>
            <a:ln w="7620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body" idx="1"/>
          </p:nvPr>
        </p:nvSpPr>
        <p:spPr>
          <a:xfrm>
            <a:off x="599050" y="1258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Kernel module location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/boot/kernel/*.ko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/boot/modules</a:t>
            </a:r>
            <a:endParaRPr sz="26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 err="1"/>
              <a:t>kldstat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Load/unload kernel modules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 err="1"/>
              <a:t>kldload</a:t>
            </a:r>
            <a:r>
              <a:rPr lang="en-US" sz="2600" dirty="0"/>
              <a:t>(8), </a:t>
            </a:r>
            <a:r>
              <a:rPr lang="en-US" sz="2600" dirty="0" err="1"/>
              <a:t>kldunload</a:t>
            </a:r>
            <a:r>
              <a:rPr lang="en-US" sz="2600" dirty="0"/>
              <a:t>(8)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E.g., </a:t>
            </a:r>
            <a:r>
              <a:rPr lang="en-US" sz="2400" dirty="0" err="1"/>
              <a:t>kldload</a:t>
            </a:r>
            <a:r>
              <a:rPr lang="en-US" sz="2400" dirty="0"/>
              <a:t> </a:t>
            </a:r>
            <a:r>
              <a:rPr lang="en-US" sz="2400" dirty="0" err="1"/>
              <a:t>if_em</a:t>
            </a:r>
            <a:endParaRPr sz="24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Examples in share/examples/</a:t>
            </a:r>
            <a:r>
              <a:rPr lang="en-US" sz="2800" dirty="0" err="1"/>
              <a:t>kld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229" name="Google Shape;229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Kernel modules </a:t>
            </a:r>
            <a:endParaRPr/>
          </a:p>
        </p:txBody>
      </p:sp>
      <p:sp>
        <p:nvSpPr>
          <p:cNvPr id="232" name="Google Shape;232;p26"/>
          <p:cNvSpPr txBox="1"/>
          <p:nvPr/>
        </p:nvSpPr>
        <p:spPr>
          <a:xfrm>
            <a:off x="1065175" y="3195100"/>
            <a:ext cx="6642900" cy="2248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zfs[/boot/kernel] -chiahung- kldstat</a:t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Id Refs Address    Size     Name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1   15 0xc0400000 4abd60   kernel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2    1 0xc08ac000 13b0fc   zfs.ko</a:t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3    2 0xc09e8000 3d5c     opensolaris.ko</a:t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4    2 0xc09ec000 16b84    krpc.ko</a:t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5    1 0xc0a03000 8c48     if_le.ko</a:t>
            </a:r>
            <a:endParaRPr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Loading a device module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pciconf -l for a device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man vendor name for module name in BSD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find the name in /boot/kernel/*.ko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kldload [module name]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Setup permanently by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en-US" b="1"/>
              <a:t>Recompile the kernel</a:t>
            </a:r>
            <a:r>
              <a:rPr lang="en-US"/>
              <a:t> or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en-US" b="1"/>
              <a:t>Add [module name]_enable="YES" in /boot/loader.conf</a:t>
            </a:r>
            <a:r>
              <a:rPr lang="en-US">
                <a:solidFill>
                  <a:schemeClr val="dk1"/>
                </a:solidFill>
              </a:rPr>
              <a:t> or</a:t>
            </a:r>
            <a:endParaRPr b="1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lphaUcPeriod"/>
            </a:pPr>
            <a:r>
              <a:rPr lang="en-US" b="1"/>
              <a:t>Put to “kld_list” in /etc/rc.conf</a:t>
            </a:r>
            <a:endParaRPr b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/>
              <a:t>devmatch(8)</a:t>
            </a:r>
            <a:endParaRPr b="1"/>
          </a:p>
        </p:txBody>
      </p:sp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Procedure of Loading a Device Module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General procedure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Install kernel toolchain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Get source code from </a:t>
            </a:r>
            <a:r>
              <a:rPr lang="en-US" sz="2700" u="sng">
                <a:solidFill>
                  <a:schemeClr val="hlink"/>
                </a:solidFill>
                <a:hlinkClick r:id="rId3"/>
              </a:rPr>
              <a:t>https://kernel.org</a:t>
            </a:r>
            <a:r>
              <a:rPr lang="en-US" sz="2700"/>
              <a:t> 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Extract to /usr/src/linux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make menuconfig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make –jN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make modules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make modules_install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make install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Check /boot/{initramfs.img,System.map,vmlinuz}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Check the distribution specified method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Kernel package</a:t>
            </a:r>
            <a:endParaRPr sz="2700"/>
          </a:p>
        </p:txBody>
      </p:sp>
      <p:sp>
        <p:nvSpPr>
          <p:cNvPr id="244" name="Google Shape;244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Linux Kernel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>
                <a:hlinkClick r:id="rId3"/>
              </a:rPr>
              <a:t>https://docs.freebsd.org/en/books/handbook/kernelconfig/#kernelconfig-config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/</a:t>
            </a:r>
            <a:r>
              <a:rPr lang="en-US" sz="2800" dirty="0" err="1"/>
              <a:t>usr</a:t>
            </a:r>
            <a:r>
              <a:rPr lang="en-US" sz="2800" dirty="0"/>
              <a:t>/</a:t>
            </a:r>
            <a:r>
              <a:rPr lang="en-US" sz="2800" dirty="0" err="1"/>
              <a:t>src</a:t>
            </a:r>
            <a:r>
              <a:rPr lang="en-US" sz="2800" dirty="0"/>
              <a:t>/sys/&lt;ARCH&gt;/conf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NOTES </a:t>
            </a:r>
            <a:r>
              <a:rPr lang="en-US" sz="2600" dirty="0">
                <a:solidFill>
                  <a:srgbClr val="FF0000"/>
                </a:solidFill>
              </a:rPr>
              <a:t>-&gt; machine dependent kernel configuration with comments</a:t>
            </a:r>
            <a:endParaRPr sz="2600" dirty="0">
              <a:solidFill>
                <a:srgbClr val="FF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LINT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GENERIC</a:t>
            </a:r>
            <a:endParaRPr sz="26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"building kernel" of Linux distributions documents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u="sng" dirty="0">
                <a:solidFill>
                  <a:schemeClr val="hlink"/>
                </a:solidFill>
                <a:hlinkClick r:id="rId4"/>
              </a:rPr>
              <a:t>https://kernel-team.pages.debian.net/kernel-handbook/ch-common-tasks.html#s-common-official 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u="sng" dirty="0">
                <a:solidFill>
                  <a:schemeClr val="hlink"/>
                </a:solidFill>
                <a:hlinkClick r:id="rId5"/>
              </a:rPr>
              <a:t>https://wiki.ubuntu.com/Kernel/BuildYourOwnKernel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u="sng" dirty="0">
                <a:solidFill>
                  <a:schemeClr val="hlink"/>
                </a:solidFill>
                <a:hlinkClick r:id="rId6"/>
              </a:rPr>
              <a:t>https://wiki.archlinux.org/index.php/Kernel/Arch_Build_System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u="sng" dirty="0">
                <a:solidFill>
                  <a:schemeClr val="hlink"/>
                </a:solidFill>
                <a:hlinkClick r:id="rId7"/>
              </a:rPr>
              <a:t>https://wiki.centos.org/HowTos/Custom_Kernel</a:t>
            </a:r>
            <a:endParaRPr sz="2800" dirty="0"/>
          </a:p>
        </p:txBody>
      </p:sp>
      <p:sp>
        <p:nvSpPr>
          <p:cNvPr id="251" name="Google Shape;251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Slides</a:t>
            </a:r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DBF5F9"/>
                </a:solidFill>
              </a:rPr>
              <a:t>24</a:t>
            </a:fld>
            <a:endParaRPr>
              <a:solidFill>
                <a:srgbClr val="DBF5F9"/>
              </a:solidFill>
            </a:endParaRPr>
          </a:p>
        </p:txBody>
      </p:sp>
      <p:sp>
        <p:nvSpPr>
          <p:cNvPr id="260" name="Google Shape;260;p3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Build &amp; install kernel module from 3rd party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DKMS (Dynamic Kernel Module Support)</a:t>
            </a:r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Kernel Module (c.)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Run-time structure of the kernel</a:t>
            </a:r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8225" y="1504700"/>
            <a:ext cx="9081863" cy="550783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1458213" y="6872100"/>
            <a:ext cx="9081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3.1 - Design and Implementation of the FreeBSD Operating System, The, 2nd Edition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102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Components of a UNIX System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User-level programs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Kernel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Hardware</a:t>
            </a:r>
            <a:endParaRPr sz="26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Two roles of kernel (OS)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○"/>
            </a:pPr>
            <a:r>
              <a:rPr lang="en-US" sz="2600" dirty="0">
                <a:solidFill>
                  <a:schemeClr val="tx1"/>
                </a:solidFill>
              </a:rPr>
              <a:t>High-level abstractions</a:t>
            </a:r>
            <a:endParaRPr sz="2600" dirty="0">
              <a:solidFill>
                <a:schemeClr val="tx1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Process managements</a:t>
            </a:r>
            <a:endParaRPr sz="2400" dirty="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Time sharing, memory protect</a:t>
            </a:r>
            <a:endParaRPr sz="22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File system management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Memory management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I/O management</a:t>
            </a:r>
            <a:endParaRPr sz="24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Low-level interfaces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drivers</a:t>
            </a:r>
            <a:endParaRPr sz="2800"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Roles of Kernel</a:t>
            </a:r>
            <a:endParaRPr/>
          </a:p>
        </p:txBody>
      </p:sp>
      <p:grpSp>
        <p:nvGrpSpPr>
          <p:cNvPr id="79" name="Google Shape;79;p10"/>
          <p:cNvGrpSpPr/>
          <p:nvPr/>
        </p:nvGrpSpPr>
        <p:grpSpPr>
          <a:xfrm>
            <a:off x="7007170" y="1657059"/>
            <a:ext cx="4131557" cy="1058145"/>
            <a:chOff x="6987375" y="1657000"/>
            <a:chExt cx="3713425" cy="1262100"/>
          </a:xfrm>
        </p:grpSpPr>
        <p:sp>
          <p:nvSpPr>
            <p:cNvPr id="80" name="Google Shape;80;p10"/>
            <p:cNvSpPr/>
            <p:nvPr/>
          </p:nvSpPr>
          <p:spPr>
            <a:xfrm>
              <a:off x="6987375" y="1657000"/>
              <a:ext cx="3713400" cy="1262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Applications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7865800" y="2340400"/>
              <a:ext cx="2835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Libraries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2" name="Google Shape;82;p10"/>
          <p:cNvGrpSpPr/>
          <p:nvPr/>
        </p:nvGrpSpPr>
        <p:grpSpPr>
          <a:xfrm>
            <a:off x="6709000" y="2896900"/>
            <a:ext cx="4870833" cy="2781646"/>
            <a:chOff x="6348618" y="2896766"/>
            <a:chExt cx="5230144" cy="2781646"/>
          </a:xfrm>
        </p:grpSpPr>
        <p:grpSp>
          <p:nvGrpSpPr>
            <p:cNvPr id="83" name="Google Shape;83;p10"/>
            <p:cNvGrpSpPr/>
            <p:nvPr/>
          </p:nvGrpSpPr>
          <p:grpSpPr>
            <a:xfrm>
              <a:off x="6348618" y="2896766"/>
              <a:ext cx="5230144" cy="2781646"/>
              <a:chOff x="6528209" y="2896751"/>
              <a:chExt cx="4192500" cy="2267400"/>
            </a:xfrm>
          </p:grpSpPr>
          <p:sp>
            <p:nvSpPr>
              <p:cNvPr id="84" name="Google Shape;84;p10"/>
              <p:cNvSpPr/>
              <p:nvPr/>
            </p:nvSpPr>
            <p:spPr>
              <a:xfrm>
                <a:off x="6528209" y="2896751"/>
                <a:ext cx="4192500" cy="22674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Kernel</a:t>
                </a:r>
                <a:endParaRPr sz="2000" dirty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5" name="Google Shape;85;p10"/>
              <p:cNvGrpSpPr/>
              <p:nvPr/>
            </p:nvGrpSpPr>
            <p:grpSpPr>
              <a:xfrm>
                <a:off x="6753797" y="3562300"/>
                <a:ext cx="3686162" cy="1340400"/>
                <a:chOff x="7905913" y="3562300"/>
                <a:chExt cx="2615413" cy="1340400"/>
              </a:xfrm>
            </p:grpSpPr>
            <p:sp>
              <p:nvSpPr>
                <p:cNvPr id="86" name="Google Shape;86;p10"/>
                <p:cNvSpPr/>
                <p:nvPr/>
              </p:nvSpPr>
              <p:spPr>
                <a:xfrm>
                  <a:off x="7905925" y="3562300"/>
                  <a:ext cx="2615400" cy="6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High-level abstractions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" name="Google Shape;87;p10"/>
                <p:cNvSpPr/>
                <p:nvPr/>
              </p:nvSpPr>
              <p:spPr>
                <a:xfrm>
                  <a:off x="7905913" y="4232500"/>
                  <a:ext cx="2615400" cy="6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b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Low-level interfaces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grpSp>
          <p:nvGrpSpPr>
            <p:cNvPr id="88" name="Google Shape;88;p10"/>
            <p:cNvGrpSpPr/>
            <p:nvPr/>
          </p:nvGrpSpPr>
          <p:grpSpPr>
            <a:xfrm>
              <a:off x="8030400" y="4209940"/>
              <a:ext cx="3197400" cy="707400"/>
              <a:chOff x="6009250" y="6516402"/>
              <a:chExt cx="3197400" cy="707400"/>
            </a:xfrm>
          </p:grpSpPr>
          <p:sp>
            <p:nvSpPr>
              <p:cNvPr id="89" name="Google Shape;89;p10"/>
              <p:cNvSpPr/>
              <p:nvPr/>
            </p:nvSpPr>
            <p:spPr>
              <a:xfrm>
                <a:off x="6009250" y="6516402"/>
                <a:ext cx="1597200" cy="707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File</a:t>
                </a:r>
                <a:br>
                  <a:rPr lang="en-US" sz="20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2000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systems</a:t>
                </a:r>
                <a:endParaRPr sz="2000" dirty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0" name="Google Shape;90;p10"/>
              <p:cNvSpPr/>
              <p:nvPr/>
            </p:nvSpPr>
            <p:spPr>
              <a:xfrm>
                <a:off x="7609450" y="6516402"/>
                <a:ext cx="1597200" cy="707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Network protocols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91" name="Google Shape;91;p10"/>
          <p:cNvSpPr/>
          <p:nvPr/>
        </p:nvSpPr>
        <p:spPr>
          <a:xfrm>
            <a:off x="7007175" y="5924253"/>
            <a:ext cx="41316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Hardware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Kernel I/O structure</a:t>
            </a:r>
            <a:endParaRPr/>
          </a:p>
        </p:txBody>
      </p:sp>
      <p:pic>
        <p:nvPicPr>
          <p:cNvPr id="98" name="Google Shape;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8088" y="1266525"/>
            <a:ext cx="8502161" cy="57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/>
        </p:nvSpPr>
        <p:spPr>
          <a:xfrm>
            <a:off x="1458213" y="6872100"/>
            <a:ext cx="9081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7.1 - Design and Implementation of the FreeBSD Operating System, The, 2nd Edition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Kernel Types</a:t>
            </a:r>
            <a:endParaRPr/>
          </a:p>
        </p:txBody>
      </p:sp>
      <p:pic>
        <p:nvPicPr>
          <p:cNvPr id="106" name="Google Shape;106;p12" descr="C:\Users\PhD TA\Desktop\OS-structure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1396300"/>
            <a:ext cx="10313400" cy="550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 txBox="1"/>
          <p:nvPr/>
        </p:nvSpPr>
        <p:spPr>
          <a:xfrm>
            <a:off x="1458213" y="6872100"/>
            <a:ext cx="9081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https://en.wikipedia.org/wiki/Microkernel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body" idx="1"/>
          </p:nvPr>
        </p:nvSpPr>
        <p:spPr>
          <a:xfrm>
            <a:off x="599050" y="18682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Two extreme types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b="1"/>
              <a:t>Microkernel</a:t>
            </a:r>
            <a:endParaRPr sz="2300" b="1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b="1"/>
              <a:t>Provide only necessarily, compact and small functionalities</a:t>
            </a:r>
            <a:endParaRPr sz="2100" b="1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b="1"/>
              <a:t>Other functions is</a:t>
            </a:r>
            <a:r>
              <a:rPr lang="en-US" sz="2100" b="1">
                <a:solidFill>
                  <a:srgbClr val="FF0000"/>
                </a:solidFill>
              </a:rPr>
              <a:t> added via well-defined interfaces</a:t>
            </a:r>
            <a:endParaRPr sz="2100" b="1">
              <a:solidFill>
                <a:srgbClr val="FF0000"/>
              </a:solidFill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b="1"/>
              <a:t>Monolithic kernel (a huge kernel - e.g., UNIX)</a:t>
            </a:r>
            <a:endParaRPr sz="2300" b="1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b="1"/>
              <a:t>Whole functionalities in one kernel, </a:t>
            </a:r>
            <a:r>
              <a:rPr lang="en-US" sz="2100" b="1">
                <a:solidFill>
                  <a:srgbClr val="FF0000"/>
                </a:solidFill>
              </a:rPr>
              <a:t>tightly integrated</a:t>
            </a:r>
            <a:endParaRPr sz="2100" b="1">
              <a:solidFill>
                <a:srgbClr val="FF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Modern OS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Solaris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b="1" u="sng"/>
              <a:t>Completely modular kernel</a:t>
            </a:r>
            <a:endParaRPr sz="2100" b="1" u="sng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b="1"/>
              <a:t>Load necessary module when it is needed</a:t>
            </a:r>
            <a:endParaRPr sz="2100" b="1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BSD/Linux-derived system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b="1"/>
              <a:t>Much of the kernel's functionality is contained in modules</a:t>
            </a:r>
            <a:r>
              <a:rPr lang="en-US" sz="2100"/>
              <a:t> </a:t>
            </a:r>
            <a:endParaRPr sz="2100"/>
          </a:p>
        </p:txBody>
      </p:sp>
      <p:sp>
        <p:nvSpPr>
          <p:cNvPr id="112" name="Google Shape;112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Kernel Types</a:t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1792599" y="6659875"/>
            <a:ext cx="8443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Monolithic kernel developing towards micro kernel (being more modulized),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without IPC (message passing) problem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4876975" y="216975"/>
            <a:ext cx="5835000" cy="19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of being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modulized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 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provides essential functionalities;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other sophisticated functions into user level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e.g., I/O management in the user level</a:t>
            </a:r>
            <a:endParaRPr sz="20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increase scalability and less difficult in maintenance</a:t>
            </a:r>
            <a:endParaRPr sz="2000" dirty="0"/>
          </a:p>
          <a:p>
            <a:pPr marL="285750" lvl="0" indent="-2984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How to communicate? </a:t>
            </a:r>
            <a:endParaRPr sz="2000" dirty="0"/>
          </a:p>
          <a:p>
            <a:pPr marL="444500" lvl="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r>
              <a:rPr lang="en-US" sz="2000" dirty="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-&gt; Message passing – less efficient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Source directory and location</a:t>
            </a:r>
            <a:endParaRPr dirty="0"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Kernel related directories</a:t>
            </a:r>
            <a:endParaRPr dirty="0"/>
          </a:p>
        </p:txBody>
      </p:sp>
      <p:graphicFrame>
        <p:nvGraphicFramePr>
          <p:cNvPr id="124" name="Google Shape;124;p14"/>
          <p:cNvGraphicFramePr/>
          <p:nvPr>
            <p:extLst>
              <p:ext uri="{D42A27DB-BD31-4B8C-83A1-F6EECF244321}">
                <p14:modId xmlns:p14="http://schemas.microsoft.com/office/powerpoint/2010/main" val="603406485"/>
              </p:ext>
            </p:extLst>
          </p:nvPr>
        </p:nvGraphicFramePr>
        <p:xfrm>
          <a:off x="1109550" y="2174325"/>
          <a:ext cx="9777500" cy="3571040"/>
        </p:xfrm>
        <a:graphic>
          <a:graphicData uri="http://schemas.openxmlformats.org/drawingml/2006/table">
            <a:tbl>
              <a:tblPr>
                <a:noFill/>
                <a:tableStyleId>{76FB3297-4B54-43CD-9BC7-688ED428F494}</a:tableStyleId>
              </a:tblPr>
              <a:tblGrid>
                <a:gridCol w="17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Source Directory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Kernel file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/usr/src/sys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/kernel (&lt; 4.x)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/boot/kernel/kernel (&gt;= 5.x)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Linux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/usr/src/linux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/vmlinuz or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/boot/vmlinuz</a:t>
                      </a:r>
                      <a:endParaRPr sz="28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Solaris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/kernel/unix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SunOS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/usr/kvm/sys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80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  <a:r>
                        <a:rPr lang="en-US" sz="280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vmunix</a:t>
                      </a:r>
                      <a:endParaRPr sz="280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GENERIC kernel is for </a:t>
            </a:r>
            <a:r>
              <a:rPr lang="en-US" u="sng" dirty="0"/>
              <a:t>general purpose</a:t>
            </a:r>
            <a:endParaRPr u="sng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Tailoring kernel to match site situation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Purge unnecessary kernel devices and options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Add functionalities that you want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Patching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Remedy </a:t>
            </a:r>
            <a:r>
              <a:rPr lang="en-US" u="sng" dirty="0"/>
              <a:t>security hole</a:t>
            </a:r>
            <a:r>
              <a:rPr lang="en-US" dirty="0"/>
              <a:t> of kernel implementation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Fine-tuning system performance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Such as </a:t>
            </a:r>
            <a:r>
              <a:rPr lang="en-US" u="sng" dirty="0"/>
              <a:t>adjusting important system parameters</a:t>
            </a:r>
            <a:endParaRPr u="sng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Add device drivers or features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Decrease boot time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Lower memory usage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customize kernel?</a:t>
            </a:r>
            <a:endParaRPr dirty="0"/>
          </a:p>
        </p:txBody>
      </p:sp>
      <p:sp>
        <p:nvSpPr>
          <p:cNvPr id="132" name="Google Shape;132;p15"/>
          <p:cNvSpPr/>
          <p:nvPr/>
        </p:nvSpPr>
        <p:spPr>
          <a:xfrm>
            <a:off x="6754200" y="917225"/>
            <a:ext cx="5125251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GENERIC: with most common devices and feature supported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7750650" y="2355275"/>
            <a:ext cx="404356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kernel image -&gt; memory usage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3" id="{AF2700AA-4C18-4E07-9861-8125D27C7E13}" vid="{9DFC94F1-C4F1-4F8A-9F88-3762BB8FA19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1793</Words>
  <Application>Microsoft Office PowerPoint</Application>
  <PresentationFormat>自訂</PresentationFormat>
  <Paragraphs>321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Arial</vt:lpstr>
      <vt:lpstr>Ubuntu Mono</vt:lpstr>
      <vt:lpstr>DejaVu Sans Mono</vt:lpstr>
      <vt:lpstr>Times</vt:lpstr>
      <vt:lpstr>Courier New</vt:lpstr>
      <vt:lpstr>Source Sans Pro</vt:lpstr>
      <vt:lpstr>Noto Sans Symbols</vt:lpstr>
      <vt:lpstr>Times New Roman</vt:lpstr>
      <vt:lpstr>Microsoft JhengHei</vt:lpstr>
      <vt:lpstr>1_CSCC NASA</vt:lpstr>
      <vt:lpstr>Drivers and the Kernel</vt:lpstr>
      <vt:lpstr>Introduction  – UNIX Kernel and Shell</vt:lpstr>
      <vt:lpstr>Run-time structure of the kernel</vt:lpstr>
      <vt:lpstr>Roles of Kernel</vt:lpstr>
      <vt:lpstr>Kernel I/O structure</vt:lpstr>
      <vt:lpstr>Kernel Types</vt:lpstr>
      <vt:lpstr>Kernel Types</vt:lpstr>
      <vt:lpstr>Kernel related directories</vt:lpstr>
      <vt:lpstr>Why customize kernel?</vt:lpstr>
      <vt:lpstr>Build and install FreeBSD Kernel</vt:lpstr>
      <vt:lpstr>To Build a FreeBSD Kernel…</vt:lpstr>
      <vt:lpstr>Finding the system hardware (1)</vt:lpstr>
      <vt:lpstr>Finding the system hardware (2)</vt:lpstr>
      <vt:lpstr>Finding the system hardware (3)</vt:lpstr>
      <vt:lpstr>Finding the system hardware (4)</vt:lpstr>
      <vt:lpstr>Configuration file of FreeBSD Kernel </vt:lpstr>
      <vt:lpstr>Kernel backup</vt:lpstr>
      <vt:lpstr>Ok mode</vt:lpstr>
      <vt:lpstr>Tuning the FreeBSD Kernel</vt:lpstr>
      <vt:lpstr>Kernel modules </vt:lpstr>
      <vt:lpstr>Procedure of Loading a Device Module</vt:lpstr>
      <vt:lpstr>Building Linux Kernel</vt:lpstr>
      <vt:lpstr>Reference </vt:lpstr>
      <vt:lpstr>Backup Slides</vt:lpstr>
      <vt:lpstr>Kernel Module (c.)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Drivers and the Kernel</dc:title>
  <cp:lastModifiedBy>Li-Wen Hsu</cp:lastModifiedBy>
  <cp:revision>46</cp:revision>
  <dcterms:modified xsi:type="dcterms:W3CDTF">2021-11-25T10:04:53Z</dcterms:modified>
</cp:coreProperties>
</file>