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1998325" cy="7559675"/>
  <p:notesSz cx="7559675" cy="10691813"/>
  <p:embeddedFontLst>
    <p:embeddedFont>
      <p:font typeface="Microsoft JhengHei" panose="020B0604030504040204" pitchFamily="34" charset="-120"/>
      <p:regular r:id="rId45"/>
      <p:bold r:id="rId46"/>
    </p:embeddedFont>
    <p:embeddedFont>
      <p:font typeface="Source Sans Pro" panose="020B0503030403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i-Nan Eric Li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33939bb9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33939bb98_2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33939bb9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33939bb98_2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33939bb98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33939bb98_2_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33939bb98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33939bb98_2_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33939bb9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33939bb98_2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33939bb98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33939bb98_2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33939bb98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33939bb98_2_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33939bb98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33939bb98_2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33939bb98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33939bb98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33939bb98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33939bb98_2_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33939bb9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33939bb98_1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33939bb98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33939bb98_2_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33939bb98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33939bb98_2_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33939bb98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33939bb98_2_1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33939bb9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33939bb98_3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33939bb98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33939bb98_3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33939bb98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33939bb98_2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33939bb98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33939bb98_2_1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33939bb98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33939bb98_2_1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33939bb98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33939bb98_2_1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33939bb98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33939bb98_2_1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3939bb9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3939bb98_1_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33939bb98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33939bb98_2_1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33939bb98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33939bb98_2_1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33939bb98_2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33939bb98_2_1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33939bb98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33939bb98_2_1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33939bb98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a33939bb98_2_1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33939bb98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33939bb98_2_1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33939bb98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33939bb98_2_1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33939bb98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a33939bb98_2_1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33939bb98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33939bb98_2_2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33939bb98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33939bb98_2_2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33939bb9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33939bb98_1_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33939bb98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a33939bb98_2_2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33939bb98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33939bb98_2_2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33939bb98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33939bb98_2_2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33939bb9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33939bb98_1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33939bb98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33939bb98_1_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33939bb98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33939bb98_1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33939bb98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33939bb98_1_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33939bb98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33939bb98_1_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pache.org/httpd/NameBasedSSLVHostsWithSN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igicert.com/ssl-support/apache-multiple-ssl-certificates-using-sni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sl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ki.freebsd.org/DEFAULT_VERS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artbleed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ilippo.io/heartbleed/" TargetMode="External"/><Relationship Id="rId4" Type="http://schemas.openxmlformats.org/officeDocument/2006/relationships/hyperlink" Target="https://www.openssl.org/news/secadv/20140407.tx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skalabs.com/blog/heartble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kalabs.com/blog/heartblee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kalabs.com/blog/heartblee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cgi-bin/cvename.cgi?name=CVE-2014-016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ecurity-tracker.debian.org/tracker/CVE-2014-0160" TargetMode="External"/><Relationship Id="rId4" Type="http://schemas.openxmlformats.org/officeDocument/2006/relationships/hyperlink" Target="https://www.freebsd.org/security/advisories/FreeBSD-SA-14:06.openssl.asc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llabs.com/ssltes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github.com/ssllabs/research/wiki/SSL-and-TLS-Deployment-Best-Practices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nknu.edu.tw/textbook/chap15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log.theerrorlog.com/using-gpg-zh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cat.idv.tw/tech/sslcer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tsencrypt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Public-key Infrastructure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wangth (2017-2020, CC BY-SA)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? (1996-2016)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Certificate (2)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7809850" y="2153675"/>
            <a:ext cx="2719200" cy="249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7809850" y="2868275"/>
            <a:ext cx="27192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CA 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X: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 (3) Generate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Sig(</a:t>
            </a:r>
            <a:r>
              <a:rPr lang="en-US" sz="2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000" baseline="-25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</a:t>
            </a:r>
            <a:r>
              <a:rPr lang="en-US" sz="2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Alice, A</a:t>
            </a:r>
            <a:r>
              <a:rPr lang="en-US" sz="2000" baseline="-25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</a:t>
            </a:r>
            <a:r>
              <a:rPr lang="en-US" sz="2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</a:t>
            </a:r>
            <a:r>
              <a:rPr lang="en-US" sz="22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1468400" y="2066650"/>
            <a:ext cx="2371200" cy="2490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653450" y="2621400"/>
            <a:ext cx="20991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Alice: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arenBoth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Generate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baseline="-25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</a:t>
            </a:r>
            <a:r>
              <a:rPr lang="en-US" sz="24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</a:t>
            </a:r>
            <a:r>
              <a:rPr lang="en-US" sz="2400" baseline="-25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" name="Google Shape;146;p16"/>
          <p:cNvCxnSpPr/>
          <p:nvPr/>
        </p:nvCxnSpPr>
        <p:spPr>
          <a:xfrm>
            <a:off x="3872300" y="2817200"/>
            <a:ext cx="3817800" cy="1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16"/>
          <p:cNvCxnSpPr/>
          <p:nvPr/>
        </p:nvCxnSpPr>
        <p:spPr>
          <a:xfrm>
            <a:off x="3915825" y="4081775"/>
            <a:ext cx="3817800" cy="1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8" name="Google Shape;148;p16"/>
          <p:cNvSpPr txBox="1"/>
          <p:nvPr/>
        </p:nvSpPr>
        <p:spPr>
          <a:xfrm>
            <a:off x="4231250" y="2273350"/>
            <a:ext cx="2925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 </a:t>
            </a:r>
            <a:r>
              <a:rPr lang="en-US" sz="2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Alice, A</a:t>
            </a:r>
            <a:r>
              <a:rPr lang="en-US" sz="2000" baseline="-25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</a:t>
            </a:r>
            <a:r>
              <a:rPr lang="en-US" sz="2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ID proof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4282875" y="4165975"/>
            <a:ext cx="3083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 </a:t>
            </a:r>
            <a:r>
              <a:rPr lang="en-US" sz="2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Sig(X</a:t>
            </a:r>
            <a:r>
              <a:rPr lang="en-US" sz="2000" baseline="-25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</a:t>
            </a:r>
            <a:r>
              <a:rPr lang="en-US" sz="2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Alice, A</a:t>
            </a:r>
            <a:r>
              <a:rPr lang="en-US" sz="2000" baseline="-25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</a:t>
            </a:r>
            <a:r>
              <a:rPr lang="en-US" sz="20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T)</a:t>
            </a:r>
            <a:endParaRPr sz="240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1446675" y="5253700"/>
            <a:ext cx="63633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</a:t>
            </a:r>
            <a:r>
              <a:rPr lang="en-US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A,X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=[Alice, A</a:t>
            </a:r>
            <a:r>
              <a:rPr lang="en-US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Sig(X</a:t>
            </a:r>
            <a:r>
              <a:rPr lang="en-US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Alice, A</a:t>
            </a:r>
            <a:r>
              <a:rPr lang="en-US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T)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392275" y="6167400"/>
            <a:ext cx="40572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u="sng">
                <a:solidFill>
                  <a:srgbClr val="ED0F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 does not know </a:t>
            </a:r>
            <a:r>
              <a:rPr lang="en-US" sz="24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i="1" baseline="-25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</a:t>
            </a:r>
            <a:endParaRPr sz="2400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Certificate (3)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Guarantee of CA and certificate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Guarantee the public key is of </a:t>
            </a:r>
            <a:r>
              <a:rPr lang="en-US">
                <a:solidFill>
                  <a:srgbClr val="FF0000"/>
                </a:solidFill>
              </a:rPr>
              <a:t>someone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Someone</a:t>
            </a:r>
            <a:r>
              <a:rPr lang="en-US"/>
              <a:t> is not guaranteed to be </a:t>
            </a:r>
            <a:r>
              <a:rPr lang="en-US">
                <a:solidFill>
                  <a:srgbClr val="0000FF"/>
                </a:solidFill>
              </a:rPr>
              <a:t>safe</a:t>
            </a:r>
            <a:endParaRPr>
              <a:solidFill>
                <a:srgbClr val="0000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Security of transmitting DATA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Transmit </a:t>
            </a:r>
            <a:r>
              <a:rPr lang="en-US">
                <a:solidFill>
                  <a:srgbClr val="0000FF"/>
                </a:solidFill>
              </a:rPr>
              <a:t>session key</a:t>
            </a:r>
            <a:r>
              <a:rPr lang="en-US"/>
              <a:t> first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600"/>
              <a:buChar char="■"/>
            </a:pPr>
            <a:r>
              <a:rPr lang="en-US">
                <a:solidFill>
                  <a:srgbClr val="38761D"/>
                </a:solidFill>
              </a:rPr>
              <a:t>Public-key cryptosystem</a:t>
            </a:r>
            <a:endParaRPr>
              <a:solidFill>
                <a:srgbClr val="38761D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Transmit DATA by session key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600"/>
              <a:buChar char="■"/>
            </a:pPr>
            <a:r>
              <a:rPr lang="en-US">
                <a:solidFill>
                  <a:srgbClr val="38761D"/>
                </a:solidFill>
              </a:rPr>
              <a:t>Symmetric-key cryptosystem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SSL &amp; TLS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SSL/TLS</a:t>
            </a: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SSL/TLS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Provide communication security over the Internet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Prevent eavesdropping and tampering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Encrypt segments over Transport Layer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620000" y="5862825"/>
            <a:ext cx="99309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SSL: Secure Sockets Layer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TLS: Transport Layer Security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 – (1)</a:t>
            </a: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SSL - developed by Netscape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SSL 1.0: never publicly released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SSL 2.0: released in 1995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 number of security flaws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SSL 3.0: released in 1996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 complete redesign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Newer versions of SSL/TLS are based on SSL 3.0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SSL 2.0 was prohibited in 2011 by RFC 6176, and SSL 3.0 followed in June 2015 by RFC 7568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History – (2)</a:t>
            </a: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TLS - IETF RFC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TLS 1.0 (SSL 3.1): RFC 2246 in 1999.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Backward compatible to SSL 3.0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CBC vulnerability discovered in 2002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TLS 1.1 (SSL 3.2): RFC 4346 in 2006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Prevent CBC attacks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TLS 1.2 (SSL 3.3): RFC 5246 in 2008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Enhance security strength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Introduce new cryptographic algorithms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TLS 1.3: RFC 8446 in 2018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SSL/TLS Negotiation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(C) </a:t>
            </a:r>
            <a:r>
              <a:rPr lang="en-US">
                <a:solidFill>
                  <a:srgbClr val="FF0000"/>
                </a:solidFill>
              </a:rPr>
              <a:t>Request </a:t>
            </a:r>
            <a:r>
              <a:rPr lang="en-US"/>
              <a:t>a secure connection, and present a list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of supported ciphers and hash functions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(S) Select </a:t>
            </a:r>
            <a:r>
              <a:rPr lang="en-US">
                <a:solidFill>
                  <a:srgbClr val="FF0000"/>
                </a:solidFill>
              </a:rPr>
              <a:t>common cipher and hash function</a:t>
            </a:r>
            <a:r>
              <a:rPr lang="en-US"/>
              <a:t>, and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send back with server’s </a:t>
            </a:r>
            <a:r>
              <a:rPr lang="en-US">
                <a:solidFill>
                  <a:srgbClr val="FF0000"/>
                </a:solidFill>
              </a:rPr>
              <a:t>digital certificate</a:t>
            </a:r>
            <a:endParaRPr>
              <a:solidFill>
                <a:srgbClr val="FF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(C) Confirm the validity of the certificate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(C) Encrypt a </a:t>
            </a:r>
            <a:r>
              <a:rPr lang="en-US">
                <a:solidFill>
                  <a:srgbClr val="FF0000"/>
                </a:solidFill>
              </a:rPr>
              <a:t>random number</a:t>
            </a:r>
            <a:r>
              <a:rPr lang="en-US"/>
              <a:t> with server’s public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key, and send it to server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(C/S) Generate session key(s) from the random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number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C: Client / S: Server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SSL/TLS Applications</a:t>
            </a:r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Implemented on top of Transport Layer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UDP (DTLS)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Protect application-specific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HTTP, FTP, SMTP, NNTP, …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VPN (OpenVPN), SIP, VoIP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Activate SSL/TLS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a different port number (https/433, smtps/465)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a protocol specific mechanism (STARTTLS)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Support for Named-based Virtual Servers</a:t>
            </a:r>
            <a:endParaRPr sz="4500"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All virtual servers belong to the same domain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Wildcard certificate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Add all virtual host names in subjectAltName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Disadvantages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Certificate needs reissuing whenever adding a new virtual server</a:t>
            </a:r>
            <a:endParaRPr sz="25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Cannot support named-based virtual hosts for web service</a:t>
            </a:r>
            <a:endParaRPr sz="25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Server Name Indication (SNI)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RFC 4366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http://wiki.apache.org/httpd/NameBasedSSLVHostsWithSNI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The client browser must also support SNI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 u="sng">
                <a:solidFill>
                  <a:schemeClr val="hlink"/>
                </a:solidFill>
                <a:hlinkClick r:id="rId4"/>
              </a:rPr>
              <a:t>https://www.digicert.com/ssl-support/apache-multiple-ssl-certificates-using-sni.htm</a:t>
            </a:r>
            <a:endParaRPr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OpenSSL</a:t>
            </a: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Public-key Infrastructure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set of hardware, software, people, policies, and procedures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create, manage, distribute, use, store, and revoke digital certificates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Encryption, authentication, signature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Bootstrapping secure communication protocols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615240" y="2360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OpenSSL</a:t>
            </a: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599050" y="1305275"/>
            <a:ext cx="10830900" cy="59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https://www.openssl.org/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/usr/src/crypto/openssl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ports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security/openssl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SSL library selection (in make.conf)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WITH_ options is deprecated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WITH_OPENSSL_BASE, WITH_OPENSSL_PORT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Base OpenSSL and Ports' OpenSSL, LibreSSL or their -devel versions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Possible values: base, openssl, openssl-devel, libressl, libressl-devel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DEFAULT_VERSIONS+=ssl=base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7254975" y="6654750"/>
            <a:ext cx="40500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https://wiki.freebsd.org/DEFAULT_VERSIONS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Heartbleed bug</a:t>
            </a: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CVE-2014-0160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http://heartbleed.com/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https://www.openssl.org/news/secadv/20140407.txt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https://filippo.io/heartbleed/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Heartbleed illustrated (1)</a:t>
            </a:r>
            <a:endParaRPr/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50" y="1563427"/>
            <a:ext cx="7948500" cy="54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3458950" y="6994650"/>
            <a:ext cx="5145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https://teskalabs.com/blog/heartbleed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Heartbleed illustrated (2)</a:t>
            </a:r>
            <a:endParaRPr/>
          </a:p>
        </p:txBody>
      </p:sp>
      <p:sp>
        <p:nvSpPr>
          <p:cNvPr id="245" name="Google Shape;245;p29"/>
          <p:cNvSpPr txBox="1"/>
          <p:nvPr/>
        </p:nvSpPr>
        <p:spPr>
          <a:xfrm>
            <a:off x="3458950" y="6994650"/>
            <a:ext cx="5145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https://teskalabs.com/blog/heartbleed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4046" y="1563421"/>
            <a:ext cx="7948500" cy="53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Heartbleed illustrated (3)</a:t>
            </a:r>
            <a:endParaRPr/>
          </a:p>
        </p:txBody>
      </p:sp>
      <p:sp>
        <p:nvSpPr>
          <p:cNvPr id="253" name="Google Shape;253;p30"/>
          <p:cNvSpPr txBox="1"/>
          <p:nvPr/>
        </p:nvSpPr>
        <p:spPr>
          <a:xfrm>
            <a:off x="3458950" y="6994650"/>
            <a:ext cx="5145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https://teskalabs.com/blog/heartbleed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4050" y="1563425"/>
            <a:ext cx="7948500" cy="53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Advisories</a:t>
            </a: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https://cve.mitre.org/cgi-bin/cvename.cgi?name=CVE-2014-0160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https://www.freebsd.org/security/advisories/FreeBSD-SA-14:06.openssl.asc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https://security-tracker.debian.org/tracker/CVE-2014-0160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Apache SSL settings</a:t>
            </a:r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Apache SSL settings - Flow</a:t>
            </a: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Flow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random seed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RootCA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Generate private key of RootCA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Fill the Request of Certificate.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Sign the certificate itself.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certificate of Web Server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Generate private key of Web Server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Fill the Request of certificate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Sign the certificate using RootCA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Modify apache configuration 🡺 restart apache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Generate random seed</a:t>
            </a:r>
            <a:endParaRPr sz="4500"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openssl rand -out rnd-file num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openssl rand -out /etc/ssl/RootCA/private/.rnd 1024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chmod go-rwx rnd-file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chmod go-rwx /etc/ssl/RootCA/private/.rnd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0798500" cy="223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Generate private key of RootCA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1"/>
          </p:nvPr>
        </p:nvSpPr>
        <p:spPr>
          <a:xfrm>
            <a:off x="599050" y="1947025"/>
            <a:ext cx="10830900" cy="527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openssl genrsa -aes256 -rand rnd-file -out rootca-key-file num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openssl genrsa -aes256 -rand /etc/ssl/RootCA/private/.rnd \</a:t>
            </a:r>
            <a:endParaRPr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-out /etc/ssl/RootCA/private/rootca.key.pem 2048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Note: phrase are asked (something like password)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openssl-genrsa(1)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chmod go-rwx rootca-key-file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chmod go-rwx /etc/ssl/RootCA/private/rootca.key.pem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CA: Certificate Authority (1)</a:t>
            </a:r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>
            <a:off x="2640700" y="1958375"/>
            <a:ext cx="6715200" cy="4272900"/>
            <a:chOff x="2251275" y="2262575"/>
            <a:chExt cx="6715200" cy="4272900"/>
          </a:xfrm>
        </p:grpSpPr>
        <p:sp>
          <p:nvSpPr>
            <p:cNvPr id="57" name="Google Shape;57;p9"/>
            <p:cNvSpPr/>
            <p:nvPr/>
          </p:nvSpPr>
          <p:spPr>
            <a:xfrm>
              <a:off x="4110675" y="2262575"/>
              <a:ext cx="2996400" cy="958200"/>
            </a:xfrm>
            <a:prstGeom prst="trapezoid">
              <a:avLst>
                <a:gd name="adj" fmla="val 25000"/>
              </a:avLst>
            </a:prstGeom>
            <a:solidFill>
              <a:srgbClr val="FFFF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Sans Pro"/>
                  <a:ea typeface="Source Sans Pro"/>
                  <a:cs typeface="Source Sans Pro"/>
                  <a:sym typeface="Source Sans Pro"/>
                </a:rPr>
                <a:t>最高層認證中心</a:t>
              </a:r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Sans Pro"/>
                  <a:ea typeface="Source Sans Pro"/>
                  <a:cs typeface="Source Sans Pro"/>
                  <a:sym typeface="Source Sans Pro"/>
                </a:rPr>
                <a:t>Root CA</a:t>
              </a:r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3152325" y="3919925"/>
              <a:ext cx="4913100" cy="958200"/>
            </a:xfrm>
            <a:prstGeom prst="trapezoid">
              <a:avLst>
                <a:gd name="adj" fmla="val 25000"/>
              </a:avLst>
            </a:prstGeom>
            <a:solidFill>
              <a:srgbClr val="00FF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Sans Pro"/>
                  <a:ea typeface="Source Sans Pro"/>
                  <a:cs typeface="Source Sans Pro"/>
                  <a:sym typeface="Source Sans Pro"/>
                </a:rPr>
                <a:t>認證中心　　　</a:t>
              </a:r>
              <a:r>
                <a:rPr lang="en-US" sz="2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認證中心</a:t>
              </a:r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Sans Pro"/>
                  <a:ea typeface="Source Sans Pro"/>
                  <a:cs typeface="Source Sans Pro"/>
                  <a:sym typeface="Source Sans Pro"/>
                </a:rPr>
                <a:t>CA　　　　　　CA</a:t>
              </a:r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251275" y="5577275"/>
              <a:ext cx="6715200" cy="958200"/>
            </a:xfrm>
            <a:prstGeom prst="trapezoid">
              <a:avLst>
                <a:gd name="adj" fmla="val 25000"/>
              </a:avLst>
            </a:prstGeom>
            <a:solidFill>
              <a:srgbClr val="00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Sans Pro"/>
                  <a:ea typeface="Source Sans Pro"/>
                  <a:cs typeface="Source Sans Pro"/>
                  <a:sym typeface="Source Sans Pro"/>
                </a:rPr>
                <a:t>憑證　　　　　</a:t>
              </a:r>
              <a:r>
                <a:rPr lang="en-US" sz="2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憑證　　　　　憑證</a:t>
              </a:r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Sans Pro"/>
                  <a:ea typeface="Source Sans Pro"/>
                  <a:cs typeface="Source Sans Pro"/>
                  <a:sym typeface="Source Sans Pro"/>
                </a:rPr>
                <a:t>Certificate　　　</a:t>
              </a:r>
              <a:r>
                <a:rPr lang="en-US" sz="2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Certificate　　　Certificate</a:t>
              </a:r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" name="Google Shape;60;p9"/>
            <p:cNvSpPr txBox="1"/>
            <p:nvPr/>
          </p:nvSpPr>
          <p:spPr>
            <a:xfrm>
              <a:off x="5848300" y="3345800"/>
              <a:ext cx="17796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簽名授權</a:t>
              </a:r>
              <a:endParaRPr/>
            </a:p>
          </p:txBody>
        </p:sp>
        <p:sp>
          <p:nvSpPr>
            <p:cNvPr id="61" name="Google Shape;61;p9"/>
            <p:cNvSpPr txBox="1"/>
            <p:nvPr/>
          </p:nvSpPr>
          <p:spPr>
            <a:xfrm>
              <a:off x="7107075" y="5019275"/>
              <a:ext cx="17796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簽名核發</a:t>
              </a:r>
              <a:endParaRPr/>
            </a:p>
          </p:txBody>
        </p:sp>
        <p:sp>
          <p:nvSpPr>
            <p:cNvPr id="62" name="Google Shape;62;p9"/>
            <p:cNvSpPr txBox="1"/>
            <p:nvPr/>
          </p:nvSpPr>
          <p:spPr>
            <a:xfrm>
              <a:off x="2331075" y="5019275"/>
              <a:ext cx="17796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簽名核發</a:t>
              </a:r>
              <a:endParaRPr/>
            </a:p>
          </p:txBody>
        </p:sp>
        <p:grpSp>
          <p:nvGrpSpPr>
            <p:cNvPr id="63" name="Google Shape;63;p9"/>
            <p:cNvGrpSpPr/>
            <p:nvPr/>
          </p:nvGrpSpPr>
          <p:grpSpPr>
            <a:xfrm>
              <a:off x="5163700" y="3095300"/>
              <a:ext cx="890350" cy="980700"/>
              <a:chOff x="1079150" y="2350000"/>
              <a:chExt cx="890350" cy="980700"/>
            </a:xfrm>
          </p:grpSpPr>
          <p:cxnSp>
            <p:nvCxnSpPr>
              <p:cNvPr id="64" name="Google Shape;64;p9"/>
              <p:cNvCxnSpPr/>
              <p:nvPr/>
            </p:nvCxnSpPr>
            <p:spPr>
              <a:xfrm>
                <a:off x="1524775" y="2369050"/>
                <a:ext cx="0" cy="942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" name="Google Shape;65;p9"/>
              <p:cNvCxnSpPr/>
              <p:nvPr/>
            </p:nvCxnSpPr>
            <p:spPr>
              <a:xfrm>
                <a:off x="1707600" y="2351500"/>
                <a:ext cx="261900" cy="977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6" name="Google Shape;66;p9"/>
              <p:cNvCxnSpPr/>
              <p:nvPr/>
            </p:nvCxnSpPr>
            <p:spPr>
              <a:xfrm flipH="1">
                <a:off x="1079150" y="2350000"/>
                <a:ext cx="262800" cy="98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67" name="Google Shape;67;p9"/>
            <p:cNvGrpSpPr/>
            <p:nvPr/>
          </p:nvGrpSpPr>
          <p:grpSpPr>
            <a:xfrm>
              <a:off x="4034475" y="4768775"/>
              <a:ext cx="890350" cy="980700"/>
              <a:chOff x="1079150" y="2350000"/>
              <a:chExt cx="890350" cy="980700"/>
            </a:xfrm>
          </p:grpSpPr>
          <p:cxnSp>
            <p:nvCxnSpPr>
              <p:cNvPr id="68" name="Google Shape;68;p9"/>
              <p:cNvCxnSpPr/>
              <p:nvPr/>
            </p:nvCxnSpPr>
            <p:spPr>
              <a:xfrm>
                <a:off x="1524775" y="2369050"/>
                <a:ext cx="0" cy="942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9" name="Google Shape;69;p9"/>
              <p:cNvCxnSpPr/>
              <p:nvPr/>
            </p:nvCxnSpPr>
            <p:spPr>
              <a:xfrm>
                <a:off x="1707600" y="2351500"/>
                <a:ext cx="261900" cy="977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0" name="Google Shape;70;p9"/>
              <p:cNvCxnSpPr/>
              <p:nvPr/>
            </p:nvCxnSpPr>
            <p:spPr>
              <a:xfrm flipH="1">
                <a:off x="1079150" y="2350000"/>
                <a:ext cx="262800" cy="98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1" name="Google Shape;71;p9"/>
            <p:cNvGrpSpPr/>
            <p:nvPr/>
          </p:nvGrpSpPr>
          <p:grpSpPr>
            <a:xfrm>
              <a:off x="6292925" y="4768775"/>
              <a:ext cx="890350" cy="980700"/>
              <a:chOff x="1079150" y="2350000"/>
              <a:chExt cx="890350" cy="980700"/>
            </a:xfrm>
          </p:grpSpPr>
          <p:cxnSp>
            <p:nvCxnSpPr>
              <p:cNvPr id="72" name="Google Shape;72;p9"/>
              <p:cNvCxnSpPr/>
              <p:nvPr/>
            </p:nvCxnSpPr>
            <p:spPr>
              <a:xfrm>
                <a:off x="1524775" y="2369050"/>
                <a:ext cx="0" cy="942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3" name="Google Shape;73;p9"/>
              <p:cNvCxnSpPr/>
              <p:nvPr/>
            </p:nvCxnSpPr>
            <p:spPr>
              <a:xfrm>
                <a:off x="1707600" y="2351500"/>
                <a:ext cx="261900" cy="977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4" name="Google Shape;74;p9"/>
              <p:cNvCxnSpPr/>
              <p:nvPr/>
            </p:nvCxnSpPr>
            <p:spPr>
              <a:xfrm flipH="1">
                <a:off x="1079150" y="2350000"/>
                <a:ext cx="262800" cy="98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0798500" cy="13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 Fill the Request of Certificate</a:t>
            </a:r>
            <a:endParaRPr sz="4500"/>
          </a:p>
        </p:txBody>
      </p:sp>
      <p:sp>
        <p:nvSpPr>
          <p:cNvPr id="296" name="Google Shape;296;p36"/>
          <p:cNvSpPr txBox="1">
            <a:spLocks noGrp="1"/>
          </p:cNvSpPr>
          <p:nvPr>
            <p:ph type="body" idx="1"/>
          </p:nvPr>
        </p:nvSpPr>
        <p:spPr>
          <a:xfrm>
            <a:off x="599050" y="1686125"/>
            <a:ext cx="10830900" cy="55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openssl req -new -key rootca-key-file -out rootca-req-file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openssl req -new -key /etc/ssl/RootCA/private/rootca.key.pem \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-out /etc/ssl/RootCA/private/rootca.req.pem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chmod go-rwx rootca-req-file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chmod go-rwx /etc/ssl/RootCA/private/rootca.req.pem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1499650" y="4262200"/>
            <a:ext cx="8997300" cy="290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Enter pass phrase for rootca-key-file: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Country Name (2 letter code) [AU]: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TW</a:t>
            </a:r>
            <a:endParaRPr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State or Province Name (full name) [Some-State]: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Taiwan</a:t>
            </a:r>
            <a:endParaRPr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Locality Name (eg, city) []: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HsinChu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Organization Name (eg, company) [Internet Widgits Pty Ltd]: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NCTU</a:t>
            </a:r>
            <a:endParaRPr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Organizational Unit Name (eg, section) []: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</a:t>
            </a:r>
            <a:endParaRPr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Common Name (eg, YOUR name) []: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nasa.cs.nctu.edu.tw</a:t>
            </a:r>
            <a:endParaRPr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Email Address []: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liuyh@cs.nctu.edu.tw</a:t>
            </a:r>
            <a:endParaRPr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A challenge password []: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(No need，Enter please)</a:t>
            </a:r>
            <a:endParaRPr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An optional company name []: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(Enter please)</a:t>
            </a:r>
            <a:endParaRPr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Sign the certificate itself (1)</a:t>
            </a:r>
            <a:endParaRPr sz="4500"/>
          </a:p>
        </p:txBody>
      </p:sp>
      <p:sp>
        <p:nvSpPr>
          <p:cNvPr id="304" name="Google Shape;304;p37"/>
          <p:cNvSpPr txBox="1">
            <a:spLocks noGrp="1"/>
          </p:cNvSpPr>
          <p:nvPr>
            <p:ph type="body" idx="1"/>
          </p:nvPr>
        </p:nvSpPr>
        <p:spPr>
          <a:xfrm>
            <a:off x="599050" y="1729475"/>
            <a:ext cx="10830900" cy="5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openssl x509 -req -days num -sha1 -extfile path_of_openssl.cnf -extensions v3_ca -signkey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rootca-key-file -in rootca-req-file -out rootca-crt-file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% openssl x509 -req -days 5109 -sha1 -extfile /etc/ssl/openssl.cnf </a:t>
            </a:r>
            <a:endParaRPr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-extensions v3_ca -signkey /etc/ssl/RootCA/private/rootca.key.pem </a:t>
            </a:r>
            <a:endParaRPr sz="2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-in /etc/ssl/RootCA/private/rootca.req.pem -out /etc/ssl/RootCA/private/rootca.crt.pem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Sign the certificate itself (2)</a:t>
            </a:r>
            <a:endParaRPr sz="4500"/>
          </a:p>
        </p:txBody>
      </p:sp>
      <p:sp>
        <p:nvSpPr>
          <p:cNvPr id="311" name="Google Shape;311;p38"/>
          <p:cNvSpPr txBox="1">
            <a:spLocks noGrp="1"/>
          </p:cNvSpPr>
          <p:nvPr>
            <p:ph type="body" idx="1"/>
          </p:nvPr>
        </p:nvSpPr>
        <p:spPr>
          <a:xfrm>
            <a:off x="599050" y="1751225"/>
            <a:ext cx="10830900" cy="547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rm -f rootca-req-file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rm -f /etc/ssl/RootCA/private/rootca.req.pem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chmod go-rwx rootca-crt-file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chmod go-rwx /etc/ssl/RootCA/private/rootca.crt.pem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Generate private key of Web Server</a:t>
            </a:r>
            <a:endParaRPr sz="4500"/>
          </a:p>
        </p:txBody>
      </p:sp>
      <p:sp>
        <p:nvSpPr>
          <p:cNvPr id="318" name="Google Shape;318;p39"/>
          <p:cNvSpPr txBox="1">
            <a:spLocks noGrp="1"/>
          </p:cNvSpPr>
          <p:nvPr>
            <p:ph type="body" idx="1"/>
          </p:nvPr>
        </p:nvSpPr>
        <p:spPr>
          <a:xfrm>
            <a:off x="599050" y="1740350"/>
            <a:ext cx="10830900" cy="54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openssl genrsa -out host-key-file num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openssl genrsa -out /etc/ssl/nasa/private/nasa.key.pem 2048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chmod go-rwx host-key-file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chmod go-rwx /etc/ssl/nasa/private/nasa.key.pem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Fill the Request of Certificate</a:t>
            </a:r>
            <a:endParaRPr sz="4500"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599050" y="1794750"/>
            <a:ext cx="10830900" cy="542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openssl req -new -key host-key-file -out host-req-file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openssl req -new -key /etc/ssl/nasa/private/nasa.key.pem -out /etc/ssl/nasa/private/nasa.req.pem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chmod go-rwx host-req-file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chmod go-rwx /etc/ssl/nasa/private/nasa.req.pem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31" name="Google Shape;331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Sign the certificate using RootCA (1)</a:t>
            </a:r>
            <a:endParaRPr sz="4500"/>
          </a:p>
        </p:txBody>
      </p:sp>
      <p:sp>
        <p:nvSpPr>
          <p:cNvPr id="332" name="Google Shape;332;p41"/>
          <p:cNvSpPr txBox="1">
            <a:spLocks noGrp="1"/>
          </p:cNvSpPr>
          <p:nvPr>
            <p:ph type="body" idx="1"/>
          </p:nvPr>
        </p:nvSpPr>
        <p:spPr>
          <a:xfrm>
            <a:off x="599050" y="1805625"/>
            <a:ext cx="10830900" cy="54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Transmit host-req-file to Root CA, and do following steps in RootCA</a:t>
            </a:r>
            <a:endParaRPr sz="29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openssl x509 -req -days num -sha1 -extfile path_of_openssl.cnf </a:t>
            </a:r>
            <a:endParaRPr sz="26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-extensions v3_ca -CA rootca-crt-file -CAkey rootca-key-file </a:t>
            </a:r>
            <a:endParaRPr sz="28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-CAserial rootca-srl-file -CAcreateserial -in host-req-file </a:t>
            </a:r>
            <a:endParaRPr sz="280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-out host-crt-file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Sign the certificate using RootCA (2)</a:t>
            </a:r>
            <a:endParaRPr sz="4500"/>
          </a:p>
        </p:txBody>
      </p:sp>
      <p:sp>
        <p:nvSpPr>
          <p:cNvPr id="339" name="Google Shape;339;p42"/>
          <p:cNvSpPr txBox="1">
            <a:spLocks noGrp="1"/>
          </p:cNvSpPr>
          <p:nvPr>
            <p:ph type="body" idx="1"/>
          </p:nvPr>
        </p:nvSpPr>
        <p:spPr>
          <a:xfrm>
            <a:off x="599050" y="1664225"/>
            <a:ext cx="10830900" cy="55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Transmit host-req-file to Root CA, and do following steps in RootCA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% openssl x509 -req -days 365 -sha1 -extfile /etc/ssl/openssl.cnf </a:t>
            </a:r>
            <a:endParaRPr sz="28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-extensions v3_ca -CA /etc/ssl/RootCA/private/rootca.crt.pem </a:t>
            </a:r>
            <a:endParaRPr sz="28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-CAkey /etc/ssl/RootCA/private/rootca.key.pem </a:t>
            </a:r>
            <a:endParaRPr sz="28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-CAserial /etc/ssl/RootCA/private/rootca.srl -CAcreateserial </a:t>
            </a:r>
            <a:endParaRPr sz="28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-in /etc/ssl/nasa/private/nasa.req.pem </a:t>
            </a:r>
            <a:endParaRPr sz="28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-out /etc/ssl/nasa/private/nasa.crt.pem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rm -f host-req-file ( in both RootCA and Web Server)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% rm -f /etc/ssl/nasa/private/nasa.req.pem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Transmit host-crt-file back to Web Server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Example: Apache SSL settings -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Certificate Authority</a:t>
            </a:r>
            <a:endParaRPr sz="4500"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599050" y="1642450"/>
            <a:ext cx="10830900" cy="558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Include etc/apache22/extra/httpd-ssl.conf</a:t>
            </a:r>
            <a:endParaRPr/>
          </a:p>
        </p:txBody>
      </p:sp>
      <p:sp>
        <p:nvSpPr>
          <p:cNvPr id="347" name="Google Shape;347;p43"/>
          <p:cNvSpPr txBox="1"/>
          <p:nvPr/>
        </p:nvSpPr>
        <p:spPr>
          <a:xfrm>
            <a:off x="1055625" y="2161000"/>
            <a:ext cx="8321100" cy="5148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##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## SSL Virtual Host Context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##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&lt;VirtualHost _default_:443&gt;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#   General setup for the virtual host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DocumentRoot /home/wwwadm/data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&lt;Directory "/home/wwwadm/data"&gt;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Options Indexes FollowSymLinks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AllowOverride All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Order allow,deny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Allow from all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&lt;/Directory&gt;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ServerName nasa.cs.nctu.edu.tw:443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ServerAdmin liuyh@nasa.cs.nctu.edu.tw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ErrorLog /var/log/httpd/nasa.cs-error.log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CustomLog /var/log/httpd/nasa.cs-access.log common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Q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SSLEngine on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SSLCipherSuite ALL:!ADH:!EXPORT56:RC4+RSA:+HIGH:+MEDIUM:+LOW:!SSLv2:+EXP:+eNULL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SSLCertificateFile /etc/ssl/nasa/nasa.crt.pem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SSLCertificateKeyFile /etc/ssl/nasa/private/nasa.key.pem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53" name="Google Shape;353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 the content of Certificate - (1)</a:t>
            </a:r>
            <a:endParaRPr/>
          </a:p>
        </p:txBody>
      </p:sp>
      <p:sp>
        <p:nvSpPr>
          <p:cNvPr id="354" name="Google Shape;354;p4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% vim host-crt-file</a:t>
            </a:r>
            <a:endParaRPr/>
          </a:p>
        </p:txBody>
      </p:sp>
      <p:sp>
        <p:nvSpPr>
          <p:cNvPr id="355" name="Google Shape;355;p44"/>
          <p:cNvSpPr txBox="1"/>
          <p:nvPr/>
        </p:nvSpPr>
        <p:spPr>
          <a:xfrm>
            <a:off x="1065875" y="2082575"/>
            <a:ext cx="8099700" cy="4622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-----BEGIN CERTIFICATE-----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MIIE0DCCA7igAwIBAgIJAL5UBzbv+hl1MA0GCSqGSIb3DQEBBQUAMIGgMQswCQYD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VQQGEwJUVzEPMA0GA1UECBMGVGFpd2FuMRAwDgYDVQQHEwdIc2luQ2h1MQ0wCwYD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VQQKEwROQ1RVMQswCQYDVQQLEwJBTTEiMCAGA1UEAxMZZXZpbGJpZzUubWF0aC5u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9xMw8qMBHnxUVHOUVbECAwEAAaOCAQkwggEFMB0GA1UdDgQWBBR958Azmc9N7gbm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kFLgfOpw+9RW9TCB1QYDVR0jBIHNMIHKgBR958Azmc9N7gbmkFLgfOpw+9RW9aGB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pqSBozCBoDELMAkGA1UEBhMCVFcxDzANBgNVBAgTBlRhaXdhbjEQMA4GA1UEBxMH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SHNpbkNodTENMAsGA1UEChMETkNUVTELMAkGA1UECxMCQU0xIjAgBgNVBAMTGWV2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aWxiaWc1Lm1hdGgubmN0dS5lZHUudHcxLjAsBgkqhkiG9w0BCQEWH3JhbmR5QGV2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aWxiaWc1Lm1hdGgubmN0dS5lZHUudHeCCQC+VAc27/oZdTAMBgNVHRMEBTADAQH/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MA0GCSqGSIb3DQEBBQUAA4IBAQCLkNba9LSpCTOh7Ws3h18WSKQXVxnLHxWUepC8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ZG3Q/dT++L54EiyBLmXwnr67gfUPhN1Qb/v1ixThlNBIjIrOZvEiyqjrmrQBABpt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x0+APW8TAdYfslQvGfhDptNeKWoYc7fxlxw3TXwQf2JhL+a10m2ZeEMSg1iuIyqg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+Dq3jGCb3R66NoKo/ToO5J6CAnkG7spYiDNukkvoEPNKaqXMC3K6pOzBDQwWBpH7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pCE9dEqbmHvUb+hwvI2OTJAKcM0G1wBmFF7au1G9e6O9hj34voppLdfVz5+mu5ai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ELgGQXpVrFPSzZG0PyAr5rxtOI8E7yl7jl2pu7yXk9jgsiWl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-----END CERTIFICATE-----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 the content of Certificate - (2)</a:t>
            </a:r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% openssl x509 -text -in host-crt-file</a:t>
            </a:r>
            <a:endParaRPr/>
          </a:p>
        </p:txBody>
      </p:sp>
      <p:sp>
        <p:nvSpPr>
          <p:cNvPr id="363" name="Google Shape;363;p45"/>
          <p:cNvSpPr txBox="1"/>
          <p:nvPr/>
        </p:nvSpPr>
        <p:spPr>
          <a:xfrm>
            <a:off x="1044550" y="2087275"/>
            <a:ext cx="9017100" cy="5199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Certificate: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Data: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......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Signature Algorithm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: sha1WithRSAEncryption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Issuer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: C=TW, ST=Taiwan, L=HsinChu, O=NCTU, OU=CS, CN=../emailAddress=..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Validity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Subject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: C=TW, ST=Taiwan, L=HsinChu, O=NCTU, OU=CS, CN=../emailAddress=.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Subject Public Key Info: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Public Key Algorithm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: rsaEncryption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    RSA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Public Key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: (2048 bit)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-US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Modulus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(2048 bit):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            ......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lang="en-US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Exponent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: 65537 (0x10001)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X509v3 extensions: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    ......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Signature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Algorithm: sha1WithRSAEncryption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8b:90:d6:da:f4:b4:a9:09:33:a1:ed:6b:37:87:5f:16:48:a4: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......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        e0:b2:25:a5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-----BEGIN CERTIFICATE-----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MIIE0DCCA7igAwIBAgIJAL5UBzbv+hl1MA0GCSqGSIb3DQEBBQUAMIGgMQswCQYD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......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ELgGQXpVrFPSzZG0PyAr5rxtOI8E7yl7jl2pu7yXk9jgsiWl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-----END CERTIFICATE-----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CA: Certificate Authority (2)</a:t>
            </a: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Certificate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Contains data of the owner, such as Company Name, Server Name, Name, Email, Address,…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Public key of the owner.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Followed by some digital signatures.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Sign for the certificate.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X.509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 certificate is signed by a CA.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To verify the correctness of the certificate, check the signature of CA.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SSL Server Test</a:t>
            </a:r>
            <a:endParaRPr/>
          </a:p>
        </p:txBody>
      </p:sp>
      <p:sp>
        <p:nvSpPr>
          <p:cNvPr id="370" name="Google Shape;370;p4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https://www.ssllabs.com/ssltest/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https://github.com/ssllabs/research/wiki/SSL-and-TLS-Deployment-Best-Practices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6950" y="3161275"/>
            <a:ext cx="7122700" cy="415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Appendix: PGP</a:t>
            </a:r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78" name="Google Shape;378;p4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384" name="Google Shape;384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PGP</a:t>
            </a:r>
            <a:endParaRPr/>
          </a:p>
        </p:txBody>
      </p:sp>
      <p:sp>
        <p:nvSpPr>
          <p:cNvPr id="385" name="Google Shape;385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Pretty Good Privacy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Public key 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Encryption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Signature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security/gnupg (GNU Privacy Guard)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Will talk more in Network Administration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Reference: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http://security.nknu.edu.tw/textbook/chap15.pdf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http://blog.theerrorlog.com/using-gpg-zh.html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CA: Certificate Authority (3)</a:t>
            </a:r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Certificate Authority (CA)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“</a:t>
            </a:r>
            <a:r>
              <a:rPr lang="en-US" dirty="0" err="1"/>
              <a:t>憑證授權</a:t>
            </a:r>
            <a:r>
              <a:rPr lang="en-US" dirty="0"/>
              <a:t>” in Windows CHT version.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 X.509, it is itself a certificate.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The data of CA.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To sign certificates for others.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Each CA contains a signature of Root CA.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To verify a valid certificate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Check the signature of Root CA in the certificate of CA.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Check the signature of CA in this certificate.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Reference: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http://www.imacat.idv.tw/tech/sslcerts.html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CA ? (1)</a:t>
            </a: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i="1">
                <a:solidFill>
                  <a:srgbClr val="0000FF"/>
                </a:solidFill>
              </a:rPr>
              <a:t>Certificate Authority</a:t>
            </a:r>
            <a:r>
              <a:rPr lang="en-US"/>
              <a:t> (認證中心)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Trusted server which signs certificates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One </a:t>
            </a:r>
            <a:r>
              <a:rPr lang="en-US">
                <a:solidFill>
                  <a:srgbClr val="6AA84F"/>
                </a:solidFill>
              </a:rPr>
              <a:t>private key</a:t>
            </a:r>
            <a:r>
              <a:rPr lang="en-US"/>
              <a:t> and relative </a:t>
            </a:r>
            <a:r>
              <a:rPr lang="en-US">
                <a:solidFill>
                  <a:srgbClr val="6AA84F"/>
                </a:solidFill>
              </a:rPr>
              <a:t>public key</a:t>
            </a:r>
            <a:endParaRPr>
              <a:solidFill>
                <a:srgbClr val="6AA84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Tree structure of </a:t>
            </a:r>
            <a:r>
              <a:rPr lang="en-US">
                <a:solidFill>
                  <a:srgbClr val="FF0000"/>
                </a:solidFill>
              </a:rPr>
              <a:t>X.509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○"/>
            </a:pPr>
            <a:r>
              <a:rPr lang="en-US" i="1">
                <a:solidFill>
                  <a:srgbClr val="0000FF"/>
                </a:solidFill>
              </a:rPr>
              <a:t>Root CA</a:t>
            </a:r>
            <a:endParaRPr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CA ? (2)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rgbClr val="0000FF"/>
                </a:solidFill>
              </a:rPr>
              <a:t>Root CA</a:t>
            </a:r>
            <a:r>
              <a:rPr lang="en-US"/>
              <a:t> (最高層認證中心)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Microsoft:「</a:t>
            </a:r>
            <a:r>
              <a:rPr lang="en-US">
                <a:solidFill>
                  <a:srgbClr val="0000FF"/>
                </a:solidFill>
              </a:rPr>
              <a:t>根目錄授權憑證</a:t>
            </a:r>
            <a:r>
              <a:rPr lang="en-US"/>
              <a:t>」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Root CA do not sign the certificates for users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Authorize CA to sign the certificates for users, instead.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Root CA signs for itself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It is in the sky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To trust Root CA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Install the certificate of Root CA via secure channel.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security/ca_root_nss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Root certificate bundle from the Mozilla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CA ? (3)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Tree structure of 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Cost of certificate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PublicCA : NT $</a:t>
            </a:r>
            <a:r>
              <a:rPr lang="en-US">
                <a:solidFill>
                  <a:srgbClr val="FF0000"/>
                </a:solidFill>
              </a:rPr>
              <a:t>9,600</a:t>
            </a:r>
            <a:r>
              <a:rPr lang="en-US"/>
              <a:t> / per year / per host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Myself  : NT $</a:t>
            </a:r>
            <a:r>
              <a:rPr lang="en-US">
                <a:solidFill>
                  <a:srgbClr val="FF0000"/>
                </a:solidFill>
              </a:rPr>
              <a:t>0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Let's Encrypt : NT $</a:t>
            </a:r>
            <a:r>
              <a:rPr lang="en-US">
                <a:solidFill>
                  <a:srgbClr val="FF0000"/>
                </a:solidFill>
              </a:rPr>
              <a:t>0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https://letsencrypt.org</a:t>
            </a:r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4553742" y="969392"/>
            <a:ext cx="6189400" cy="3938332"/>
            <a:chOff x="2251275" y="2262575"/>
            <a:chExt cx="6715200" cy="4272900"/>
          </a:xfrm>
        </p:grpSpPr>
        <p:sp>
          <p:nvSpPr>
            <p:cNvPr id="111" name="Google Shape;111;p14"/>
            <p:cNvSpPr/>
            <p:nvPr/>
          </p:nvSpPr>
          <p:spPr>
            <a:xfrm>
              <a:off x="4110675" y="2262575"/>
              <a:ext cx="2996400" cy="958200"/>
            </a:xfrm>
            <a:prstGeom prst="trapezoid">
              <a:avLst>
                <a:gd name="adj" fmla="val 25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Source Sans Pro"/>
                  <a:ea typeface="Source Sans Pro"/>
                  <a:cs typeface="Source Sans Pro"/>
                  <a:sym typeface="Source Sans Pro"/>
                </a:rPr>
                <a:t>最高層認證中心</a:t>
              </a:r>
              <a:endParaRPr sz="21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Source Sans Pro"/>
                  <a:ea typeface="Source Sans Pro"/>
                  <a:cs typeface="Source Sans Pro"/>
                  <a:sym typeface="Source Sans Pro"/>
                </a:rPr>
                <a:t>Root CA</a:t>
              </a:r>
              <a:endParaRPr sz="2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3152325" y="3919925"/>
              <a:ext cx="4913100" cy="958200"/>
            </a:xfrm>
            <a:prstGeom prst="trapezoid">
              <a:avLst>
                <a:gd name="adj" fmla="val 25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Source Sans Pro"/>
                  <a:ea typeface="Source Sans Pro"/>
                  <a:cs typeface="Source Sans Pro"/>
                  <a:sym typeface="Source Sans Pro"/>
                </a:rPr>
                <a:t>認證中心　　　</a:t>
              </a:r>
              <a:r>
                <a:rPr lang="en-US" sz="2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認證中心</a:t>
              </a:r>
              <a:endParaRPr sz="21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Source Sans Pro"/>
                  <a:ea typeface="Source Sans Pro"/>
                  <a:cs typeface="Source Sans Pro"/>
                  <a:sym typeface="Source Sans Pro"/>
                </a:rPr>
                <a:t>CA　　　　　　CA</a:t>
              </a:r>
              <a:endParaRPr sz="2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2251275" y="5577275"/>
              <a:ext cx="6715200" cy="958200"/>
            </a:xfrm>
            <a:prstGeom prst="trapezoid">
              <a:avLst>
                <a:gd name="adj" fmla="val 25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Source Sans Pro"/>
                  <a:ea typeface="Source Sans Pro"/>
                  <a:cs typeface="Source Sans Pro"/>
                  <a:sym typeface="Source Sans Pro"/>
                </a:rPr>
                <a:t>憑證　　　　　</a:t>
              </a:r>
              <a:r>
                <a:rPr lang="en-US" sz="2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憑證　　　　　憑證</a:t>
              </a:r>
              <a:endParaRPr sz="21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Source Sans Pro"/>
                  <a:ea typeface="Source Sans Pro"/>
                  <a:cs typeface="Source Sans Pro"/>
                  <a:sym typeface="Source Sans Pro"/>
                </a:rPr>
                <a:t>Certificate　　　</a:t>
              </a:r>
              <a:r>
                <a:rPr lang="en-US" sz="2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Certificate　　　Certificate</a:t>
              </a:r>
              <a:endParaRPr sz="2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5848300" y="3345800"/>
              <a:ext cx="17796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簽名授權</a:t>
              </a:r>
              <a:endParaRPr sz="1100"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7107075" y="5019275"/>
              <a:ext cx="17796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簽名核發</a:t>
              </a:r>
              <a:endParaRPr sz="1100"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2331075" y="5019275"/>
              <a:ext cx="17796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簽名核發</a:t>
              </a:r>
              <a:endParaRPr sz="1100"/>
            </a:p>
          </p:txBody>
        </p:sp>
        <p:grpSp>
          <p:nvGrpSpPr>
            <p:cNvPr id="117" name="Google Shape;117;p14"/>
            <p:cNvGrpSpPr/>
            <p:nvPr/>
          </p:nvGrpSpPr>
          <p:grpSpPr>
            <a:xfrm>
              <a:off x="5163700" y="3095300"/>
              <a:ext cx="890350" cy="980700"/>
              <a:chOff x="1079150" y="2350000"/>
              <a:chExt cx="890350" cy="980700"/>
            </a:xfrm>
          </p:grpSpPr>
          <p:cxnSp>
            <p:nvCxnSpPr>
              <p:cNvPr id="118" name="Google Shape;118;p14"/>
              <p:cNvCxnSpPr/>
              <p:nvPr/>
            </p:nvCxnSpPr>
            <p:spPr>
              <a:xfrm>
                <a:off x="1524775" y="2369050"/>
                <a:ext cx="0" cy="942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9" name="Google Shape;119;p14"/>
              <p:cNvCxnSpPr/>
              <p:nvPr/>
            </p:nvCxnSpPr>
            <p:spPr>
              <a:xfrm>
                <a:off x="1707600" y="2351500"/>
                <a:ext cx="261900" cy="977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0" name="Google Shape;120;p14"/>
              <p:cNvCxnSpPr/>
              <p:nvPr/>
            </p:nvCxnSpPr>
            <p:spPr>
              <a:xfrm flipH="1">
                <a:off x="1079150" y="2350000"/>
                <a:ext cx="262800" cy="98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21" name="Google Shape;121;p14"/>
            <p:cNvGrpSpPr/>
            <p:nvPr/>
          </p:nvGrpSpPr>
          <p:grpSpPr>
            <a:xfrm>
              <a:off x="4034475" y="4768775"/>
              <a:ext cx="890350" cy="980700"/>
              <a:chOff x="1079150" y="2350000"/>
              <a:chExt cx="890350" cy="980700"/>
            </a:xfrm>
          </p:grpSpPr>
          <p:cxnSp>
            <p:nvCxnSpPr>
              <p:cNvPr id="122" name="Google Shape;122;p14"/>
              <p:cNvCxnSpPr/>
              <p:nvPr/>
            </p:nvCxnSpPr>
            <p:spPr>
              <a:xfrm>
                <a:off x="1524775" y="2369050"/>
                <a:ext cx="0" cy="942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3" name="Google Shape;123;p14"/>
              <p:cNvCxnSpPr/>
              <p:nvPr/>
            </p:nvCxnSpPr>
            <p:spPr>
              <a:xfrm>
                <a:off x="1707600" y="2351500"/>
                <a:ext cx="261900" cy="977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" name="Google Shape;124;p14"/>
              <p:cNvCxnSpPr/>
              <p:nvPr/>
            </p:nvCxnSpPr>
            <p:spPr>
              <a:xfrm flipH="1">
                <a:off x="1079150" y="2350000"/>
                <a:ext cx="262800" cy="98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25" name="Google Shape;125;p14"/>
            <p:cNvGrpSpPr/>
            <p:nvPr/>
          </p:nvGrpSpPr>
          <p:grpSpPr>
            <a:xfrm>
              <a:off x="6292925" y="4768775"/>
              <a:ext cx="890350" cy="980700"/>
              <a:chOff x="1079150" y="2350000"/>
              <a:chExt cx="890350" cy="980700"/>
            </a:xfrm>
          </p:grpSpPr>
          <p:cxnSp>
            <p:nvCxnSpPr>
              <p:cNvPr id="126" name="Google Shape;126;p14"/>
              <p:cNvCxnSpPr/>
              <p:nvPr/>
            </p:nvCxnSpPr>
            <p:spPr>
              <a:xfrm>
                <a:off x="1524775" y="2369050"/>
                <a:ext cx="0" cy="942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7" name="Google Shape;127;p14"/>
              <p:cNvCxnSpPr/>
              <p:nvPr/>
            </p:nvCxnSpPr>
            <p:spPr>
              <a:xfrm>
                <a:off x="1707600" y="2351500"/>
                <a:ext cx="261900" cy="977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8" name="Google Shape;128;p14"/>
              <p:cNvCxnSpPr/>
              <p:nvPr/>
            </p:nvCxnSpPr>
            <p:spPr>
              <a:xfrm flipH="1">
                <a:off x="1079150" y="2350000"/>
                <a:ext cx="262800" cy="98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Certificate (1)</a:t>
            </a:r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Digital Certificate, Public-key Certificate, Network Identity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certificate is issued by a CA </a:t>
            </a:r>
            <a:r>
              <a:rPr lang="en-US" i="1">
                <a:solidFill>
                  <a:srgbClr val="FF0000"/>
                </a:solidFill>
              </a:rPr>
              <a:t>X</a:t>
            </a:r>
            <a:endParaRPr i="1">
              <a:solidFill>
                <a:srgbClr val="FF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certificate of a user A consists: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○"/>
            </a:pPr>
            <a:r>
              <a:rPr lang="en-US">
                <a:solidFill>
                  <a:srgbClr val="0000FF"/>
                </a:solidFill>
              </a:rPr>
              <a:t>The name of the issuer CA </a:t>
            </a:r>
            <a:r>
              <a:rPr lang="en-US" i="1">
                <a:solidFill>
                  <a:srgbClr val="FF0000"/>
                </a:solidFill>
              </a:rPr>
              <a:t>X</a:t>
            </a:r>
            <a:endParaRPr i="1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○"/>
            </a:pPr>
            <a:r>
              <a:rPr lang="en-US">
                <a:solidFill>
                  <a:srgbClr val="0000FF"/>
                </a:solidFill>
              </a:rPr>
              <a:t>His/her public key A</a:t>
            </a:r>
            <a:r>
              <a:rPr lang="en-US" sz="1600">
                <a:solidFill>
                  <a:srgbClr val="0000FF"/>
                </a:solidFill>
              </a:rPr>
              <a:t>pub</a:t>
            </a:r>
            <a:endParaRPr sz="1600">
              <a:solidFill>
                <a:srgbClr val="0000FF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○"/>
            </a:pPr>
            <a:r>
              <a:rPr lang="en-US">
                <a:solidFill>
                  <a:srgbClr val="0000FF"/>
                </a:solidFill>
              </a:rPr>
              <a:t>The signature Sig(X</a:t>
            </a:r>
            <a:r>
              <a:rPr lang="en-US" sz="1600">
                <a:solidFill>
                  <a:srgbClr val="0000FF"/>
                </a:solidFill>
              </a:rPr>
              <a:t>priv</a:t>
            </a:r>
            <a:r>
              <a:rPr lang="en-US">
                <a:solidFill>
                  <a:srgbClr val="0000FF"/>
                </a:solidFill>
              </a:rPr>
              <a:t>, A, A</a:t>
            </a:r>
            <a:r>
              <a:rPr lang="en-US" sz="1600">
                <a:solidFill>
                  <a:srgbClr val="0000FF"/>
                </a:solidFill>
              </a:rPr>
              <a:t>pub</a:t>
            </a:r>
            <a:r>
              <a:rPr lang="en-US">
                <a:solidFill>
                  <a:srgbClr val="0000FF"/>
                </a:solidFill>
              </a:rPr>
              <a:t>) by the CA </a:t>
            </a:r>
            <a:r>
              <a:rPr lang="en-US" i="1">
                <a:solidFill>
                  <a:srgbClr val="FF0000"/>
                </a:solidFill>
              </a:rPr>
              <a:t>X</a:t>
            </a:r>
            <a:endParaRPr i="1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○"/>
            </a:pPr>
            <a:r>
              <a:rPr lang="en-US">
                <a:solidFill>
                  <a:srgbClr val="0000FF"/>
                </a:solidFill>
              </a:rPr>
              <a:t>The expiration date</a:t>
            </a:r>
            <a:endParaRPr>
              <a:solidFill>
                <a:srgbClr val="0000FF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○"/>
            </a:pPr>
            <a:r>
              <a:rPr lang="en-US">
                <a:solidFill>
                  <a:srgbClr val="0000FF"/>
                </a:solidFill>
              </a:rPr>
              <a:t>Applications</a:t>
            </a:r>
            <a:endParaRPr>
              <a:solidFill>
                <a:srgbClr val="0000FF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■"/>
            </a:pPr>
            <a:r>
              <a:rPr lang="en-US">
                <a:solidFill>
                  <a:srgbClr val="0000FF"/>
                </a:solidFill>
              </a:rPr>
              <a:t>Encryption / Signature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2740</Words>
  <Application>Microsoft Office PowerPoint</Application>
  <PresentationFormat>自訂</PresentationFormat>
  <Paragraphs>415</Paragraphs>
  <Slides>42</Slides>
  <Notes>42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9" baseType="lpstr">
      <vt:lpstr>Source Sans Pro</vt:lpstr>
      <vt:lpstr>Courier New</vt:lpstr>
      <vt:lpstr>Times New Roman</vt:lpstr>
      <vt:lpstr>Arial</vt:lpstr>
      <vt:lpstr>Noto Sans Symbols</vt:lpstr>
      <vt:lpstr>Microsoft JhengHei</vt:lpstr>
      <vt:lpstr>CSCC NASA</vt:lpstr>
      <vt:lpstr>Public-key Infrastructure</vt:lpstr>
      <vt:lpstr>Public-key Infrastructure</vt:lpstr>
      <vt:lpstr>CA: Certificate Authority (1)</vt:lpstr>
      <vt:lpstr>CA: Certificate Authority (2)</vt:lpstr>
      <vt:lpstr>CA: Certificate Authority (3)</vt:lpstr>
      <vt:lpstr>What is a CA ? (1)</vt:lpstr>
      <vt:lpstr>What is a CA ? (2)</vt:lpstr>
      <vt:lpstr>What is a CA ? (3)</vt:lpstr>
      <vt:lpstr>Certificate (1)</vt:lpstr>
      <vt:lpstr>Certificate (2)</vt:lpstr>
      <vt:lpstr>Certificate (3)</vt:lpstr>
      <vt:lpstr>SSL &amp; TLS</vt:lpstr>
      <vt:lpstr>SSL/TLS</vt:lpstr>
      <vt:lpstr>History – (1)</vt:lpstr>
      <vt:lpstr>History – (2)</vt:lpstr>
      <vt:lpstr>SSL/TLS Negotiation</vt:lpstr>
      <vt:lpstr>SSL/TLS Applications</vt:lpstr>
      <vt:lpstr>Support for Named-based Virtual Servers</vt:lpstr>
      <vt:lpstr>OpenSSL</vt:lpstr>
      <vt:lpstr>OpenSSL</vt:lpstr>
      <vt:lpstr>Heartbleed bug</vt:lpstr>
      <vt:lpstr>Heartbleed illustrated (1)</vt:lpstr>
      <vt:lpstr>Heartbleed illustrated (2)</vt:lpstr>
      <vt:lpstr>Heartbleed illustrated (3)</vt:lpstr>
      <vt:lpstr>Security Advisories</vt:lpstr>
      <vt:lpstr>Example: Apache SSL settings</vt:lpstr>
      <vt:lpstr>Example: Apache SSL settings - Flow</vt:lpstr>
      <vt:lpstr>Example: Apache SSL settings -     Generate random seed</vt:lpstr>
      <vt:lpstr>Example: Apache SSL settings -     Generate private key of RootCA </vt:lpstr>
      <vt:lpstr>Example: Apache SSL settings -      Fill the Request of Certificate</vt:lpstr>
      <vt:lpstr>Example: Apache SSL settings -     Sign the certificate itself (1)</vt:lpstr>
      <vt:lpstr>Example: Apache SSL settings -     Sign the certificate itself (2)</vt:lpstr>
      <vt:lpstr>Example: Apache SSL settings -     Generate private key of Web Server</vt:lpstr>
      <vt:lpstr>Example: Apache SSL settings -     Fill the Request of Certificate</vt:lpstr>
      <vt:lpstr>Example: Apache SSL settings -     Sign the certificate using RootCA (1)</vt:lpstr>
      <vt:lpstr>Example: Apache SSL settings -     Sign the certificate using RootCA (2)</vt:lpstr>
      <vt:lpstr>Example: Apache SSL settings -     Certificate Authority</vt:lpstr>
      <vt:lpstr>View the content of Certificate - (1)</vt:lpstr>
      <vt:lpstr>View the content of Certificate - (2)</vt:lpstr>
      <vt:lpstr>SSL Server Test</vt:lpstr>
      <vt:lpstr>Appendix: PGP</vt:lpstr>
      <vt:lpstr>PGP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Public-key Infrastructure</dc:title>
  <cp:lastModifiedBy>王則涵</cp:lastModifiedBy>
  <cp:revision>1</cp:revision>
  <dcterms:modified xsi:type="dcterms:W3CDTF">2021-11-29T14:27:38Z</dcterms:modified>
</cp:coreProperties>
</file>