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1998325" cy="7559675"/>
  <p:notesSz cx="7559675" cy="10691813"/>
  <p:embeddedFontLst>
    <p:embeddedFont>
      <p:font typeface="Microsoft JhengHei" panose="020B0604030504040204" pitchFamily="34" charset="-120"/>
      <p:regular r:id="rId53"/>
      <p:bold r:id="rId54"/>
    </p:embeddedFont>
    <p:embeddedFont>
      <p:font typeface="Source Sans Pro" panose="020B0503030403020204" pitchFamily="34" charset="0"/>
      <p:regular r:id="rId55"/>
      <p:bold r:id="rId56"/>
      <p:italic r:id="rId57"/>
      <p:boldItalic r:id="rId58"/>
    </p:embeddedFont>
    <p:embeddedFont>
      <p:font typeface="Tahoma" panose="020B0604030504040204" pitchFamily="34" charset="0"/>
      <p:regular r:id="rId59"/>
      <p:bold r:id="rId60"/>
    </p:embeddedFont>
    <p:embeddedFont>
      <p:font typeface="Ubuntu Mono" panose="02020500000000000000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g-Chi Tseng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5F84DB-F3F3-4214-A870-7EE402A00523}">
  <a:tblStyle styleId="{C05F84DB-F3F3-4214-A870-7EE402A005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8C8819-8FB8-4209-9324-D51BB6E507F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d8cd38df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d8cd38dfe_0_18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d8cd38df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d8cd38dfe_0_2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d8cd38dfe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d8cd38dfe_0_37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d8cd38dfe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ad8cd38dfe_0_3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ad8cd38dfe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ad8cd38dfe_0_38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d8cd38dfe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d8cd38dfe_0_3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d9fa8f3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d9fa8f3c1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d9fa8f3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ad9fa8f3c1_0_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d9fa8f3c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d9fa8f3c1_0_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d9fa8f3c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ad9fa8f3c1_0_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d8cd38d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d8cd38dfe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d9fa8f3c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d9fa8f3c1_0_4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d9fa8f3c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ad9fa8f3c1_0_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ad9fa8f3c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ad9fa8f3c1_0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ad9fa8f3c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ad9fa8f3c1_0_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ad9fa8f3c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ad9fa8f3c1_0_7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ad9fa8f3c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ad9fa8f3c1_0_8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d9fa8f3c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d9fa8f3c1_0_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ad9fa8f3c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ad9fa8f3c1_0_10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ad9fa8f3c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ad9fa8f3c1_0_15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ad9fa8f3c1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ad9fa8f3c1_0_1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d8cd38df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d8cd38dfe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ad9fa8f3c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ad9fa8f3c1_0_2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ad9fa8f3c1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ad9fa8f3c1_0_2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ad9fa8f3c1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ad9fa8f3c1_0_2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adb30da1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adb30da18d_1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adb30da18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adb30da18d_1_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adb30da18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adb30da18d_1_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adb30da1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adb30da1a0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adb30da1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adb30da1a0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adb30da1a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adb30da1a0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adb30da1a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adb30da1a0_0_7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d8cd38df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d8cd38dfe_0_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adb30da1a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adb30da1a0_0_7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db84d0c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db84d0ce6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adb84d0ce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adb84d0ce6_0_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adb84d0ce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adb84d0ce6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adb84d0ce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adb84d0ce6_0_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db84d0ce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db84d0ce6_0_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adb84d0ce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adb84d0ce6_0_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adb84d0ce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adb84d0ce6_0_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adb84d0ce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adb84d0ce6_0_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adb84d0ce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adb84d0ce6_0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d8cd38df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d8cd38dfe_0_4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adb84d0ce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adb84d0ce6_0_6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d8cd38df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d8cd38dfe_0_5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d8cd38df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d8cd38dfe_0_6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d8cd38df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d8cd38dfe_0_9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d8cd38df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d8cd38dfe_0_14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tprc.com/a-guide-to-network-topolog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inventiontourblog.wordpress.com/2015/03/31/internet-advanced-research-project-agency-arpa-develops-the-first-computer-network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assignments/service-names-port-number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iki.cas.mcmaster.ca/index.php/TCP/IP_Application_Developmen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TCP/IP Networking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wangth (2017-2020, CC BY-SA)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? (1996-2016)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Addressing </a:t>
            </a:r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Addressing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Nearby (same network)</a:t>
            </a:r>
            <a:endParaRPr/>
          </a:p>
        </p:txBody>
      </p:sp>
      <p:grpSp>
        <p:nvGrpSpPr>
          <p:cNvPr id="228" name="Google Shape;228;p16"/>
          <p:cNvGrpSpPr/>
          <p:nvPr/>
        </p:nvGrpSpPr>
        <p:grpSpPr>
          <a:xfrm>
            <a:off x="1225863" y="2331225"/>
            <a:ext cx="9307213" cy="4973450"/>
            <a:chOff x="1225863" y="2331225"/>
            <a:chExt cx="9307213" cy="4973450"/>
          </a:xfrm>
        </p:grpSpPr>
        <p:sp>
          <p:nvSpPr>
            <p:cNvPr id="229" name="Google Shape;229;p16"/>
            <p:cNvSpPr/>
            <p:nvPr/>
          </p:nvSpPr>
          <p:spPr>
            <a:xfrm>
              <a:off x="2535075" y="294202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278700" y="294202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535075" y="41042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278700" y="41042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2535075" y="51710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68875" y="51710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2320875" y="6237875"/>
              <a:ext cx="1379400" cy="727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064500" y="6237875"/>
              <a:ext cx="1379400" cy="727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7" name="Google Shape;237;p16"/>
            <p:cNvCxnSpPr>
              <a:stCxn id="229" idx="3"/>
              <a:endCxn id="230" idx="1"/>
            </p:cNvCxnSpPr>
            <p:nvPr/>
          </p:nvCxnSpPr>
          <p:spPr>
            <a:xfrm>
              <a:off x="3486075" y="3231375"/>
              <a:ext cx="2792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238" name="Google Shape;238;p16"/>
            <p:cNvCxnSpPr>
              <a:stCxn id="231" idx="3"/>
              <a:endCxn id="232" idx="1"/>
            </p:cNvCxnSpPr>
            <p:nvPr/>
          </p:nvCxnSpPr>
          <p:spPr>
            <a:xfrm>
              <a:off x="3486075" y="4393625"/>
              <a:ext cx="2792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239" name="Google Shape;239;p16"/>
            <p:cNvCxnSpPr>
              <a:stCxn id="233" idx="3"/>
              <a:endCxn id="234" idx="1"/>
            </p:cNvCxnSpPr>
            <p:nvPr/>
          </p:nvCxnSpPr>
          <p:spPr>
            <a:xfrm>
              <a:off x="3486075" y="5460425"/>
              <a:ext cx="2782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240" name="Google Shape;240;p16"/>
            <p:cNvCxnSpPr>
              <a:stCxn id="235" idx="3"/>
              <a:endCxn id="236" idx="1"/>
            </p:cNvCxnSpPr>
            <p:nvPr/>
          </p:nvCxnSpPr>
          <p:spPr>
            <a:xfrm>
              <a:off x="3700275" y="6601625"/>
              <a:ext cx="2364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241" name="Google Shape;241;p16"/>
            <p:cNvSpPr txBox="1"/>
            <p:nvPr/>
          </p:nvSpPr>
          <p:spPr>
            <a:xfrm>
              <a:off x="4144388" y="280267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" name="Google Shape;242;p16"/>
            <p:cNvSpPr txBox="1"/>
            <p:nvPr/>
          </p:nvSpPr>
          <p:spPr>
            <a:xfrm>
              <a:off x="4144388" y="402187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" name="Google Shape;243;p16"/>
            <p:cNvSpPr txBox="1"/>
            <p:nvPr/>
          </p:nvSpPr>
          <p:spPr>
            <a:xfrm>
              <a:off x="4144388" y="508867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" name="Google Shape;244;p16"/>
            <p:cNvSpPr txBox="1"/>
            <p:nvPr/>
          </p:nvSpPr>
          <p:spPr>
            <a:xfrm>
              <a:off x="3908588" y="6237875"/>
              <a:ext cx="19476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45" name="Google Shape;245;p16"/>
            <p:cNvCxnSpPr>
              <a:stCxn id="231" idx="0"/>
              <a:endCxn id="229" idx="2"/>
            </p:cNvCxnSpPr>
            <p:nvPr/>
          </p:nvCxnSpPr>
          <p:spPr>
            <a:xfrm rot="10800000">
              <a:off x="3010575" y="3520775"/>
              <a:ext cx="0" cy="583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46" name="Google Shape;246;p16"/>
            <p:cNvCxnSpPr>
              <a:stCxn id="233" idx="0"/>
              <a:endCxn id="231" idx="2"/>
            </p:cNvCxnSpPr>
            <p:nvPr/>
          </p:nvCxnSpPr>
          <p:spPr>
            <a:xfrm rot="10800000">
              <a:off x="3010575" y="4682975"/>
              <a:ext cx="0" cy="488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47" name="Google Shape;247;p16"/>
            <p:cNvCxnSpPr>
              <a:stCxn id="235" idx="0"/>
              <a:endCxn id="233" idx="2"/>
            </p:cNvCxnSpPr>
            <p:nvPr/>
          </p:nvCxnSpPr>
          <p:spPr>
            <a:xfrm rot="10800000">
              <a:off x="3010575" y="5749775"/>
              <a:ext cx="0" cy="488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48" name="Google Shape;248;p16"/>
            <p:cNvCxnSpPr>
              <a:stCxn id="232" idx="0"/>
              <a:endCxn id="230" idx="2"/>
            </p:cNvCxnSpPr>
            <p:nvPr/>
          </p:nvCxnSpPr>
          <p:spPr>
            <a:xfrm rot="10800000">
              <a:off x="6754200" y="3520775"/>
              <a:ext cx="0" cy="583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49" name="Google Shape;249;p16"/>
            <p:cNvCxnSpPr>
              <a:stCxn id="234" idx="0"/>
              <a:endCxn id="232" idx="2"/>
            </p:cNvCxnSpPr>
            <p:nvPr/>
          </p:nvCxnSpPr>
          <p:spPr>
            <a:xfrm rot="10800000" flipH="1">
              <a:off x="6744375" y="4682975"/>
              <a:ext cx="9900" cy="488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50" name="Google Shape;250;p16"/>
            <p:cNvCxnSpPr>
              <a:stCxn id="236" idx="0"/>
              <a:endCxn id="234" idx="2"/>
            </p:cNvCxnSpPr>
            <p:nvPr/>
          </p:nvCxnSpPr>
          <p:spPr>
            <a:xfrm rot="10800000">
              <a:off x="6744300" y="5749775"/>
              <a:ext cx="9900" cy="488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251" name="Google Shape;251;p16"/>
            <p:cNvGrpSpPr/>
            <p:nvPr/>
          </p:nvGrpSpPr>
          <p:grpSpPr>
            <a:xfrm>
              <a:off x="2023875" y="6847475"/>
              <a:ext cx="5717100" cy="457200"/>
              <a:chOff x="2023875" y="6847475"/>
              <a:chExt cx="5717100" cy="457200"/>
            </a:xfrm>
          </p:grpSpPr>
          <p:cxnSp>
            <p:nvCxnSpPr>
              <p:cNvPr id="252" name="Google Shape;252;p16"/>
              <p:cNvCxnSpPr>
                <a:stCxn id="253" idx="3"/>
                <a:endCxn id="254" idx="1"/>
              </p:cNvCxnSpPr>
              <p:nvPr/>
            </p:nvCxnSpPr>
            <p:spPr>
              <a:xfrm>
                <a:off x="2023875" y="7287425"/>
                <a:ext cx="57171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55" name="Google Shape;255;p16"/>
              <p:cNvSpPr txBox="1"/>
              <p:nvPr/>
            </p:nvSpPr>
            <p:spPr>
              <a:xfrm>
                <a:off x="3908588" y="6847475"/>
                <a:ext cx="1947600" cy="42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Ethernet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56" name="Google Shape;256;p16"/>
              <p:cNvCxnSpPr>
                <a:endCxn id="257" idx="0"/>
              </p:cNvCxnSpPr>
              <p:nvPr/>
            </p:nvCxnSpPr>
            <p:spPr>
              <a:xfrm>
                <a:off x="3010575" y="6965375"/>
                <a:ext cx="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16"/>
              <p:cNvCxnSpPr>
                <a:stCxn id="236" idx="2"/>
                <a:endCxn id="259" idx="0"/>
              </p:cNvCxnSpPr>
              <p:nvPr/>
            </p:nvCxnSpPr>
            <p:spPr>
              <a:xfrm flipH="1">
                <a:off x="6744300" y="6965375"/>
                <a:ext cx="990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60" name="Google Shape;260;p16"/>
            <p:cNvSpPr txBox="1"/>
            <p:nvPr/>
          </p:nvSpPr>
          <p:spPr>
            <a:xfrm>
              <a:off x="1225863" y="30170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" name="Google Shape;261;p16"/>
            <p:cNvSpPr txBox="1"/>
            <p:nvPr/>
          </p:nvSpPr>
          <p:spPr>
            <a:xfrm>
              <a:off x="1225863" y="41600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Transport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" name="Google Shape;262;p16"/>
            <p:cNvSpPr txBox="1"/>
            <p:nvPr/>
          </p:nvSpPr>
          <p:spPr>
            <a:xfrm>
              <a:off x="1225863" y="52268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Network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3" name="Google Shape;263;p16"/>
            <p:cNvSpPr txBox="1"/>
            <p:nvPr/>
          </p:nvSpPr>
          <p:spPr>
            <a:xfrm>
              <a:off x="1225863" y="63698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Link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4" name="Google Shape;264;p16"/>
            <p:cNvSpPr txBox="1"/>
            <p:nvPr/>
          </p:nvSpPr>
          <p:spPr>
            <a:xfrm>
              <a:off x="7626675" y="2636025"/>
              <a:ext cx="1476000" cy="72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User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Process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7626675" y="41600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Kernel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6" name="Google Shape;266;p16"/>
            <p:cNvSpPr txBox="1"/>
            <p:nvPr/>
          </p:nvSpPr>
          <p:spPr>
            <a:xfrm>
              <a:off x="8922075" y="2331225"/>
              <a:ext cx="1476000" cy="9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Handles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Details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" name="Google Shape;267;p16"/>
            <p:cNvSpPr txBox="1"/>
            <p:nvPr/>
          </p:nvSpPr>
          <p:spPr>
            <a:xfrm>
              <a:off x="8787075" y="4160025"/>
              <a:ext cx="1746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Handles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Communication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Details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8" name="Google Shape;268;p16"/>
            <p:cNvCxnSpPr>
              <a:stCxn id="264" idx="2"/>
              <a:endCxn id="265" idx="0"/>
            </p:cNvCxnSpPr>
            <p:nvPr/>
          </p:nvCxnSpPr>
          <p:spPr>
            <a:xfrm>
              <a:off x="8364675" y="3363525"/>
              <a:ext cx="0" cy="796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69" name="Google Shape;269;p16"/>
            <p:cNvCxnSpPr>
              <a:stCxn id="266" idx="2"/>
              <a:endCxn id="267" idx="0"/>
            </p:cNvCxnSpPr>
            <p:nvPr/>
          </p:nvCxnSpPr>
          <p:spPr>
            <a:xfrm>
              <a:off x="9660075" y="3317025"/>
              <a:ext cx="0" cy="84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70" name="Google Shape;270;p16"/>
            <p:cNvCxnSpPr>
              <a:stCxn id="271" idx="3"/>
              <a:endCxn id="272" idx="1"/>
            </p:cNvCxnSpPr>
            <p:nvPr/>
          </p:nvCxnSpPr>
          <p:spPr>
            <a:xfrm>
              <a:off x="8230038" y="3761775"/>
              <a:ext cx="269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16"/>
            <p:cNvCxnSpPr/>
            <p:nvPr/>
          </p:nvCxnSpPr>
          <p:spPr>
            <a:xfrm>
              <a:off x="9525438" y="3761775"/>
              <a:ext cx="269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79" name="Google Shape;279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Addressing </a:t>
            </a:r>
            <a:endParaRPr/>
          </a:p>
        </p:txBody>
      </p:sp>
      <p:sp>
        <p:nvSpPr>
          <p:cNvPr id="280" name="Google Shape;280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Addressing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Faraway (across network)</a:t>
            </a:r>
            <a:endParaRPr/>
          </a:p>
        </p:txBody>
      </p:sp>
      <p:grpSp>
        <p:nvGrpSpPr>
          <p:cNvPr id="281" name="Google Shape;281;p17"/>
          <p:cNvGrpSpPr/>
          <p:nvPr/>
        </p:nvGrpSpPr>
        <p:grpSpPr>
          <a:xfrm>
            <a:off x="1593175" y="2562450"/>
            <a:ext cx="8842700" cy="4482925"/>
            <a:chOff x="1593175" y="2562450"/>
            <a:chExt cx="8842700" cy="4482925"/>
          </a:xfrm>
        </p:grpSpPr>
        <p:cxnSp>
          <p:nvCxnSpPr>
            <p:cNvPr id="282" name="Google Shape;282;p17"/>
            <p:cNvCxnSpPr/>
            <p:nvPr/>
          </p:nvCxnSpPr>
          <p:spPr>
            <a:xfrm>
              <a:off x="9766744" y="6174711"/>
              <a:ext cx="0" cy="295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3" name="Google Shape;283;p17"/>
            <p:cNvSpPr/>
            <p:nvPr/>
          </p:nvSpPr>
          <p:spPr>
            <a:xfrm>
              <a:off x="2863473" y="2670575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9305357" y="2670575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2863473" y="3682700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9305357" y="3682700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2863473" y="4611704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9295824" y="4611704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2655640" y="5540707"/>
              <a:ext cx="1338300" cy="633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9097524" y="5540707"/>
              <a:ext cx="1338300" cy="633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91" name="Google Shape;291;p17"/>
            <p:cNvCxnSpPr>
              <a:stCxn id="283" idx="3"/>
              <a:endCxn id="284" idx="1"/>
            </p:cNvCxnSpPr>
            <p:nvPr/>
          </p:nvCxnSpPr>
          <p:spPr>
            <a:xfrm>
              <a:off x="3786273" y="2922575"/>
              <a:ext cx="5519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292" name="Google Shape;292;p17"/>
            <p:cNvCxnSpPr>
              <a:stCxn id="285" idx="3"/>
              <a:endCxn id="286" idx="1"/>
            </p:cNvCxnSpPr>
            <p:nvPr/>
          </p:nvCxnSpPr>
          <p:spPr>
            <a:xfrm>
              <a:off x="3786273" y="3934700"/>
              <a:ext cx="5519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293" name="Google Shape;293;p17"/>
            <p:cNvSpPr txBox="1"/>
            <p:nvPr/>
          </p:nvSpPr>
          <p:spPr>
            <a:xfrm>
              <a:off x="5829714" y="2562450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4" name="Google Shape;294;p17"/>
            <p:cNvSpPr txBox="1"/>
            <p:nvPr/>
          </p:nvSpPr>
          <p:spPr>
            <a:xfrm>
              <a:off x="5626162" y="3580525"/>
              <a:ext cx="18393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5" name="Google Shape;295;p17"/>
            <p:cNvSpPr txBox="1"/>
            <p:nvPr/>
          </p:nvSpPr>
          <p:spPr>
            <a:xfrm>
              <a:off x="3711726" y="4490472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6" name="Google Shape;296;p17"/>
            <p:cNvSpPr txBox="1"/>
            <p:nvPr/>
          </p:nvSpPr>
          <p:spPr>
            <a:xfrm>
              <a:off x="4110048" y="5540838"/>
              <a:ext cx="10605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97" name="Google Shape;297;p17"/>
            <p:cNvCxnSpPr>
              <a:stCxn id="285" idx="0"/>
              <a:endCxn id="283" idx="2"/>
            </p:cNvCxnSpPr>
            <p:nvPr/>
          </p:nvCxnSpPr>
          <p:spPr>
            <a:xfrm rot="10800000">
              <a:off x="3324873" y="3174500"/>
              <a:ext cx="0" cy="508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98" name="Google Shape;298;p17"/>
            <p:cNvCxnSpPr>
              <a:stCxn id="287" idx="0"/>
              <a:endCxn id="285" idx="2"/>
            </p:cNvCxnSpPr>
            <p:nvPr/>
          </p:nvCxnSpPr>
          <p:spPr>
            <a:xfrm rot="10800000">
              <a:off x="3324873" y="4186604"/>
              <a:ext cx="0" cy="42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99" name="Google Shape;299;p17"/>
            <p:cNvCxnSpPr>
              <a:stCxn id="289" idx="0"/>
              <a:endCxn id="287" idx="2"/>
            </p:cNvCxnSpPr>
            <p:nvPr/>
          </p:nvCxnSpPr>
          <p:spPr>
            <a:xfrm rot="10800000">
              <a:off x="3324790" y="5115607"/>
              <a:ext cx="0" cy="42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300" name="Google Shape;300;p17"/>
            <p:cNvCxnSpPr>
              <a:stCxn id="286" idx="0"/>
              <a:endCxn id="284" idx="2"/>
            </p:cNvCxnSpPr>
            <p:nvPr/>
          </p:nvCxnSpPr>
          <p:spPr>
            <a:xfrm rot="10800000">
              <a:off x="9766757" y="3174500"/>
              <a:ext cx="0" cy="508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301" name="Google Shape;301;p17"/>
            <p:cNvCxnSpPr>
              <a:stCxn id="288" idx="0"/>
              <a:endCxn id="286" idx="2"/>
            </p:cNvCxnSpPr>
            <p:nvPr/>
          </p:nvCxnSpPr>
          <p:spPr>
            <a:xfrm rot="10800000" flipH="1">
              <a:off x="9757224" y="4186604"/>
              <a:ext cx="9600" cy="42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302" name="Google Shape;302;p17"/>
            <p:cNvCxnSpPr>
              <a:stCxn id="290" idx="0"/>
              <a:endCxn id="288" idx="2"/>
            </p:cNvCxnSpPr>
            <p:nvPr/>
          </p:nvCxnSpPr>
          <p:spPr>
            <a:xfrm rot="10800000">
              <a:off x="9757374" y="5115607"/>
              <a:ext cx="9300" cy="42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303" name="Google Shape;303;p17"/>
            <p:cNvSpPr txBox="1"/>
            <p:nvPr/>
          </p:nvSpPr>
          <p:spPr>
            <a:xfrm>
              <a:off x="1593175" y="2735888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4" name="Google Shape;304;p17"/>
            <p:cNvSpPr txBox="1"/>
            <p:nvPr/>
          </p:nvSpPr>
          <p:spPr>
            <a:xfrm>
              <a:off x="1593175" y="3731249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Transport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5" name="Google Shape;305;p17"/>
            <p:cNvSpPr txBox="1"/>
            <p:nvPr/>
          </p:nvSpPr>
          <p:spPr>
            <a:xfrm>
              <a:off x="1593175" y="4660253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Network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6" name="Google Shape;306;p17"/>
            <p:cNvSpPr txBox="1"/>
            <p:nvPr/>
          </p:nvSpPr>
          <p:spPr>
            <a:xfrm>
              <a:off x="1593175" y="5655614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Link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6079648" y="4611704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5286472" y="5540707"/>
              <a:ext cx="1198500" cy="633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6688886" y="5540707"/>
              <a:ext cx="1198500" cy="633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Token ring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10" name="Google Shape;310;p17"/>
            <p:cNvCxnSpPr>
              <a:stCxn id="307" idx="2"/>
              <a:endCxn id="308" idx="0"/>
            </p:cNvCxnSpPr>
            <p:nvPr/>
          </p:nvCxnSpPr>
          <p:spPr>
            <a:xfrm flipH="1">
              <a:off x="5885848" y="5115704"/>
              <a:ext cx="655200" cy="42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311" name="Google Shape;311;p17"/>
            <p:cNvCxnSpPr>
              <a:stCxn id="307" idx="2"/>
              <a:endCxn id="309" idx="0"/>
            </p:cNvCxnSpPr>
            <p:nvPr/>
          </p:nvCxnSpPr>
          <p:spPr>
            <a:xfrm>
              <a:off x="6541048" y="5115704"/>
              <a:ext cx="747000" cy="42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312" name="Google Shape;312;p17"/>
            <p:cNvCxnSpPr>
              <a:stCxn id="287" idx="3"/>
              <a:endCxn id="307" idx="1"/>
            </p:cNvCxnSpPr>
            <p:nvPr/>
          </p:nvCxnSpPr>
          <p:spPr>
            <a:xfrm>
              <a:off x="3786273" y="4863704"/>
              <a:ext cx="229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313" name="Google Shape;313;p17"/>
            <p:cNvCxnSpPr>
              <a:stCxn id="307" idx="3"/>
              <a:endCxn id="288" idx="1"/>
            </p:cNvCxnSpPr>
            <p:nvPr/>
          </p:nvCxnSpPr>
          <p:spPr>
            <a:xfrm>
              <a:off x="7002448" y="4863704"/>
              <a:ext cx="229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314" name="Google Shape;314;p17"/>
            <p:cNvCxnSpPr>
              <a:endCxn id="308" idx="1"/>
            </p:cNvCxnSpPr>
            <p:nvPr/>
          </p:nvCxnSpPr>
          <p:spPr>
            <a:xfrm>
              <a:off x="3920272" y="5857507"/>
              <a:ext cx="1366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315" name="Google Shape;315;p17"/>
            <p:cNvCxnSpPr>
              <a:stCxn id="309" idx="3"/>
              <a:endCxn id="290" idx="1"/>
            </p:cNvCxnSpPr>
            <p:nvPr/>
          </p:nvCxnSpPr>
          <p:spPr>
            <a:xfrm>
              <a:off x="7887386" y="5857507"/>
              <a:ext cx="1210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316" name="Google Shape;316;p17"/>
            <p:cNvSpPr txBox="1"/>
            <p:nvPr/>
          </p:nvSpPr>
          <p:spPr>
            <a:xfrm>
              <a:off x="7887273" y="5540838"/>
              <a:ext cx="12102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Token ring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17" name="Google Shape;317;p17"/>
            <p:cNvGrpSpPr/>
            <p:nvPr/>
          </p:nvGrpSpPr>
          <p:grpSpPr>
            <a:xfrm>
              <a:off x="2655766" y="6072032"/>
              <a:ext cx="3921943" cy="398175"/>
              <a:chOff x="2320949" y="6847475"/>
              <a:chExt cx="4041990" cy="457200"/>
            </a:xfrm>
          </p:grpSpPr>
          <p:grpSp>
            <p:nvGrpSpPr>
              <p:cNvPr id="318" name="Google Shape;318;p17"/>
              <p:cNvGrpSpPr/>
              <p:nvPr/>
            </p:nvGrpSpPr>
            <p:grpSpPr>
              <a:xfrm>
                <a:off x="2320949" y="6847475"/>
                <a:ext cx="4041990" cy="457200"/>
                <a:chOff x="2023875" y="6847475"/>
                <a:chExt cx="5717100" cy="457200"/>
              </a:xfrm>
            </p:grpSpPr>
            <p:cxnSp>
              <p:nvCxnSpPr>
                <p:cNvPr id="319" name="Google Shape;319;p17"/>
                <p:cNvCxnSpPr/>
                <p:nvPr/>
              </p:nvCxnSpPr>
              <p:spPr>
                <a:xfrm>
                  <a:off x="2023875" y="7287425"/>
                  <a:ext cx="57171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20" name="Google Shape;320;p17"/>
                <p:cNvSpPr txBox="1"/>
                <p:nvPr/>
              </p:nvSpPr>
              <p:spPr>
                <a:xfrm>
                  <a:off x="3908588" y="6847475"/>
                  <a:ext cx="1947600" cy="42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Ethernet</a:t>
                  </a:r>
                  <a:endParaRPr sz="18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321" name="Google Shape;321;p17"/>
                <p:cNvCxnSpPr/>
                <p:nvPr/>
              </p:nvCxnSpPr>
              <p:spPr>
                <a:xfrm>
                  <a:off x="3010575" y="6965375"/>
                  <a:ext cx="0" cy="33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22" name="Google Shape;322;p17"/>
              <p:cNvCxnSpPr/>
              <p:nvPr/>
            </p:nvCxnSpPr>
            <p:spPr>
              <a:xfrm>
                <a:off x="5609346" y="6965375"/>
                <a:ext cx="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23" name="Google Shape;323;p17"/>
            <p:cNvSpPr txBox="1"/>
            <p:nvPr/>
          </p:nvSpPr>
          <p:spPr>
            <a:xfrm>
              <a:off x="8042639" y="4480560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5184450" y="4480550"/>
              <a:ext cx="2844300" cy="1798800"/>
            </a:xfrm>
            <a:prstGeom prst="roundRect">
              <a:avLst>
                <a:gd name="adj" fmla="val 11685"/>
              </a:avLst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 txBox="1"/>
            <p:nvPr/>
          </p:nvSpPr>
          <p:spPr>
            <a:xfrm>
              <a:off x="5626175" y="4096113"/>
              <a:ext cx="18393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26" name="Google Shape;326;p17"/>
            <p:cNvCxnSpPr/>
            <p:nvPr/>
          </p:nvCxnSpPr>
          <p:spPr>
            <a:xfrm>
              <a:off x="7295044" y="6174711"/>
              <a:ext cx="0" cy="295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7" name="Google Shape;327;p17"/>
            <p:cNvSpPr/>
            <p:nvPr/>
          </p:nvSpPr>
          <p:spPr>
            <a:xfrm>
              <a:off x="6688875" y="6411775"/>
              <a:ext cx="3747000" cy="633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Token Ring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33" name="Google Shape;333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Addressing </a:t>
            </a:r>
            <a:endParaRPr/>
          </a:p>
        </p:txBody>
      </p:sp>
      <p:sp>
        <p:nvSpPr>
          <p:cNvPr id="334" name="Google Shape;334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IP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32-bits, Unique Internet Address of a host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Port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16-bits, Uniquely identify application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MAC Address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Media Access Control Address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48-bits, Network Interface Card (NIC) Hardware address</a:t>
            </a:r>
            <a:endParaRPr sz="2300"/>
          </a:p>
        </p:txBody>
      </p:sp>
      <p:sp>
        <p:nvSpPr>
          <p:cNvPr id="335" name="Google Shape;335;p18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30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9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ifconfig</a:t>
            </a:r>
            <a:endParaRPr sz="19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ourier New"/>
                <a:ea typeface="Courier New"/>
                <a:cs typeface="Courier New"/>
                <a:sym typeface="Courier New"/>
              </a:rPr>
              <a:t>sk0: flags=8843&lt;UP,BROADCAST,RUNNING,SIMPLEX,MULTICAST&gt; mtu 1500</a:t>
            </a:r>
            <a:endParaRPr sz="19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ourier New"/>
                <a:ea typeface="Courier New"/>
                <a:cs typeface="Courier New"/>
                <a:sym typeface="Courier New"/>
              </a:rPr>
              <a:t>        options=b&lt;RXCSUM,TXCSUM,VLAN_MTU&gt;</a:t>
            </a:r>
            <a:endParaRPr sz="19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ourier New"/>
                <a:ea typeface="Courier New"/>
                <a:cs typeface="Courier New"/>
                <a:sym typeface="Courier New"/>
              </a:rPr>
              <a:t>        inet 140.113.17.215 netmask 0xffffff00 broadcast 140.113.17.255</a:t>
            </a:r>
            <a:endParaRPr sz="19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ourier New"/>
                <a:ea typeface="Courier New"/>
                <a:cs typeface="Courier New"/>
                <a:sym typeface="Courier New"/>
              </a:rPr>
              <a:t>        inet 140.113.17.221 netmask 0xffffffff broadcast 140.113.17.221</a:t>
            </a:r>
            <a:endParaRPr sz="19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ourier New"/>
                <a:ea typeface="Courier New"/>
                <a:cs typeface="Courier New"/>
                <a:sym typeface="Courier New"/>
              </a:rPr>
              <a:t>        ether 00:11:d8:06:1e:81</a:t>
            </a:r>
            <a:endParaRPr sz="19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ourier New"/>
                <a:ea typeface="Courier New"/>
                <a:cs typeface="Courier New"/>
                <a:sym typeface="Courier New"/>
              </a:rPr>
              <a:t>        media: Ethernet autoselect (100baseTX &lt;full-duplex,flag0,flag1&gt;)</a:t>
            </a:r>
            <a:endParaRPr sz="19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ourier New"/>
                <a:ea typeface="Courier New"/>
                <a:cs typeface="Courier New"/>
                <a:sym typeface="Courier New"/>
              </a:rPr>
              <a:t>        status: active</a:t>
            </a:r>
            <a:endParaRPr sz="19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ourier New"/>
                <a:ea typeface="Courier New"/>
                <a:cs typeface="Courier New"/>
                <a:sym typeface="Courier New"/>
              </a:rPr>
              <a:t>lo0: flags=8049&lt;UP,LOOPBACK,RUNNING,MULTICAST&gt; mtu 16384</a:t>
            </a:r>
            <a:endParaRPr sz="19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ourier New"/>
                <a:ea typeface="Courier New"/>
                <a:cs typeface="Courier New"/>
                <a:sym typeface="Courier New"/>
              </a:rPr>
              <a:t>        inet 127.0.0.1 netmask 0xff000000</a:t>
            </a:r>
            <a:endParaRPr sz="19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DBF5F9"/>
                </a:solidFill>
              </a:rPr>
              <a:t>13</a:t>
            </a:fld>
            <a:endParaRPr>
              <a:solidFill>
                <a:srgbClr val="DBF5F9"/>
              </a:solidFill>
            </a:endParaRPr>
          </a:p>
        </p:txBody>
      </p:sp>
      <p:sp>
        <p:nvSpPr>
          <p:cNvPr id="341" name="Google Shape;341;p19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</a:t>
            </a:r>
            <a:endParaRPr/>
          </a:p>
        </p:txBody>
      </p:sp>
      <p:sp>
        <p:nvSpPr>
          <p:cNvPr id="342" name="Google Shape;342;p19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48" name="Google Shape;348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Interface and Hardware</a:t>
            </a:r>
            <a:endParaRPr/>
          </a:p>
        </p:txBody>
      </p:sp>
      <p:sp>
        <p:nvSpPr>
          <p:cNvPr id="349" name="Google Shape;349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LAN (Local), WAN (Wide), MAN (Metropolitan)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Ethernet, Token-Ring, FDDI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PPP, xDSL, ISDN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Physical Topologies (see next slide)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Logical Topologies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Broadcast, Token-passing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Common LAN Devices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NIC, Repeater, Hub, Bridge, Switch, Router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Common LAN Media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UTP, STP, Coaxial Cable, Fiber Optic Cable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title"/>
          </p:nvPr>
        </p:nvSpPr>
        <p:spPr>
          <a:xfrm>
            <a:off x="599915" y="3669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Network Interface and Hardware</a:t>
            </a:r>
            <a:endParaRPr sz="4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Physical Topologies</a:t>
            </a:r>
            <a:endParaRPr sz="4000"/>
          </a:p>
        </p:txBody>
      </p:sp>
      <p:pic>
        <p:nvPicPr>
          <p:cNvPr id="356" name="Google Shape;3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564" y="2333850"/>
            <a:ext cx="7227200" cy="46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1"/>
          <p:cNvSpPr txBox="1"/>
          <p:nvPr/>
        </p:nvSpPr>
        <p:spPr>
          <a:xfrm>
            <a:off x="2809713" y="6821750"/>
            <a:ext cx="6378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https://www.itprc.com/a-guide-to-network-topology/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63" name="Google Shape;363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Interface and Hardware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Media</a:t>
            </a:r>
            <a:endParaRPr sz="4000"/>
          </a:p>
        </p:txBody>
      </p:sp>
      <p:sp>
        <p:nvSpPr>
          <p:cNvPr id="364" name="Google Shape;364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Media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Coaxial Cable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Thicknet v.s. thinnet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BNC connector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Twisted Pair Standards</a:t>
            </a:r>
            <a:endParaRPr sz="2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Straight-through v.s. Crossover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RJ-45 connector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Fiber Optic Cable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Multimode v.s. single mode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Wireless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IrDA, Radio (2.4GHz, 5GHz)</a:t>
            </a:r>
            <a:endParaRPr sz="2400"/>
          </a:p>
        </p:txBody>
      </p:sp>
      <p:graphicFrame>
        <p:nvGraphicFramePr>
          <p:cNvPr id="365" name="Google Shape;365;p22"/>
          <p:cNvGraphicFramePr/>
          <p:nvPr/>
        </p:nvGraphicFramePr>
        <p:xfrm>
          <a:off x="1584950" y="3752813"/>
          <a:ext cx="6954850" cy="1103325"/>
        </p:xfrm>
        <a:graphic>
          <a:graphicData uri="http://schemas.openxmlformats.org/drawingml/2006/table">
            <a:tbl>
              <a:tblPr>
                <a:noFill/>
                <a:tableStyleId>{C68C8819-8FB8-4209-9324-D51BB6E507F0}</a:tableStyleId>
              </a:tblPr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1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Pin#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T568-A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W/G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W/O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Blue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W/Blue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W/Br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Brown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T568-B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W/O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W/G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Blue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W/Blue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W/Br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Brown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6" name="Google Shape;366;p22" descr="\\lucky7.cs.nctu.edu.tw\lwhsu\nasa\lwhsu\sa\week10\ut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5600" y="1858950"/>
            <a:ext cx="28575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2" descr="RJ45"/>
          <p:cNvPicPr preferRelativeResize="0"/>
          <p:nvPr/>
        </p:nvPicPr>
        <p:blipFill rotWithShape="1">
          <a:blip r:embed="rId4">
            <a:alphaModFix/>
          </a:blip>
          <a:srcRect t="22417" r="11948" b="10119"/>
          <a:stretch/>
        </p:blipFill>
        <p:spPr>
          <a:xfrm>
            <a:off x="8730976" y="4491025"/>
            <a:ext cx="2772000" cy="1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73" name="Google Shape;373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Link Layer</a:t>
            </a:r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Ethernet: the common LAN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10 Mb/s </a:t>
            </a:r>
            <a:r>
              <a:rPr lang="en-US" sz="2300" dirty="0">
                <a:sym typeface="Wingdings" panose="05000000000000000000" pitchFamily="2" charset="2"/>
              </a:rPr>
              <a:t></a:t>
            </a:r>
            <a:r>
              <a:rPr lang="en-US" sz="2300" dirty="0"/>
              <a:t>100 Mb/s </a:t>
            </a:r>
            <a:r>
              <a:rPr lang="en-US" sz="2300" dirty="0">
                <a:sym typeface="Wingdings" panose="05000000000000000000" pitchFamily="2" charset="2"/>
              </a:rPr>
              <a:t></a:t>
            </a:r>
            <a:r>
              <a:rPr lang="en-US" sz="2300" dirty="0"/>
              <a:t>1Gb/s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802.3 </a:t>
            </a:r>
            <a:r>
              <a:rPr lang="en-US" sz="2300" dirty="0">
                <a:sym typeface="Wingdings" panose="05000000000000000000" pitchFamily="2" charset="2"/>
              </a:rPr>
              <a:t> </a:t>
            </a:r>
            <a:r>
              <a:rPr lang="en-US" sz="2300" dirty="0"/>
              <a:t>802.3u </a:t>
            </a:r>
            <a:r>
              <a:rPr lang="en-US" sz="2300" dirty="0">
                <a:sym typeface="Wingdings" panose="05000000000000000000" pitchFamily="2" charset="2"/>
              </a:rPr>
              <a:t> </a:t>
            </a:r>
            <a:r>
              <a:rPr lang="en-US" sz="2300" dirty="0"/>
              <a:t>802.3z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CSMA/CD  (Carrier Sense Multiple Access/Collision Detect)</a:t>
            </a:r>
            <a:endParaRPr sz="23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Ethernet Address (48bits)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00:80:c8:92:0e:e1</a:t>
            </a:r>
            <a:endParaRPr sz="23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Ethernet Frame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Ethernet MTU (Maximum Transmission Unit) is 1500 bytes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IP fragmentation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Path MTU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MTU of various physical device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grpSp>
        <p:nvGrpSpPr>
          <p:cNvPr id="375" name="Google Shape;375;p23"/>
          <p:cNvGrpSpPr/>
          <p:nvPr/>
        </p:nvGrpSpPr>
        <p:grpSpPr>
          <a:xfrm>
            <a:off x="1668787" y="6128525"/>
            <a:ext cx="8660750" cy="1095300"/>
            <a:chOff x="192" y="3264"/>
            <a:chExt cx="5172" cy="600"/>
          </a:xfrm>
        </p:grpSpPr>
        <p:sp>
          <p:nvSpPr>
            <p:cNvPr id="376" name="Google Shape;376;p23"/>
            <p:cNvSpPr/>
            <p:nvPr/>
          </p:nvSpPr>
          <p:spPr>
            <a:xfrm>
              <a:off x="192" y="3264"/>
              <a:ext cx="1200" cy="600"/>
            </a:xfrm>
            <a:prstGeom prst="cube">
              <a:avLst>
                <a:gd name="adj" fmla="val 25000"/>
              </a:avLst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Preamble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64 bits</a:t>
              </a: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1008" y="3264"/>
              <a:ext cx="900" cy="600"/>
            </a:xfrm>
            <a:prstGeom prst="cube">
              <a:avLst>
                <a:gd name="adj" fmla="val 25000"/>
              </a:avLst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 addr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48 bits</a:t>
              </a: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1680" y="3264"/>
              <a:ext cx="900" cy="600"/>
            </a:xfrm>
            <a:prstGeom prst="cube">
              <a:avLst>
                <a:gd name="adj" fmla="val 25000"/>
              </a:avLst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S addr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48 bits</a:t>
              </a: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52" y="3264"/>
              <a:ext cx="900" cy="600"/>
            </a:xfrm>
            <a:prstGeom prst="cube">
              <a:avLst>
                <a:gd name="adj" fmla="val 25000"/>
              </a:avLst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Type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16 bits</a:t>
              </a: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2928" y="3264"/>
              <a:ext cx="1800" cy="600"/>
            </a:xfrm>
            <a:prstGeom prst="cube">
              <a:avLst>
                <a:gd name="adj" fmla="val 25000"/>
              </a:avLst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Data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(max 1500 bytes)</a:t>
              </a: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4464" y="3264"/>
              <a:ext cx="900" cy="600"/>
            </a:xfrm>
            <a:prstGeom prst="cube">
              <a:avLst>
                <a:gd name="adj" fmla="val 25000"/>
              </a:avLst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CRC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32 bits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</a:t>
            </a:r>
            <a:endParaRPr/>
          </a:p>
        </p:txBody>
      </p:sp>
      <p:sp>
        <p:nvSpPr>
          <p:cNvPr id="387" name="Google Shape;387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88" name="Google Shape;388;p24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94" name="Google Shape;394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</a:t>
            </a:r>
            <a:endParaRPr/>
          </a:p>
        </p:txBody>
      </p:sp>
      <p:sp>
        <p:nvSpPr>
          <p:cNvPr id="395" name="Google Shape;395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Path Determination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Internet Protocol (IP)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IP address (32 bits)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Topics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Address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Subnetting and netmask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Address types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Introduction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Layers of TCP/IP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Link Layer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Network Layer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Transport Layer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Application Layer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Network Interface and Hardware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Networking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ARP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Setting up Network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401" name="Google Shape;401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 – IP Address</a:t>
            </a:r>
            <a:endParaRPr/>
          </a:p>
        </p:txBody>
      </p:sp>
      <p:sp>
        <p:nvSpPr>
          <p:cNvPr id="402" name="Google Shape;402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6277800" cy="273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32-bit long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 part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Identify a logical network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Host part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Identify a machine on certain network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IP address category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03" name="Google Shape;403;p26"/>
          <p:cNvSpPr txBox="1"/>
          <p:nvPr/>
        </p:nvSpPr>
        <p:spPr>
          <a:xfrm>
            <a:off x="5914800" y="1563425"/>
            <a:ext cx="5931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E.g.,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○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NCTU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Class B address: 140.113.0.0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Network ID: 140.113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Number of hosts: 256*256 = 65536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04" name="Google Shape;404;p26"/>
          <p:cNvGraphicFramePr/>
          <p:nvPr/>
        </p:nvGraphicFramePr>
        <p:xfrm>
          <a:off x="1679200" y="4297913"/>
          <a:ext cx="8639900" cy="2925900"/>
        </p:xfrm>
        <a:graphic>
          <a:graphicData uri="http://schemas.openxmlformats.org/drawingml/2006/table">
            <a:tbl>
              <a:tblPr>
                <a:noFill/>
                <a:tableStyleId>{C05F84DB-F3F3-4214-A870-7EE402A00523}</a:tableStyleId>
              </a:tblPr>
              <a:tblGrid>
                <a:gridCol w="103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byte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Format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Comments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1-126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N.H.H.H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Very early networks, or reserved for DOD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128-191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N.N.H.H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Large sites, usually subnetted, were to get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192-223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N.N.N.H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Easy to get, often obtained in sets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224-239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Multicast addresses, not permanently assigned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240-254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Experimental addresses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10" name="Google Shape;410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Subnetting and Netmask (1)</a:t>
            </a:r>
            <a:endParaRPr sz="4000"/>
          </a:p>
        </p:txBody>
      </p:sp>
      <p:sp>
        <p:nvSpPr>
          <p:cNvPr id="411" name="Google Shape;411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Subnetting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Borrow some bits from network ID to extends hosts ID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E.g.,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Class B address : 140.113.0.0</a:t>
            </a:r>
            <a:endParaRPr sz="2100"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= 256 Class C-like IP addresses</a:t>
            </a:r>
            <a:endParaRPr sz="2500"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in N.N.N.H subnetting method</a:t>
            </a:r>
            <a:endParaRPr sz="25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140.113.209.0 subnet</a:t>
            </a:r>
            <a:endParaRPr sz="21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Netmask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Specify how many bits of network-ID are used for network-ID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Continuous 1 bits form the network part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E.g.: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255.255.255.0 in NCTU-CS example</a:t>
            </a:r>
            <a:endParaRPr sz="21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256 hosts available</a:t>
            </a:r>
            <a:endParaRPr sz="19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255.255.255.248 in ADSL example</a:t>
            </a:r>
            <a:endParaRPr sz="21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Only 8 hosts available</a:t>
            </a:r>
            <a:endParaRPr sz="1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417" name="Google Shape;417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Network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Subnetting and Netmask (2)</a:t>
            </a:r>
            <a:endParaRPr/>
          </a:p>
        </p:txBody>
      </p:sp>
      <p:sp>
        <p:nvSpPr>
          <p:cNvPr id="418" name="Google Shape;418;p28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How to determine your network ID?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Bitwise-AND IP and netmask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E.g.,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140.113.214.37 &amp; 255.255.255.0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140.113.214.0</a:t>
            </a:r>
            <a:endParaRPr dirty="0"/>
          </a:p>
          <a:p>
            <a:pPr lvl="2" indent="-393700">
              <a:buChar char="■"/>
            </a:pPr>
            <a:r>
              <a:rPr lang="en-US" dirty="0"/>
              <a:t>140.113.209.37 &amp; 255.255.255.0</a:t>
            </a: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dirty="0"/>
              <a:t>140.113.209.0</a:t>
            </a:r>
            <a:endParaRPr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2" indent="-393700">
              <a:buChar char="■"/>
            </a:pPr>
            <a:r>
              <a:rPr lang="en-US" dirty="0"/>
              <a:t>140.113.214.37 &amp; 255.255.0.0</a:t>
            </a: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dirty="0"/>
              <a:t>140.113.0.0</a:t>
            </a:r>
            <a:endParaRPr dirty="0"/>
          </a:p>
          <a:p>
            <a:pPr lvl="2" indent="-393700">
              <a:buChar char="■"/>
            </a:pPr>
            <a:r>
              <a:rPr lang="en-US" dirty="0"/>
              <a:t>140.113.209.37 &amp; 255.255.0.0</a:t>
            </a: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dirty="0"/>
              <a:t>140.113.0.0</a:t>
            </a:r>
            <a:endParaRPr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2" indent="-393700">
              <a:buChar char="■"/>
            </a:pPr>
            <a:r>
              <a:rPr lang="en-US" dirty="0"/>
              <a:t>211.23.188.78 &amp; 255.255.255.248</a:t>
            </a: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dirty="0"/>
              <a:t>211.23.188.72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78 = 01001110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78 &amp; 248= 01001110 &amp; 11111000 =72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424" name="Google Shape;424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Subnetting and Netmask (3)</a:t>
            </a:r>
            <a:endParaRPr sz="4000"/>
          </a:p>
        </p:txBody>
      </p:sp>
      <p:sp>
        <p:nvSpPr>
          <p:cNvPr id="425" name="Google Shape;425;p29"/>
          <p:cNvSpPr txBox="1">
            <a:spLocks noGrp="1"/>
          </p:cNvSpPr>
          <p:nvPr>
            <p:ph type="body" idx="1"/>
          </p:nvPr>
        </p:nvSpPr>
        <p:spPr>
          <a:xfrm>
            <a:off x="599050" y="173037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In a subnet, not all IP are available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 first one IP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network ID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 last one IP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broadcast address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E.g.,</a:t>
            </a:r>
            <a:endParaRPr dirty="0"/>
          </a:p>
        </p:txBody>
      </p:sp>
      <p:sp>
        <p:nvSpPr>
          <p:cNvPr id="426" name="Google Shape;426;p29"/>
          <p:cNvSpPr txBox="1"/>
          <p:nvPr/>
        </p:nvSpPr>
        <p:spPr>
          <a:xfrm>
            <a:off x="242700" y="3993375"/>
            <a:ext cx="5756400" cy="231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Netmask 255.255.255.0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140.113.209.32/24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140.113.209.0   =&gt; network ID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140.113.209.255 =&gt; broadcast address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 ~ 254, total 254 IPs are usable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7" name="Google Shape;427;p29"/>
          <p:cNvSpPr txBox="1"/>
          <p:nvPr/>
        </p:nvSpPr>
        <p:spPr>
          <a:xfrm>
            <a:off x="6153900" y="3993375"/>
            <a:ext cx="5677200" cy="231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Netmask 255.255.255.252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211.23.188.78/29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211.23.188.72 =&gt; network ID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211.23.188.79 =&gt; broadcast address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73 ~ 78, total 6 IPs are usable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33" name="Google Shape;433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Subnetting and Netmask (4)</a:t>
            </a:r>
            <a:endParaRPr sz="4000"/>
          </a:p>
        </p:txBody>
      </p:sp>
      <p:sp>
        <p:nvSpPr>
          <p:cNvPr id="434" name="Google Shape;434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The smallest subnetting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Network portion : 30 bits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Host portion : 2 bits</a:t>
            </a:r>
            <a:endParaRPr sz="25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=&gt;</a:t>
            </a:r>
            <a:r>
              <a:rPr lang="en-US" sz="2700"/>
              <a:t> 4 hosts, but only 2 IPs are available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ipcalc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$ pkg install ipcalc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/usr/ports/net-mgmt/ipcalc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36" name="Google Shape;436;p30"/>
          <p:cNvSpPr txBox="1"/>
          <p:nvPr/>
        </p:nvSpPr>
        <p:spPr>
          <a:xfrm>
            <a:off x="1510075" y="4727025"/>
            <a:ext cx="8092500" cy="2734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ipcalc 140.113.235.100/28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Address: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140.113.235.100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10001100.01110001.11101011.0110 0100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Netmask: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255.255.255.240 = 28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11111111.11111111.11111111.1111 0000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Wildcard: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0.0.0.15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00000000.00000000.00000000.0000 1111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Network: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140.113.235.96/28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500" b="1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001100.01110001.11101011.0110 0000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HostMin: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140.113.235.97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10001100.01110001.11101011.0110 0001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HostMax: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140.113.235.110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10001100.01110001.11101011.0110 1110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Broadcast: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140.113.235.111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10001100.01110001.11101011.0110 1111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Hosts/Net: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 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US" sz="1500" b="1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Class B</a:t>
            </a:r>
            <a:endParaRPr sz="1500" b="1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42" name="Google Shape;442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Network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Subnetting and Netmask (5)</a:t>
            </a:r>
            <a:endParaRPr/>
          </a:p>
        </p:txBody>
      </p:sp>
      <p:sp>
        <p:nvSpPr>
          <p:cNvPr id="443" name="Google Shape;443;p31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Network configuration for various lengths of netmask</a:t>
            </a:r>
            <a:endParaRPr/>
          </a:p>
        </p:txBody>
      </p:sp>
      <p:graphicFrame>
        <p:nvGraphicFramePr>
          <p:cNvPr id="444" name="Google Shape;444;p31"/>
          <p:cNvGraphicFramePr/>
          <p:nvPr/>
        </p:nvGraphicFramePr>
        <p:xfrm>
          <a:off x="951600" y="2184563"/>
          <a:ext cx="10093375" cy="5120280"/>
        </p:xfrm>
        <a:graphic>
          <a:graphicData uri="http://schemas.openxmlformats.org/drawingml/2006/table">
            <a:tbl>
              <a:tblPr>
                <a:noFill/>
                <a:tableStyleId>{C05F84DB-F3F3-4214-A870-7EE402A00523}</a:tableStyleId>
              </a:tblPr>
              <a:tblGrid>
                <a:gridCol w="201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Length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 bits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Hosts/net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Dec. netmask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Hex netmask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4094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255.255.240.0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0xFFFFF000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2046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255.255.248.0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0xFFFFF800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1022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255.255.252.0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0xFFFFFC00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255.255.254.0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0xFFFFFE00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255.255.255.128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0xFFFFFF80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255.255.255.192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0xFFFFFFC0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255.255.255.224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0xFFFFFFE0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255.255.255.240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0xFFFFFFF0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255.255.255.248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0xFFFFFFF8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/30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255.255.255.252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0xFFFFFFFC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50" name="Google Shape;450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IP address crisis </a:t>
            </a:r>
            <a:endParaRPr sz="4000"/>
          </a:p>
        </p:txBody>
      </p:sp>
      <p:sp>
        <p:nvSpPr>
          <p:cNvPr id="451" name="Google Shape;451;p32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 address crisis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Run out of class B address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most desirable ones for moderately large organizations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address were being allocated on a FCFS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With no locality of reference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Solutions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Short term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Subnetting and CIDR (classless inter-domain routing)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NAT (network address translation)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Long term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IPv6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57" name="Google Shape;457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NAT (1)</a:t>
            </a:r>
            <a:endParaRPr sz="4000"/>
          </a:p>
        </p:txBody>
      </p:sp>
      <p:sp>
        <p:nvSpPr>
          <p:cNvPr id="458" name="Google Shape;458;p33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209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Private Address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Packets with private address will not go out to the Internet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3 private address ranges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Depend on the size of your organization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59" name="Google Shape;459;p33"/>
          <p:cNvGraphicFramePr/>
          <p:nvPr/>
        </p:nvGraphicFramePr>
        <p:xfrm>
          <a:off x="1655550" y="3659213"/>
          <a:ext cx="8717900" cy="1950600"/>
        </p:xfrm>
        <a:graphic>
          <a:graphicData uri="http://schemas.openxmlformats.org/drawingml/2006/table">
            <a:tbl>
              <a:tblPr>
                <a:noFill/>
                <a:tableStyleId>{C05F84DB-F3F3-4214-A870-7EE402A00523}</a:tableStyleId>
              </a:tblPr>
              <a:tblGrid>
                <a:gridCol w="21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 class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CIDR range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 A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10.0.0.0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10.255.255.255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10.0.0.0/8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 B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172.16.0.0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172.31.255.255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172.16.0.0/12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 C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192.168.0.0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192.168.255.255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192.168.0.0/16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60" name="Google Shape;460;p33"/>
          <p:cNvGrpSpPr/>
          <p:nvPr/>
        </p:nvGrpSpPr>
        <p:grpSpPr>
          <a:xfrm>
            <a:off x="1690217" y="5891413"/>
            <a:ext cx="2223414" cy="1389667"/>
            <a:chOff x="741325" y="5901450"/>
            <a:chExt cx="2085950" cy="1303750"/>
          </a:xfrm>
        </p:grpSpPr>
        <p:sp>
          <p:nvSpPr>
            <p:cNvPr id="461" name="Google Shape;461;p33"/>
            <p:cNvSpPr/>
            <p:nvPr/>
          </p:nvSpPr>
          <p:spPr>
            <a:xfrm>
              <a:off x="741325" y="6417175"/>
              <a:ext cx="224100" cy="2241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1800900" y="5901450"/>
              <a:ext cx="224100" cy="2241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2382500" y="6077000"/>
              <a:ext cx="224100" cy="2241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2603175" y="6657350"/>
              <a:ext cx="224100" cy="2241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2025000" y="6417175"/>
              <a:ext cx="224100" cy="2241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1800900" y="6981100"/>
              <a:ext cx="224100" cy="2241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2309275" y="6883550"/>
              <a:ext cx="224100" cy="2241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3"/>
          <p:cNvGrpSpPr/>
          <p:nvPr/>
        </p:nvGrpSpPr>
        <p:grpSpPr>
          <a:xfrm>
            <a:off x="4996087" y="5891414"/>
            <a:ext cx="2223414" cy="1389667"/>
            <a:chOff x="4668700" y="5877350"/>
            <a:chExt cx="2085950" cy="1303750"/>
          </a:xfrm>
        </p:grpSpPr>
        <p:sp>
          <p:nvSpPr>
            <p:cNvPr id="469" name="Google Shape;469;p33"/>
            <p:cNvSpPr/>
            <p:nvPr/>
          </p:nvSpPr>
          <p:spPr>
            <a:xfrm>
              <a:off x="4668700" y="6393075"/>
              <a:ext cx="224100" cy="2241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5728275" y="5877350"/>
              <a:ext cx="224100" cy="2241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6309875" y="6052900"/>
              <a:ext cx="224100" cy="2241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6530550" y="6633250"/>
              <a:ext cx="224100" cy="2241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5952375" y="6393075"/>
              <a:ext cx="224100" cy="2241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5728275" y="6957000"/>
              <a:ext cx="224100" cy="2241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6236650" y="6859450"/>
              <a:ext cx="224100" cy="2241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3"/>
          <p:cNvGrpSpPr/>
          <p:nvPr/>
        </p:nvGrpSpPr>
        <p:grpSpPr>
          <a:xfrm>
            <a:off x="8225933" y="5891414"/>
            <a:ext cx="2223414" cy="1389667"/>
            <a:chOff x="4668700" y="5877350"/>
            <a:chExt cx="2085950" cy="1303750"/>
          </a:xfrm>
        </p:grpSpPr>
        <p:sp>
          <p:nvSpPr>
            <p:cNvPr id="477" name="Google Shape;477;p33"/>
            <p:cNvSpPr/>
            <p:nvPr/>
          </p:nvSpPr>
          <p:spPr>
            <a:xfrm>
              <a:off x="4668700" y="6393075"/>
              <a:ext cx="224100" cy="2241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5728275" y="5877350"/>
              <a:ext cx="224100" cy="2241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309875" y="6052900"/>
              <a:ext cx="224100" cy="2241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530550" y="6633250"/>
              <a:ext cx="224100" cy="2241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52375" y="6393075"/>
              <a:ext cx="224100" cy="2241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5728275" y="6957000"/>
              <a:ext cx="224100" cy="2241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3"/>
            <p:cNvSpPr/>
            <p:nvPr/>
          </p:nvSpPr>
          <p:spPr>
            <a:xfrm>
              <a:off x="6236650" y="6859450"/>
              <a:ext cx="224100" cy="2241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84" name="Google Shape;484;p33"/>
          <p:cNvCxnSpPr>
            <a:stCxn id="461" idx="6"/>
            <a:endCxn id="463" idx="2"/>
          </p:cNvCxnSpPr>
          <p:nvPr/>
        </p:nvCxnSpPr>
        <p:spPr>
          <a:xfrm rot="10800000" flipH="1">
            <a:off x="1929085" y="6197858"/>
            <a:ext cx="1510500" cy="36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5" name="Google Shape;485;p33"/>
          <p:cNvCxnSpPr>
            <a:stCxn id="469" idx="6"/>
            <a:endCxn id="470" idx="2"/>
          </p:cNvCxnSpPr>
          <p:nvPr/>
        </p:nvCxnSpPr>
        <p:spPr>
          <a:xfrm rot="10800000" flipH="1">
            <a:off x="5234955" y="6010959"/>
            <a:ext cx="890400" cy="5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6" name="Google Shape;486;p33"/>
          <p:cNvCxnSpPr>
            <a:endCxn id="471" idx="2"/>
          </p:cNvCxnSpPr>
          <p:nvPr/>
        </p:nvCxnSpPr>
        <p:spPr>
          <a:xfrm rot="10800000" flipH="1">
            <a:off x="5234616" y="6197967"/>
            <a:ext cx="1510800" cy="36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7" name="Google Shape;487;p33"/>
          <p:cNvCxnSpPr>
            <a:stCxn id="469" idx="6"/>
            <a:endCxn id="473" idx="2"/>
          </p:cNvCxnSpPr>
          <p:nvPr/>
        </p:nvCxnSpPr>
        <p:spPr>
          <a:xfrm>
            <a:off x="5234955" y="6560559"/>
            <a:ext cx="112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8" name="Google Shape;488;p33"/>
          <p:cNvCxnSpPr>
            <a:stCxn id="469" idx="6"/>
            <a:endCxn id="475" idx="2"/>
          </p:cNvCxnSpPr>
          <p:nvPr/>
        </p:nvCxnSpPr>
        <p:spPr>
          <a:xfrm>
            <a:off x="5234955" y="6560559"/>
            <a:ext cx="1432500" cy="49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9" name="Google Shape;489;p33"/>
          <p:cNvCxnSpPr>
            <a:stCxn id="469" idx="6"/>
            <a:endCxn id="474" idx="2"/>
          </p:cNvCxnSpPr>
          <p:nvPr/>
        </p:nvCxnSpPr>
        <p:spPr>
          <a:xfrm>
            <a:off x="5234955" y="6560559"/>
            <a:ext cx="890400" cy="60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0" name="Google Shape;490;p33"/>
          <p:cNvCxnSpPr>
            <a:stCxn id="477" idx="6"/>
            <a:endCxn id="479" idx="2"/>
          </p:cNvCxnSpPr>
          <p:nvPr/>
        </p:nvCxnSpPr>
        <p:spPr>
          <a:xfrm rot="10800000" flipH="1">
            <a:off x="8464802" y="6197859"/>
            <a:ext cx="1510500" cy="36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1" name="Google Shape;491;p33"/>
          <p:cNvCxnSpPr>
            <a:stCxn id="477" idx="6"/>
            <a:endCxn id="483" idx="1"/>
          </p:cNvCxnSpPr>
          <p:nvPr/>
        </p:nvCxnSpPr>
        <p:spPr>
          <a:xfrm>
            <a:off x="8464802" y="6560559"/>
            <a:ext cx="1467300" cy="41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2" name="Google Shape;492;p33"/>
          <p:cNvCxnSpPr>
            <a:stCxn id="477" idx="6"/>
            <a:endCxn id="482" idx="1"/>
          </p:cNvCxnSpPr>
          <p:nvPr/>
        </p:nvCxnSpPr>
        <p:spPr>
          <a:xfrm>
            <a:off x="8464802" y="6560559"/>
            <a:ext cx="925500" cy="51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3" name="Google Shape;493;p33"/>
          <p:cNvCxnSpPr>
            <a:stCxn id="469" idx="6"/>
            <a:endCxn id="472" idx="2"/>
          </p:cNvCxnSpPr>
          <p:nvPr/>
        </p:nvCxnSpPr>
        <p:spPr>
          <a:xfrm>
            <a:off x="5234955" y="6560559"/>
            <a:ext cx="1745700" cy="25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4"/>
          <p:cNvSpPr/>
          <p:nvPr/>
        </p:nvSpPr>
        <p:spPr>
          <a:xfrm>
            <a:off x="3270350" y="5647800"/>
            <a:ext cx="3663300" cy="1565100"/>
          </a:xfrm>
          <a:prstGeom prst="roundRect">
            <a:avLst>
              <a:gd name="adj" fmla="val 9698"/>
            </a:avLst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4"/>
          <p:cNvSpPr txBox="1"/>
          <p:nvPr/>
        </p:nvSpPr>
        <p:spPr>
          <a:xfrm>
            <a:off x="3249325" y="5693838"/>
            <a:ext cx="193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192.168.1.0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p34"/>
          <p:cNvSpPr txBox="1"/>
          <p:nvPr/>
        </p:nvSpPr>
        <p:spPr>
          <a:xfrm>
            <a:off x="5001925" y="5693838"/>
            <a:ext cx="193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192.168.1.253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502" name="Google Shape;502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NAT (2)</a:t>
            </a:r>
            <a:endParaRPr sz="4000"/>
          </a:p>
        </p:txBody>
      </p:sp>
      <p:sp>
        <p:nvSpPr>
          <p:cNvPr id="503" name="Google Shape;503;p34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20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NAT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 Address Translation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Allow hosts using private address to talk with outside</a:t>
            </a:r>
            <a:endParaRPr sz="2600"/>
          </a:p>
        </p:txBody>
      </p:sp>
      <p:graphicFrame>
        <p:nvGraphicFramePr>
          <p:cNvPr id="504" name="Google Shape;504;p34"/>
          <p:cNvGraphicFramePr/>
          <p:nvPr/>
        </p:nvGraphicFramePr>
        <p:xfrm>
          <a:off x="599038" y="3334213"/>
          <a:ext cx="6837650" cy="1432500"/>
        </p:xfrm>
        <a:graphic>
          <a:graphicData uri="http://schemas.openxmlformats.org/drawingml/2006/table">
            <a:tbl>
              <a:tblPr>
                <a:noFill/>
                <a:tableStyleId>{C05F84DB-F3F3-4214-A870-7EE402A00523}</a:tableStyleId>
              </a:tblPr>
              <a:tblGrid>
                <a:gridCol w="194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Alias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Remote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192.168.1.1:1029</a:t>
                      </a:r>
                      <a:endParaRPr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192.168.1.1:1030</a:t>
                      </a:r>
                      <a:endParaRPr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192.168.1.2:1029</a:t>
                      </a:r>
                      <a:endParaRPr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192.168.1.2:1030</a:t>
                      </a:r>
                      <a:endParaRPr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140.113.235.219:1029</a:t>
                      </a:r>
                      <a:endParaRPr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140.113.235.219:1030</a:t>
                      </a:r>
                      <a:endParaRPr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140.113.235.219:30029</a:t>
                      </a:r>
                      <a:endParaRPr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140.113.235.219:30030</a:t>
                      </a:r>
                      <a:endParaRPr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140.113.235.72:23</a:t>
                      </a:r>
                      <a:endParaRPr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140.113.235.72:23</a:t>
                      </a:r>
                      <a:endParaRPr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140.113.235.72:21</a:t>
                      </a:r>
                      <a:endParaRPr b="1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140.113.235.72:21</a:t>
                      </a:r>
                      <a:endParaRPr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5" name="Google Shape;505;p34"/>
          <p:cNvSpPr txBox="1"/>
          <p:nvPr/>
        </p:nvSpPr>
        <p:spPr>
          <a:xfrm>
            <a:off x="689125" y="2939725"/>
            <a:ext cx="222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Times New Roman"/>
                <a:ea typeface="Times New Roman"/>
                <a:cs typeface="Times New Roman"/>
                <a:sym typeface="Times New Roman"/>
              </a:rPr>
              <a:t>NAT mapping table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6" name="Google Shape;5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27100" y="6539949"/>
            <a:ext cx="376150" cy="37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4"/>
          <p:cNvCxnSpPr/>
          <p:nvPr/>
        </p:nvCxnSpPr>
        <p:spPr>
          <a:xfrm>
            <a:off x="3707900" y="6045850"/>
            <a:ext cx="3057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34"/>
          <p:cNvCxnSpPr/>
          <p:nvPr/>
        </p:nvCxnSpPr>
        <p:spPr>
          <a:xfrm>
            <a:off x="4215175" y="6045850"/>
            <a:ext cx="0" cy="49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09" name="Google Shape;5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17700" y="6539949"/>
            <a:ext cx="376150" cy="37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34"/>
          <p:cNvCxnSpPr/>
          <p:nvPr/>
        </p:nvCxnSpPr>
        <p:spPr>
          <a:xfrm>
            <a:off x="5205775" y="6045850"/>
            <a:ext cx="0" cy="49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1" name="Google Shape;511;p34"/>
          <p:cNvSpPr txBox="1"/>
          <p:nvPr/>
        </p:nvSpPr>
        <p:spPr>
          <a:xfrm>
            <a:off x="3697225" y="6836850"/>
            <a:ext cx="10359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34"/>
          <p:cNvSpPr txBox="1"/>
          <p:nvPr/>
        </p:nvSpPr>
        <p:spPr>
          <a:xfrm>
            <a:off x="4687825" y="6836850"/>
            <a:ext cx="10359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3" name="Google Shape;513;p34"/>
          <p:cNvCxnSpPr/>
          <p:nvPr/>
        </p:nvCxnSpPr>
        <p:spPr>
          <a:xfrm>
            <a:off x="6401525" y="4974750"/>
            <a:ext cx="13800" cy="10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4" name="Google Shape;514;p34"/>
          <p:cNvSpPr/>
          <p:nvPr/>
        </p:nvSpPr>
        <p:spPr>
          <a:xfrm>
            <a:off x="6139675" y="5489500"/>
            <a:ext cx="1482600" cy="29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Router with NAT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p34"/>
          <p:cNvSpPr txBox="1"/>
          <p:nvPr/>
        </p:nvSpPr>
        <p:spPr>
          <a:xfrm>
            <a:off x="5001925" y="5160438"/>
            <a:ext cx="193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140.113.235.219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6" name="Google Shape;516;p34"/>
          <p:cNvCxnSpPr/>
          <p:nvPr/>
        </p:nvCxnSpPr>
        <p:spPr>
          <a:xfrm>
            <a:off x="6206350" y="4956800"/>
            <a:ext cx="3057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34"/>
          <p:cNvCxnSpPr/>
          <p:nvPr/>
        </p:nvCxnSpPr>
        <p:spPr>
          <a:xfrm>
            <a:off x="8616150" y="4462700"/>
            <a:ext cx="0" cy="49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8" name="Google Shape;518;p34"/>
          <p:cNvSpPr txBox="1"/>
          <p:nvPr/>
        </p:nvSpPr>
        <p:spPr>
          <a:xfrm>
            <a:off x="7934100" y="4956800"/>
            <a:ext cx="1364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140.113.235.0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9" name="Google Shape;5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428075" y="3887824"/>
            <a:ext cx="376150" cy="3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4"/>
          <p:cNvSpPr txBox="1"/>
          <p:nvPr/>
        </p:nvSpPr>
        <p:spPr>
          <a:xfrm>
            <a:off x="7934100" y="4158938"/>
            <a:ext cx="1364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140.113.235.72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Google Shape;521;p34"/>
          <p:cNvSpPr txBox="1"/>
          <p:nvPr/>
        </p:nvSpPr>
        <p:spPr>
          <a:xfrm>
            <a:off x="6933625" y="6070050"/>
            <a:ext cx="47700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Orig:</a:t>
            </a:r>
            <a:endParaRPr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192.168.1.1:1029 ⇔ 140.113.235.72:23</a:t>
            </a:r>
            <a:endParaRPr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NAT:</a:t>
            </a:r>
            <a:endParaRPr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140.113.235.219:1092 ⇔ 140.113.235.72:23</a:t>
            </a:r>
            <a:endParaRPr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527" name="Google Shape;527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Routing (1)</a:t>
            </a:r>
            <a:endParaRPr/>
          </a:p>
        </p:txBody>
      </p:sp>
      <p:sp>
        <p:nvSpPr>
          <p:cNvPr id="528" name="Google Shape;528;p35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Goal: Direct a packet closer to the destination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Flat v.s. Hierarchical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Routing table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Routing information (which kind of packets to which way)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Rule-based information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Kernel will pick the most suitable way to route the packets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29" name="Google Shape;529;p35"/>
          <p:cNvSpPr txBox="1">
            <a:spLocks noGrp="1"/>
          </p:cNvSpPr>
          <p:nvPr>
            <p:ph type="body" idx="2"/>
          </p:nvPr>
        </p:nvSpPr>
        <p:spPr>
          <a:xfrm>
            <a:off x="1239550" y="4545575"/>
            <a:ext cx="9022200" cy="26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netstat -rn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Routing tables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Internet: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Destination        Gateway            Flags    Refs      Use  Netif Expire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            140.113.17.254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UGS         0  4439610    dc0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127.0.0.1          127.0.0.1          UH          0     3887    lo0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140.113.17/24      link#1             UC          0        0    dc0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140.113.17.209     00:0d:61:21:02:54  UHLW        1       38    dc0    477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140.113.17.212     00:90:96:23:8f:7d  UHLW        1    22558    lo0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140.113.17.215     00:11:d8:06:1e:81  UHLW        1       17    dc0   1188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ARPANET 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Advanced Research Projects Agency Network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NCP (Network Control Protocol)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Allow an exchange of information between separated computers</a:t>
            </a: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200" y="3078225"/>
            <a:ext cx="5862400" cy="383400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/>
        </p:nvSpPr>
        <p:spPr>
          <a:xfrm>
            <a:off x="4426150" y="6869200"/>
            <a:ext cx="6064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https://inventiontourblog.wordpress.com/2015/03/31/internet-advanced-research-project-agency-arpa-develops-the-first-computer-network/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9" name="Google Shape;59;p9"/>
          <p:cNvGrpSpPr/>
          <p:nvPr/>
        </p:nvGrpSpPr>
        <p:grpSpPr>
          <a:xfrm>
            <a:off x="-4661" y="3530672"/>
            <a:ext cx="4888014" cy="2929102"/>
            <a:chOff x="4409922" y="2743200"/>
            <a:chExt cx="4180648" cy="2182639"/>
          </a:xfrm>
        </p:grpSpPr>
        <p:pic>
          <p:nvPicPr>
            <p:cNvPr id="60" name="Google Shape;60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15512" y="2743200"/>
              <a:ext cx="3014846" cy="2130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9"/>
            <p:cNvSpPr txBox="1"/>
            <p:nvPr/>
          </p:nvSpPr>
          <p:spPr>
            <a:xfrm>
              <a:off x="4409922" y="3665212"/>
              <a:ext cx="2425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Stanford Research Institute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" name="Google Shape;62;p9"/>
            <p:cNvSpPr txBox="1"/>
            <p:nvPr/>
          </p:nvSpPr>
          <p:spPr>
            <a:xfrm>
              <a:off x="4929091" y="4587139"/>
              <a:ext cx="1678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 Santa Barbara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" name="Google Shape;63;p9"/>
            <p:cNvSpPr txBox="1"/>
            <p:nvPr/>
          </p:nvSpPr>
          <p:spPr>
            <a:xfrm>
              <a:off x="6863771" y="3665212"/>
              <a:ext cx="172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University of Utah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" name="Google Shape;64;p9"/>
            <p:cNvSpPr txBox="1"/>
            <p:nvPr/>
          </p:nvSpPr>
          <p:spPr>
            <a:xfrm>
              <a:off x="7172385" y="4587139"/>
              <a:ext cx="741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UCLA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535" name="Google Shape;535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Routing (2)</a:t>
            </a:r>
            <a:endParaRPr/>
          </a:p>
        </p:txBody>
      </p:sp>
      <p:sp>
        <p:nvSpPr>
          <p:cNvPr id="536" name="Google Shape;536;p36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Static route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Statically configured by "route</a:t>
            </a:r>
            <a:r>
              <a:rPr lang="en-US">
                <a:solidFill>
                  <a:schemeClr val="dk1"/>
                </a:solidFill>
              </a:rPr>
              <a:t>"</a:t>
            </a:r>
            <a:r>
              <a:rPr lang="en-US"/>
              <a:t> command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route add default 140.113.235.254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route add 192.168.1.0/24 192.168.1.254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Dynamic route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542" name="Google Shape;542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Routing (3)</a:t>
            </a:r>
            <a:endParaRPr/>
          </a:p>
        </p:txBody>
      </p:sp>
      <p:sp>
        <p:nvSpPr>
          <p:cNvPr id="543" name="Google Shape;543;p37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"ping -R" and "traceroute"</a:t>
            </a:r>
            <a:endParaRPr/>
          </a:p>
        </p:txBody>
      </p:sp>
      <p:sp>
        <p:nvSpPr>
          <p:cNvPr id="544" name="Google Shape;544;p37"/>
          <p:cNvSpPr txBox="1">
            <a:spLocks noGrp="1"/>
          </p:cNvSpPr>
          <p:nvPr>
            <p:ph type="body" idx="2"/>
          </p:nvPr>
        </p:nvSpPr>
        <p:spPr>
          <a:xfrm>
            <a:off x="1209875" y="2247125"/>
            <a:ext cx="8263800" cy="51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4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ping -c 1 -R www.nctu.edu.tw</a:t>
            </a:r>
            <a:endParaRPr sz="14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PING www.nctu.edu.tw (140.113.250.5): 56 data bytes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64 bytes from 140.113.250.5: icmp_seq=0 ttl=61 time=2.249 ms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RR:     ProjE27-253.NCTU.edu.tw (140.113.27.253)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    140.113.0.57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    CC250-gw.NCTU.edu.tw (140.113.250.253)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    www.NCTU.edu.tw (140.113.250.5)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    www.NCTU.edu.tw (140.113.250.5)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    140.113.0.58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    ProjE27-254.NCTU.edu.tw (140.113.27.254)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    e3rtn.csie.nctu.edu.tw (140.113.17.254)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    chbsd.csie.nctu.edu.tw (140.113.17.212)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--- www.nctu.edu.tw ping statistics ---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1 packets transmitted, 1 packets received, 0$ packet loss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round-trip min/avg/max/stddev = 2.249/2.249/2.249/0.000 ms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4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traceroute www.nctu.edu.tw</a:t>
            </a:r>
            <a:endParaRPr sz="14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traceroute to www.nctu.edu.tw (140.113.250.5), 64 hops max, 40 byte packets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1  e3rtn (140.113.17.254)  0.524 ms  0.406 ms  0.512 ms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2  ProjE27-254.NCTU.edu.tw (140.113.27.254)  0.574 ms  0.501 ms  0.422 ms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3  140.113.0.58 (140.113.0.58)  0.487 ms  0.583 ms  0.541 ms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4  www.NCTU.edu.tw (140.113.250.5)  0.673 ms  0.611 ms  0.621 ms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8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Transport Layer</a:t>
            </a:r>
            <a:endParaRPr/>
          </a:p>
        </p:txBody>
      </p:sp>
      <p:sp>
        <p:nvSpPr>
          <p:cNvPr id="550" name="Google Shape;550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551" name="Google Shape;551;p38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557" name="Google Shape;557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Transport Layer – ports</a:t>
            </a:r>
            <a:endParaRPr/>
          </a:p>
        </p:txBody>
      </p:sp>
      <p:sp>
        <p:nvSpPr>
          <p:cNvPr id="558" name="Google Shape;558;p39"/>
          <p:cNvSpPr txBox="1">
            <a:spLocks noGrp="1"/>
          </p:cNvSpPr>
          <p:nvPr>
            <p:ph type="body" idx="1"/>
          </p:nvPr>
        </p:nvSpPr>
        <p:spPr>
          <a:xfrm>
            <a:off x="599050" y="14872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16-bits number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Preserve ports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1 ~ 1024 (root access only)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Well-known port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/etc/services</a:t>
            </a:r>
            <a:endParaRPr sz="2500"/>
          </a:p>
        </p:txBody>
      </p:sp>
      <p:sp>
        <p:nvSpPr>
          <p:cNvPr id="559" name="Google Shape;559;p39"/>
          <p:cNvSpPr txBox="1">
            <a:spLocks noGrp="1"/>
          </p:cNvSpPr>
          <p:nvPr>
            <p:ph type="body" idx="2"/>
          </p:nvPr>
        </p:nvSpPr>
        <p:spPr>
          <a:xfrm>
            <a:off x="1146400" y="3756175"/>
            <a:ext cx="9703800" cy="29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chargen          19/tcp    ttytst source        #Character Generator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chargen          19/udp    ttytst source        #Character Generator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ftp-data         20/tcp    #File Transfer [Default Data]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ftp-data         20/udp    #File Transfer [Default Data]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ftp              21/tcp    #File Transfer [Control]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ftp              21/udp    #File Transfer [Control]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ssh              22/tcp    #Secure Shell Login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ssh              22/udp    #Secure Shell Login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telnet           23/tcp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telnet           23/udp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0" name="Google Shape;560;p39"/>
          <p:cNvSpPr txBox="1"/>
          <p:nvPr/>
        </p:nvSpPr>
        <p:spPr>
          <a:xfrm>
            <a:off x="2569450" y="6297700"/>
            <a:ext cx="6857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0" lvl="2" indent="-127000" algn="ctr" rtl="0"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IANA Service Name and Transport Protocol Port Number Registry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https://www.iana.org/assignments/service-names-port-numbers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566" name="Google Shape;566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Transport Layer </a:t>
            </a:r>
            <a:endParaRPr/>
          </a:p>
        </p:txBody>
      </p:sp>
      <p:sp>
        <p:nvSpPr>
          <p:cNvPr id="567" name="Google Shape;567;p40"/>
          <p:cNvSpPr txBox="1">
            <a:spLocks noGrp="1"/>
          </p:cNvSpPr>
          <p:nvPr>
            <p:ph type="body" idx="1"/>
          </p:nvPr>
        </p:nvSpPr>
        <p:spPr>
          <a:xfrm>
            <a:off x="599050" y="14872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UDP v.s. TCP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68" name="Google Shape;568;p40"/>
          <p:cNvGraphicFramePr/>
          <p:nvPr/>
        </p:nvGraphicFramePr>
        <p:xfrm>
          <a:off x="2264500" y="2179150"/>
          <a:ext cx="7467600" cy="4114890"/>
        </p:xfrm>
        <a:graphic>
          <a:graphicData uri="http://schemas.openxmlformats.org/drawingml/2006/table">
            <a:tbl>
              <a:tblPr>
                <a:noFill/>
                <a:tableStyleId>{C68C8819-8FB8-4209-9324-D51BB6E507F0}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Function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UDP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TCP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Connection-oriented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 boundaries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 checksum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Optional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Positive acknowledgement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Time-out and retransmit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Duplicate detection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Sequencing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Flow control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74" name="Google Shape;574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Transport Layer 	– useful commands</a:t>
            </a:r>
            <a:endParaRPr/>
          </a:p>
        </p:txBody>
      </p:sp>
      <p:sp>
        <p:nvSpPr>
          <p:cNvPr id="575" name="Google Shape;575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tcpdump, sniffit, trafshow, netstat -s</a:t>
            </a:r>
            <a:endParaRPr/>
          </a:p>
        </p:txBody>
      </p:sp>
      <p:sp>
        <p:nvSpPr>
          <p:cNvPr id="576" name="Google Shape;576;p41"/>
          <p:cNvSpPr txBox="1">
            <a:spLocks noGrp="1"/>
          </p:cNvSpPr>
          <p:nvPr>
            <p:ph type="body" idx="2"/>
          </p:nvPr>
        </p:nvSpPr>
        <p:spPr>
          <a:xfrm>
            <a:off x="615250" y="2073600"/>
            <a:ext cx="10798500" cy="53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-US" sz="17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tcpdump -n host 140.113.235.131</a:t>
            </a:r>
            <a:endParaRPr sz="17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tcpdump: verbose output suppressed, use -v or -vv for full protocol decode</a:t>
            </a: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listening on dc0, link-type EN10MB (Ethernet), capture size 96 bytes</a:t>
            </a: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11:25:50.996542 IP 140.113.17.212.61233 &gt; 140.113.235.131.22: P 266166194:266166226(32) ack 938637316 win 33304 &lt;nop,nop,timestamp 3368918203 130908112&gt;</a:t>
            </a: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11:25:50.998247 IP 140.113.235.131.22 &gt; 140.113.17.212.61233: P 1:33(32) ack 32 win 33304 &lt;nop,nop,timestamp 134993614 3368918203&gt;</a:t>
            </a: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11:25:50.998396 IP 140.113.235.131.22 &gt; 140.113.17.212.61233: P 33:65(32) ack 32 win 33304 &lt;nop,nop,timestamp 134993614 3368918203&gt;</a:t>
            </a: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11:25:50.998438 IP 140.113.17.212.61233 &gt; 140.113.235.131.22: . ack 65 win 33288 &lt;nop,nop,timestamp 3368918205 134993614&gt;</a:t>
            </a: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11:26:36.935422 IP 140.113.17.212 &gt; 140.113.235.131: ICMP echo request, id 28124, seq 0, length 64</a:t>
            </a: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11:26:36.935761 IP 140.113.235.131 &gt; 140.113.17.212: ICMP echo reply, id 28124, seq 0, length 64</a:t>
            </a: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^C</a:t>
            </a: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6 packets captured</a:t>
            </a: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697 packets received by filter</a:t>
            </a: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ourier New"/>
                <a:ea typeface="Courier New"/>
                <a:cs typeface="Courier New"/>
                <a:sym typeface="Courier New"/>
              </a:rPr>
              <a:t>0 packets dropped by kernel</a:t>
            </a: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582" name="Google Shape;582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Application Layer</a:t>
            </a:r>
            <a:endParaRPr/>
          </a:p>
        </p:txBody>
      </p:sp>
      <p:sp>
        <p:nvSpPr>
          <p:cNvPr id="583" name="Google Shape;583;p4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Client-Server Model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Port Numbers: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/etc/services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first 1024 ports are reserved ports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Internet Services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inetd and /etc/inetd.conf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DNS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589" name="Google Shape;589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Application Layer – inted</a:t>
            </a:r>
            <a:endParaRPr/>
          </a:p>
        </p:txBody>
      </p:sp>
      <p:sp>
        <p:nvSpPr>
          <p:cNvPr id="590" name="Google Shape;590;p4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inetd - internet "super-server"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add inetd_enable="YES" into /etc/rc.conf</a:t>
            </a:r>
            <a:endParaRPr/>
          </a:p>
        </p:txBody>
      </p:sp>
      <p:sp>
        <p:nvSpPr>
          <p:cNvPr id="591" name="Google Shape;591;p43"/>
          <p:cNvSpPr txBox="1">
            <a:spLocks noGrp="1"/>
          </p:cNvSpPr>
          <p:nvPr>
            <p:ph type="body" idx="2"/>
          </p:nvPr>
        </p:nvSpPr>
        <p:spPr>
          <a:xfrm>
            <a:off x="893500" y="2822363"/>
            <a:ext cx="10242000" cy="15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daytime  stream  tcp  nowait  root  internal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ftp      stream  tcp  nowait  root  /usr/libexec/ftpd          ftpd -l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ssh      stream  tcp  nowait  root  /usr/sbin/sshd             sshd -i -4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telnet   stream  tcp  nowait  root  /usr/libexec/telnetd       telnetd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pop3     stream  tcp  nowait  root  /usr/local/libexec/popper  popper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2" name="Google Shape;592;p43"/>
          <p:cNvSpPr txBox="1">
            <a:spLocks noGrp="1"/>
          </p:cNvSpPr>
          <p:nvPr>
            <p:ph type="body" idx="2"/>
          </p:nvPr>
        </p:nvSpPr>
        <p:spPr>
          <a:xfrm>
            <a:off x="2248750" y="5021300"/>
            <a:ext cx="7499100" cy="1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daytime  13/tcp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ftp-data 20/tcp  #File Transfer [Default Data]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ftp      21/tcp  #File Transfer [Control]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ssh      22/tcp  #Secure Shell Login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telnet   23/tcp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pop3     110/tcp #Post Office Protocol - Version 3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3" name="Google Shape;593;p43"/>
          <p:cNvSpPr txBox="1"/>
          <p:nvPr/>
        </p:nvSpPr>
        <p:spPr>
          <a:xfrm>
            <a:off x="8589125" y="2541650"/>
            <a:ext cx="2269500" cy="47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/etc/inetd.conf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4" name="Google Shape;594;p43"/>
          <p:cNvSpPr txBox="1"/>
          <p:nvPr/>
        </p:nvSpPr>
        <p:spPr>
          <a:xfrm>
            <a:off x="7412925" y="4816775"/>
            <a:ext cx="1981500" cy="47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/etc/services</a:t>
            </a: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600" name="Google Shape;600;p4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Application Layer – DNS</a:t>
            </a:r>
            <a:endParaRPr/>
          </a:p>
        </p:txBody>
      </p:sp>
      <p:sp>
        <p:nvSpPr>
          <p:cNvPr id="601" name="Google Shape;601;p4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0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Domain Name 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Record IP-hostname mapping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DNS query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"what is the IP of vangogh.cs.berkeley.edu" from lair.cs.colorado.edu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Hierarchical architecture</a:t>
            </a:r>
            <a:endParaRPr/>
          </a:p>
        </p:txBody>
      </p:sp>
      <p:grpSp>
        <p:nvGrpSpPr>
          <p:cNvPr id="602" name="Google Shape;602;p44"/>
          <p:cNvGrpSpPr/>
          <p:nvPr/>
        </p:nvGrpSpPr>
        <p:grpSpPr>
          <a:xfrm>
            <a:off x="2395150" y="3922725"/>
            <a:ext cx="6675275" cy="3524575"/>
            <a:chOff x="2395150" y="3922725"/>
            <a:chExt cx="6675275" cy="3524575"/>
          </a:xfrm>
        </p:grpSpPr>
        <p:sp>
          <p:nvSpPr>
            <p:cNvPr id="603" name="Google Shape;603;p44"/>
            <p:cNvSpPr/>
            <p:nvPr/>
          </p:nvSpPr>
          <p:spPr>
            <a:xfrm>
              <a:off x="2395150" y="3991900"/>
              <a:ext cx="6636600" cy="3455400"/>
            </a:xfrm>
            <a:prstGeom prst="roundRect">
              <a:avLst>
                <a:gd name="adj" fmla="val 705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4" name="Google Shape;604;p44"/>
            <p:cNvGrpSpPr/>
            <p:nvPr/>
          </p:nvGrpSpPr>
          <p:grpSpPr>
            <a:xfrm>
              <a:off x="2448775" y="4346925"/>
              <a:ext cx="6487000" cy="3013500"/>
              <a:chOff x="1534375" y="3889725"/>
              <a:chExt cx="6487000" cy="3013500"/>
            </a:xfrm>
          </p:grpSpPr>
          <p:sp>
            <p:nvSpPr>
              <p:cNvPr id="605" name="Google Shape;605;p44"/>
              <p:cNvSpPr txBox="1"/>
              <p:nvPr/>
            </p:nvSpPr>
            <p:spPr>
              <a:xfrm>
                <a:off x="2681300" y="5063150"/>
                <a:ext cx="720000" cy="30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10-A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6" name="Google Shape;606;p44"/>
              <p:cNvSpPr/>
              <p:nvPr/>
            </p:nvSpPr>
            <p:spPr>
              <a:xfrm>
                <a:off x="1534375" y="4804125"/>
                <a:ext cx="1097700" cy="4989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lair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7" name="Google Shape;607;p44"/>
              <p:cNvSpPr/>
              <p:nvPr/>
            </p:nvSpPr>
            <p:spPr>
              <a:xfrm>
                <a:off x="3450525" y="4804125"/>
                <a:ext cx="2115900" cy="4989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ns.cs.colorado.edu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8" name="Google Shape;608;p44"/>
              <p:cNvSpPr/>
              <p:nvPr/>
            </p:nvSpPr>
            <p:spPr>
              <a:xfrm>
                <a:off x="3450525" y="6404325"/>
                <a:ext cx="2115900" cy="4989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cs.berkeley.edu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9" name="Google Shape;609;p44"/>
              <p:cNvSpPr/>
              <p:nvPr/>
            </p:nvSpPr>
            <p:spPr>
              <a:xfrm>
                <a:off x="6384875" y="3889725"/>
                <a:ext cx="1636500" cy="4989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root(".")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0" name="Google Shape;610;p44"/>
              <p:cNvSpPr/>
              <p:nvPr/>
            </p:nvSpPr>
            <p:spPr>
              <a:xfrm>
                <a:off x="6384875" y="4804125"/>
                <a:ext cx="1636500" cy="4989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edu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1" name="Google Shape;611;p44"/>
              <p:cNvSpPr/>
              <p:nvPr/>
            </p:nvSpPr>
            <p:spPr>
              <a:xfrm>
                <a:off x="6384875" y="5718525"/>
                <a:ext cx="1636500" cy="4989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berkeley.edu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612" name="Google Shape;612;p44"/>
              <p:cNvCxnSpPr/>
              <p:nvPr/>
            </p:nvCxnSpPr>
            <p:spPr>
              <a:xfrm>
                <a:off x="2632075" y="4977375"/>
                <a:ext cx="818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13" name="Google Shape;613;p44"/>
              <p:cNvCxnSpPr/>
              <p:nvPr/>
            </p:nvCxnSpPr>
            <p:spPr>
              <a:xfrm rot="10800000">
                <a:off x="2632125" y="5129775"/>
                <a:ext cx="818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14" name="Google Shape;614;p44"/>
              <p:cNvSpPr txBox="1"/>
              <p:nvPr/>
            </p:nvSpPr>
            <p:spPr>
              <a:xfrm>
                <a:off x="2785550" y="4666900"/>
                <a:ext cx="511500" cy="30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1-Q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615" name="Google Shape;615;p44"/>
              <p:cNvCxnSpPr/>
              <p:nvPr/>
            </p:nvCxnSpPr>
            <p:spPr>
              <a:xfrm>
                <a:off x="5566425" y="4977375"/>
                <a:ext cx="818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16" name="Google Shape;616;p44"/>
              <p:cNvCxnSpPr/>
              <p:nvPr/>
            </p:nvCxnSpPr>
            <p:spPr>
              <a:xfrm rot="10800000">
                <a:off x="5566475" y="5129775"/>
                <a:ext cx="818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17" name="Google Shape;617;p44"/>
              <p:cNvSpPr txBox="1"/>
              <p:nvPr/>
            </p:nvSpPr>
            <p:spPr>
              <a:xfrm>
                <a:off x="3852350" y="5657500"/>
                <a:ext cx="511500" cy="30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9-A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8" name="Google Shape;618;p44"/>
              <p:cNvSpPr txBox="1"/>
              <p:nvPr/>
            </p:nvSpPr>
            <p:spPr>
              <a:xfrm>
                <a:off x="4614350" y="5657500"/>
                <a:ext cx="511500" cy="30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8-Q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619" name="Google Shape;619;p44"/>
              <p:cNvCxnSpPr/>
              <p:nvPr/>
            </p:nvCxnSpPr>
            <p:spPr>
              <a:xfrm>
                <a:off x="4660875" y="5303025"/>
                <a:ext cx="0" cy="1101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20" name="Google Shape;620;p44"/>
              <p:cNvCxnSpPr/>
              <p:nvPr/>
            </p:nvCxnSpPr>
            <p:spPr>
              <a:xfrm rot="10800000">
                <a:off x="4356075" y="5303025"/>
                <a:ext cx="0" cy="1101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21" name="Google Shape;621;p44"/>
              <p:cNvCxnSpPr/>
              <p:nvPr/>
            </p:nvCxnSpPr>
            <p:spPr>
              <a:xfrm rot="10800000" flipH="1">
                <a:off x="5381625" y="4271925"/>
                <a:ext cx="1009800" cy="53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22" name="Google Shape;622;p44"/>
              <p:cNvCxnSpPr/>
              <p:nvPr/>
            </p:nvCxnSpPr>
            <p:spPr>
              <a:xfrm flipH="1">
                <a:off x="4872125" y="4010025"/>
                <a:ext cx="1514400" cy="795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23" name="Google Shape;623;p44"/>
              <p:cNvCxnSpPr/>
              <p:nvPr/>
            </p:nvCxnSpPr>
            <p:spPr>
              <a:xfrm>
                <a:off x="5381625" y="5303025"/>
                <a:ext cx="1009800" cy="53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24" name="Google Shape;624;p44"/>
              <p:cNvCxnSpPr/>
              <p:nvPr/>
            </p:nvCxnSpPr>
            <p:spPr>
              <a:xfrm>
                <a:off x="4872125" y="5303025"/>
                <a:ext cx="1514400" cy="795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25" name="Google Shape;625;p44"/>
              <p:cNvSpPr txBox="1"/>
              <p:nvPr/>
            </p:nvSpPr>
            <p:spPr>
              <a:xfrm>
                <a:off x="5219175" y="4066675"/>
                <a:ext cx="511500" cy="30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2-Q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6" name="Google Shape;626;p44"/>
              <p:cNvSpPr txBox="1"/>
              <p:nvPr/>
            </p:nvSpPr>
            <p:spPr>
              <a:xfrm>
                <a:off x="5904975" y="4350825"/>
                <a:ext cx="511500" cy="30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3-R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7" name="Google Shape;627;p44"/>
              <p:cNvSpPr txBox="1"/>
              <p:nvPr/>
            </p:nvSpPr>
            <p:spPr>
              <a:xfrm>
                <a:off x="5719900" y="4684850"/>
                <a:ext cx="511500" cy="30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4-Q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8" name="Google Shape;628;p44"/>
              <p:cNvSpPr txBox="1"/>
              <p:nvPr/>
            </p:nvSpPr>
            <p:spPr>
              <a:xfrm>
                <a:off x="5719900" y="5018875"/>
                <a:ext cx="511500" cy="30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5-R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9" name="Google Shape;629;p44"/>
              <p:cNvSpPr txBox="1"/>
              <p:nvPr/>
            </p:nvSpPr>
            <p:spPr>
              <a:xfrm>
                <a:off x="5873325" y="5352900"/>
                <a:ext cx="511500" cy="30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6-Q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0" name="Google Shape;630;p44"/>
              <p:cNvSpPr txBox="1"/>
              <p:nvPr/>
            </p:nvSpPr>
            <p:spPr>
              <a:xfrm>
                <a:off x="5376350" y="5657500"/>
                <a:ext cx="511500" cy="30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7-R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1" name="Google Shape;631;p44"/>
              <p:cNvSpPr txBox="1"/>
              <p:nvPr/>
            </p:nvSpPr>
            <p:spPr>
              <a:xfrm>
                <a:off x="1546075" y="5841225"/>
                <a:ext cx="1185900" cy="7953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Q = Query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 = Answer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R = Referral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632" name="Google Shape;632;p44"/>
            <p:cNvSpPr txBox="1"/>
            <p:nvPr/>
          </p:nvSpPr>
          <p:spPr>
            <a:xfrm>
              <a:off x="4316275" y="3922725"/>
              <a:ext cx="19959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Recursive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3" name="Google Shape;633;p44"/>
            <p:cNvSpPr txBox="1"/>
            <p:nvPr/>
          </p:nvSpPr>
          <p:spPr>
            <a:xfrm>
              <a:off x="7074525" y="3922725"/>
              <a:ext cx="19959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Non-recursive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639" name="Google Shape;639;p4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(1)</a:t>
            </a:r>
            <a:endParaRPr/>
          </a:p>
        </p:txBody>
      </p:sp>
      <p:sp>
        <p:nvSpPr>
          <p:cNvPr id="640" name="Google Shape;640;p4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Address Resolution Protocol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Ask MAC address of certain 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Broadcast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Any one receiving ARP packet and having this IP will reply to the sender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When the host owing this IP is not on the same network, sender will use the MAC address of next-hop router to send the packet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Why TCP/IP ?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Transmission Control Protocol / Internet Protocol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gap between applications and Network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Network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802.3 Ethernet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802.4 Token bus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802.5 Token Ring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802.11 Wireless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802.16 WiMAX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Application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Reliable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Performance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10"/>
          <p:cNvGrpSpPr/>
          <p:nvPr/>
        </p:nvGrpSpPr>
        <p:grpSpPr>
          <a:xfrm>
            <a:off x="5615283" y="2652081"/>
            <a:ext cx="5004781" cy="4165047"/>
            <a:chOff x="6709000" y="1657059"/>
            <a:chExt cx="4870833" cy="4845895"/>
          </a:xfrm>
        </p:grpSpPr>
        <p:grpSp>
          <p:nvGrpSpPr>
            <p:cNvPr id="73" name="Google Shape;73;p10"/>
            <p:cNvGrpSpPr/>
            <p:nvPr/>
          </p:nvGrpSpPr>
          <p:grpSpPr>
            <a:xfrm>
              <a:off x="7007170" y="1657059"/>
              <a:ext cx="4131557" cy="1058145"/>
              <a:chOff x="6987375" y="1657000"/>
              <a:chExt cx="3713425" cy="1262100"/>
            </a:xfrm>
          </p:grpSpPr>
          <p:sp>
            <p:nvSpPr>
              <p:cNvPr id="74" name="Google Shape;74;p10"/>
              <p:cNvSpPr/>
              <p:nvPr/>
            </p:nvSpPr>
            <p:spPr>
              <a:xfrm>
                <a:off x="6987375" y="1657000"/>
                <a:ext cx="3713400" cy="12621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Applications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" name="Google Shape;75;p10"/>
              <p:cNvSpPr/>
              <p:nvPr/>
            </p:nvSpPr>
            <p:spPr>
              <a:xfrm>
                <a:off x="7865800" y="2340400"/>
                <a:ext cx="2835000" cy="5787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Libraries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76" name="Google Shape;76;p10"/>
            <p:cNvGrpSpPr/>
            <p:nvPr/>
          </p:nvGrpSpPr>
          <p:grpSpPr>
            <a:xfrm>
              <a:off x="6709000" y="2896900"/>
              <a:ext cx="4870833" cy="2781646"/>
              <a:chOff x="6348618" y="2896766"/>
              <a:chExt cx="5230144" cy="2781646"/>
            </a:xfrm>
          </p:grpSpPr>
          <p:grpSp>
            <p:nvGrpSpPr>
              <p:cNvPr id="77" name="Google Shape;77;p10"/>
              <p:cNvGrpSpPr/>
              <p:nvPr/>
            </p:nvGrpSpPr>
            <p:grpSpPr>
              <a:xfrm>
                <a:off x="6348618" y="2896766"/>
                <a:ext cx="5230144" cy="2781646"/>
                <a:chOff x="6528209" y="2896751"/>
                <a:chExt cx="4192500" cy="2267400"/>
              </a:xfrm>
            </p:grpSpPr>
            <p:sp>
              <p:nvSpPr>
                <p:cNvPr id="78" name="Google Shape;78;p10"/>
                <p:cNvSpPr/>
                <p:nvPr/>
              </p:nvSpPr>
              <p:spPr>
                <a:xfrm>
                  <a:off x="6528209" y="2896751"/>
                  <a:ext cx="4192500" cy="2267400"/>
                </a:xfrm>
                <a:prstGeom prst="roundRect">
                  <a:avLst>
                    <a:gd name="adj" fmla="val 16667"/>
                  </a:avLst>
                </a:prstGeom>
                <a:noFill/>
                <a:ln w="9525" cap="flat" cmpd="sng">
                  <a:solidFill>
                    <a:srgbClr val="1F497D"/>
                  </a:solidFill>
                  <a:prstDash val="lg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Linux kernel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9" name="Google Shape;79;p10"/>
                <p:cNvGrpSpPr/>
                <p:nvPr/>
              </p:nvGrpSpPr>
              <p:grpSpPr>
                <a:xfrm>
                  <a:off x="6753797" y="3562300"/>
                  <a:ext cx="3686162" cy="1340400"/>
                  <a:chOff x="7905913" y="3562300"/>
                  <a:chExt cx="2615413" cy="1340400"/>
                </a:xfrm>
              </p:grpSpPr>
              <p:sp>
                <p:nvSpPr>
                  <p:cNvPr id="80" name="Google Shape;80;p10"/>
                  <p:cNvSpPr/>
                  <p:nvPr/>
                </p:nvSpPr>
                <p:spPr>
                  <a:xfrm>
                    <a:off x="7905925" y="3562300"/>
                    <a:ext cx="2615400" cy="6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000"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High-level abstractions</a:t>
                    </a:r>
                    <a:endParaRPr sz="2000"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1" name="Google Shape;81;p10"/>
                  <p:cNvSpPr/>
                  <p:nvPr/>
                </p:nvSpPr>
                <p:spPr>
                  <a:xfrm>
                    <a:off x="7905913" y="4232500"/>
                    <a:ext cx="2615400" cy="6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b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000"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Low-level interfaces</a:t>
                    </a:r>
                    <a:endParaRPr sz="2000"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82" name="Google Shape;82;p10"/>
              <p:cNvGrpSpPr/>
              <p:nvPr/>
            </p:nvGrpSpPr>
            <p:grpSpPr>
              <a:xfrm>
                <a:off x="8030400" y="4209940"/>
                <a:ext cx="3197400" cy="707400"/>
                <a:chOff x="6009250" y="6516402"/>
                <a:chExt cx="3197400" cy="707400"/>
              </a:xfrm>
            </p:grpSpPr>
            <p:sp>
              <p:nvSpPr>
                <p:cNvPr id="83" name="Google Shape;83;p10"/>
                <p:cNvSpPr/>
                <p:nvPr/>
              </p:nvSpPr>
              <p:spPr>
                <a:xfrm>
                  <a:off x="6009250" y="6516402"/>
                  <a:ext cx="1597200" cy="7074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File-systems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4" name="Google Shape;84;p10"/>
                <p:cNvSpPr/>
                <p:nvPr/>
              </p:nvSpPr>
              <p:spPr>
                <a:xfrm>
                  <a:off x="7609450" y="6516402"/>
                  <a:ext cx="1597200" cy="7074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Network protocols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85" name="Google Shape;85;p10"/>
            <p:cNvSpPr/>
            <p:nvPr/>
          </p:nvSpPr>
          <p:spPr>
            <a:xfrm>
              <a:off x="7007175" y="5924253"/>
              <a:ext cx="4131600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Hardware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646" name="Google Shape;646;p46"/>
          <p:cNvSpPr txBox="1">
            <a:spLocks noGrp="1"/>
          </p:cNvSpPr>
          <p:nvPr>
            <p:ph type="title"/>
          </p:nvPr>
        </p:nvSpPr>
        <p:spPr>
          <a:xfrm>
            <a:off x="599042" y="301325"/>
            <a:ext cx="22452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(2)</a:t>
            </a:r>
            <a:endParaRPr/>
          </a:p>
        </p:txBody>
      </p:sp>
      <p:grpSp>
        <p:nvGrpSpPr>
          <p:cNvPr id="647" name="Google Shape;647;p46"/>
          <p:cNvGrpSpPr/>
          <p:nvPr/>
        </p:nvGrpSpPr>
        <p:grpSpPr>
          <a:xfrm>
            <a:off x="1805775" y="308950"/>
            <a:ext cx="8810400" cy="6679059"/>
            <a:chOff x="2110575" y="308950"/>
            <a:chExt cx="8810400" cy="6679059"/>
          </a:xfrm>
        </p:grpSpPr>
        <p:sp>
          <p:nvSpPr>
            <p:cNvPr id="648" name="Google Shape;648;p46"/>
            <p:cNvSpPr/>
            <p:nvPr/>
          </p:nvSpPr>
          <p:spPr>
            <a:xfrm>
              <a:off x="8623950" y="91405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9" name="Google Shape;649;p46"/>
            <p:cNvSpPr/>
            <p:nvPr/>
          </p:nvSpPr>
          <p:spPr>
            <a:xfrm>
              <a:off x="8623950" y="1833534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0" name="Google Shape;650;p46"/>
            <p:cNvSpPr/>
            <p:nvPr/>
          </p:nvSpPr>
          <p:spPr>
            <a:xfrm>
              <a:off x="8614125" y="2753705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7303200" y="3619525"/>
              <a:ext cx="2271900" cy="575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52" name="Google Shape;652;p46"/>
            <p:cNvCxnSpPr>
              <a:stCxn id="649" idx="0"/>
              <a:endCxn id="648" idx="2"/>
            </p:cNvCxnSpPr>
            <p:nvPr/>
          </p:nvCxnSpPr>
          <p:spPr>
            <a:xfrm rot="10800000">
              <a:off x="9099450" y="1371834"/>
              <a:ext cx="0" cy="461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653" name="Google Shape;653;p46"/>
            <p:cNvCxnSpPr>
              <a:stCxn id="650" idx="0"/>
              <a:endCxn id="649" idx="2"/>
            </p:cNvCxnSpPr>
            <p:nvPr/>
          </p:nvCxnSpPr>
          <p:spPr>
            <a:xfrm rot="10800000" flipH="1">
              <a:off x="9089625" y="2291405"/>
              <a:ext cx="9900" cy="462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54" name="Google Shape;654;p46"/>
            <p:cNvSpPr/>
            <p:nvPr/>
          </p:nvSpPr>
          <p:spPr>
            <a:xfrm>
              <a:off x="6836000" y="91405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resolver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55" name="Google Shape;655;p46"/>
            <p:cNvCxnSpPr/>
            <p:nvPr/>
          </p:nvCxnSpPr>
          <p:spPr>
            <a:xfrm>
              <a:off x="7787000" y="1066750"/>
              <a:ext cx="837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6" name="Google Shape;656;p46"/>
            <p:cNvCxnSpPr/>
            <p:nvPr/>
          </p:nvCxnSpPr>
          <p:spPr>
            <a:xfrm rot="10800000">
              <a:off x="7786950" y="1219150"/>
              <a:ext cx="837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57" name="Google Shape;657;p46"/>
            <p:cNvSpPr txBox="1"/>
            <p:nvPr/>
          </p:nvSpPr>
          <p:spPr>
            <a:xfrm>
              <a:off x="7700300" y="725950"/>
              <a:ext cx="10104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hostname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8" name="Google Shape;658;p46"/>
            <p:cNvSpPr txBox="1"/>
            <p:nvPr/>
          </p:nvSpPr>
          <p:spPr>
            <a:xfrm>
              <a:off x="7700300" y="1106950"/>
              <a:ext cx="10104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9" name="Google Shape;659;p46"/>
            <p:cNvSpPr txBox="1"/>
            <p:nvPr/>
          </p:nvSpPr>
          <p:spPr>
            <a:xfrm>
              <a:off x="8589300" y="308950"/>
              <a:ext cx="1010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hostname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60" name="Google Shape;660;p46"/>
            <p:cNvCxnSpPr>
              <a:stCxn id="659" idx="2"/>
              <a:endCxn id="648" idx="0"/>
            </p:cNvCxnSpPr>
            <p:nvPr/>
          </p:nvCxnSpPr>
          <p:spPr>
            <a:xfrm>
              <a:off x="9094500" y="649450"/>
              <a:ext cx="5100" cy="26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61" name="Google Shape;661;p46"/>
            <p:cNvSpPr/>
            <p:nvPr/>
          </p:nvSpPr>
          <p:spPr>
            <a:xfrm>
              <a:off x="7303200" y="3000605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2" name="Google Shape;662;p46"/>
            <p:cNvSpPr/>
            <p:nvPr/>
          </p:nvSpPr>
          <p:spPr>
            <a:xfrm>
              <a:off x="2460325" y="5018275"/>
              <a:ext cx="2140200" cy="575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3" name="Google Shape;663;p46"/>
            <p:cNvSpPr/>
            <p:nvPr/>
          </p:nvSpPr>
          <p:spPr>
            <a:xfrm>
              <a:off x="6063175" y="5010950"/>
              <a:ext cx="2140200" cy="575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2460325" y="582953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6063175" y="582953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6" name="Google Shape;666;p46"/>
            <p:cNvSpPr/>
            <p:nvPr/>
          </p:nvSpPr>
          <p:spPr>
            <a:xfrm>
              <a:off x="7252350" y="582953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7" name="Google Shape;667;p46"/>
            <p:cNvSpPr/>
            <p:nvPr/>
          </p:nvSpPr>
          <p:spPr>
            <a:xfrm>
              <a:off x="7242525" y="6530209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68" name="Google Shape;668;p46"/>
            <p:cNvCxnSpPr/>
            <p:nvPr/>
          </p:nvCxnSpPr>
          <p:spPr>
            <a:xfrm>
              <a:off x="2110575" y="4567180"/>
              <a:ext cx="80511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46"/>
            <p:cNvCxnSpPr>
              <a:stCxn id="662" idx="0"/>
              <a:endCxn id="670" idx="2"/>
            </p:cNvCxnSpPr>
            <p:nvPr/>
          </p:nvCxnSpPr>
          <p:spPr>
            <a:xfrm rot="10800000">
              <a:off x="3530425" y="4567075"/>
              <a:ext cx="0" cy="451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46"/>
            <p:cNvCxnSpPr/>
            <p:nvPr/>
          </p:nvCxnSpPr>
          <p:spPr>
            <a:xfrm rot="10800000">
              <a:off x="7111825" y="4567075"/>
              <a:ext cx="0" cy="451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46"/>
            <p:cNvCxnSpPr/>
            <p:nvPr/>
          </p:nvCxnSpPr>
          <p:spPr>
            <a:xfrm>
              <a:off x="2110575" y="4295055"/>
              <a:ext cx="6771600" cy="15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673" name="Google Shape;673;p46"/>
            <p:cNvCxnSpPr/>
            <p:nvPr/>
          </p:nvCxnSpPr>
          <p:spPr>
            <a:xfrm>
              <a:off x="2631025" y="4310355"/>
              <a:ext cx="0" cy="1519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6212425" y="4310355"/>
              <a:ext cx="0" cy="1519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675" name="Google Shape;675;p46"/>
            <p:cNvCxnSpPr>
              <a:stCxn id="665" idx="0"/>
              <a:endCxn id="676" idx="2"/>
            </p:cNvCxnSpPr>
            <p:nvPr/>
          </p:nvCxnSpPr>
          <p:spPr>
            <a:xfrm rot="10800000">
              <a:off x="6538675" y="4796030"/>
              <a:ext cx="0" cy="1033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7" name="Google Shape;677;p46"/>
            <p:cNvCxnSpPr/>
            <p:nvPr/>
          </p:nvCxnSpPr>
          <p:spPr>
            <a:xfrm rot="10800000" flipH="1">
              <a:off x="6538675" y="4792780"/>
              <a:ext cx="409800" cy="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46"/>
            <p:cNvCxnSpPr/>
            <p:nvPr/>
          </p:nvCxnSpPr>
          <p:spPr>
            <a:xfrm rot="10800000" flipH="1">
              <a:off x="7222500" y="4792780"/>
              <a:ext cx="556200" cy="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9" name="Google Shape;679;p46"/>
            <p:cNvCxnSpPr>
              <a:stCxn id="650" idx="1"/>
              <a:endCxn id="661" idx="3"/>
            </p:cNvCxnSpPr>
            <p:nvPr/>
          </p:nvCxnSpPr>
          <p:spPr>
            <a:xfrm flipH="1">
              <a:off x="8254125" y="2982605"/>
              <a:ext cx="360000" cy="246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7473900" y="3458405"/>
              <a:ext cx="0" cy="852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681" name="Google Shape;681;p46"/>
            <p:cNvCxnSpPr>
              <a:stCxn id="651" idx="2"/>
              <a:endCxn id="682" idx="0"/>
            </p:cNvCxnSpPr>
            <p:nvPr/>
          </p:nvCxnSpPr>
          <p:spPr>
            <a:xfrm flipH="1">
              <a:off x="8434050" y="4195225"/>
              <a:ext cx="5100" cy="372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46"/>
            <p:cNvCxnSpPr/>
            <p:nvPr/>
          </p:nvCxnSpPr>
          <p:spPr>
            <a:xfrm>
              <a:off x="8083500" y="3458405"/>
              <a:ext cx="0" cy="3071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4" name="Google Shape;684;p46"/>
            <p:cNvCxnSpPr/>
            <p:nvPr/>
          </p:nvCxnSpPr>
          <p:spPr>
            <a:xfrm rot="10800000">
              <a:off x="7778700" y="4367380"/>
              <a:ext cx="0" cy="428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46"/>
            <p:cNvCxnSpPr>
              <a:stCxn id="686" idx="0"/>
              <a:endCxn id="661" idx="2"/>
            </p:cNvCxnSpPr>
            <p:nvPr/>
          </p:nvCxnSpPr>
          <p:spPr>
            <a:xfrm rot="10800000">
              <a:off x="7778700" y="3458405"/>
              <a:ext cx="0" cy="777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87" name="Google Shape;687;p46"/>
            <p:cNvSpPr txBox="1"/>
            <p:nvPr/>
          </p:nvSpPr>
          <p:spPr>
            <a:xfrm>
              <a:off x="2835775" y="4045800"/>
              <a:ext cx="3171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ARP request (Ethernet broadcast)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8" name="Google Shape;688;p46"/>
            <p:cNvSpPr txBox="1"/>
            <p:nvPr/>
          </p:nvSpPr>
          <p:spPr>
            <a:xfrm>
              <a:off x="9146775" y="1470388"/>
              <a:ext cx="17742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establish connection with IP address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9" name="Google Shape;689;p46"/>
            <p:cNvSpPr txBox="1"/>
            <p:nvPr/>
          </p:nvSpPr>
          <p:spPr>
            <a:xfrm>
              <a:off x="9146775" y="2390200"/>
              <a:ext cx="17742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send IP datagram to IP address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0" name="Google Shape;690;p46"/>
            <p:cNvSpPr txBox="1"/>
            <p:nvPr/>
          </p:nvSpPr>
          <p:spPr>
            <a:xfrm>
              <a:off x="8589300" y="1109175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(1)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1" name="Google Shape;691;p46"/>
            <p:cNvSpPr txBox="1"/>
            <p:nvPr/>
          </p:nvSpPr>
          <p:spPr>
            <a:xfrm>
              <a:off x="8767875" y="1437775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(2)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2" name="Google Shape;692;p46"/>
            <p:cNvSpPr txBox="1"/>
            <p:nvPr/>
          </p:nvSpPr>
          <p:spPr>
            <a:xfrm>
              <a:off x="8767875" y="2363388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(3)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3" name="Google Shape;693;p46"/>
            <p:cNvSpPr txBox="1"/>
            <p:nvPr/>
          </p:nvSpPr>
          <p:spPr>
            <a:xfrm>
              <a:off x="8589300" y="294690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(4)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4" name="Google Shape;694;p46"/>
            <p:cNvSpPr txBox="1"/>
            <p:nvPr/>
          </p:nvSpPr>
          <p:spPr>
            <a:xfrm>
              <a:off x="7252350" y="319380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(5)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5" name="Google Shape;695;p46"/>
            <p:cNvSpPr txBox="1"/>
            <p:nvPr/>
          </p:nvSpPr>
          <p:spPr>
            <a:xfrm>
              <a:off x="7180725" y="339205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(6)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6" name="Google Shape;696;p46"/>
            <p:cNvSpPr txBox="1"/>
            <p:nvPr/>
          </p:nvSpPr>
          <p:spPr>
            <a:xfrm>
              <a:off x="6022975" y="577030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(7)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7" name="Google Shape;697;p46"/>
            <p:cNvSpPr txBox="1"/>
            <p:nvPr/>
          </p:nvSpPr>
          <p:spPr>
            <a:xfrm>
              <a:off x="7700300" y="3392038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(8)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8" name="Google Shape;698;p46"/>
            <p:cNvSpPr txBox="1"/>
            <p:nvPr/>
          </p:nvSpPr>
          <p:spPr>
            <a:xfrm>
              <a:off x="7997775" y="3392025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(9)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704" name="Google Shape;704;p4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(3)</a:t>
            </a:r>
            <a:endParaRPr/>
          </a:p>
        </p:txBody>
      </p:sp>
      <p:sp>
        <p:nvSpPr>
          <p:cNvPr id="705" name="Google Shape;705;p4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Maintain recent ARP results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Come from both ARP request and reply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Expiration time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Complete entry = 20 minutes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Incomplete entry = 3 minutes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 arp command to see the cache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E.g.: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$ arp -a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$ arp -da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06" name="Google Shape;706;p47"/>
          <p:cNvSpPr txBox="1"/>
          <p:nvPr/>
        </p:nvSpPr>
        <p:spPr>
          <a:xfrm>
            <a:off x="732850" y="5430975"/>
            <a:ext cx="10530900" cy="18636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arp -a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crypto23.csie.nctu.edu.tw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140.113.208.143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00:16:e6:5b:fa:e9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fxp1 [ethernet]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e3rtn-208.csie.nctu.edu.tw 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140.113.208.254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00:0e:38:a4:c2:00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fxp1 [ethernet]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e3rtn-210.csie.nctu.edu.tw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140.113.210.254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00:0e:38:a4:c2:00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fxp2 [ethernet]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winpc7.csie.nctu.edu.tw    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140.113.215.187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00:17:31:84:6c:0f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fxp3 [ethernet]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e3rtn-215.csie.nctu.edu.tw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140.113.215.254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00:0e:38:a4:c2:00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fxp3 [ethernet]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e3rtn-216.csie.nctu.edu.tw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140.113.216.254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00:0e:38:a4:c2:00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fxp0 [ethernet]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712" name="Google Shape;712;p4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Setup network connection</a:t>
            </a:r>
            <a:endParaRPr/>
          </a:p>
        </p:txBody>
      </p:sp>
      <p:sp>
        <p:nvSpPr>
          <p:cNvPr id="713" name="Google Shape;713;p4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Steps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Assign an IP address and hostname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Default route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Utility to test whether you connect to the Internet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719" name="Google Shape;719;p4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Setup network connection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 – assign IP, hostname and default route (1)</a:t>
            </a:r>
            <a:endParaRPr sz="4600"/>
          </a:p>
        </p:txBody>
      </p:sp>
      <p:sp>
        <p:nvSpPr>
          <p:cNvPr id="720" name="Google Shape;720;p49"/>
          <p:cNvSpPr txBox="1">
            <a:spLocks noGrp="1"/>
          </p:cNvSpPr>
          <p:nvPr>
            <p:ph type="body" idx="1"/>
          </p:nvPr>
        </p:nvSpPr>
        <p:spPr>
          <a:xfrm>
            <a:off x="583713" y="1631550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FreeBSD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/etc/rc.conf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Linux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/etc/sysconfig/network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/etc/sysconfig/network-scripts/ifcfg-eth0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9"/>
          <p:cNvSpPr txBox="1"/>
          <p:nvPr/>
        </p:nvSpPr>
        <p:spPr>
          <a:xfrm>
            <a:off x="1751225" y="2719300"/>
            <a:ext cx="7592400" cy="1262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defaultrouter="140.113.17.254"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hostname="chbsd.csie.nctu.edu.tw"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ifconfig_fxp0="inet 140.113.17.212  netmask 255.255.255.0"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ifconfig_fxp0_alias0="inet 140.113.17.214  netmask 255.255.255.255"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ifconfig_fxp1="inet 192.168.1.254  netmask 255.255.255.0"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2" name="Google Shape;722;p49"/>
          <p:cNvSpPr txBox="1"/>
          <p:nvPr/>
        </p:nvSpPr>
        <p:spPr>
          <a:xfrm>
            <a:off x="1466675" y="5871250"/>
            <a:ext cx="3275700" cy="890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NETWORKING=yes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HOSTNAME=linux3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GATEWAY=140.113.209.254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3" name="Google Shape;723;p49"/>
          <p:cNvSpPr txBox="1"/>
          <p:nvPr/>
        </p:nvSpPr>
        <p:spPr>
          <a:xfrm>
            <a:off x="7571300" y="5604450"/>
            <a:ext cx="4204200" cy="16875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DEVICE=eth0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BOOTPROTO=static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BROADCAST=140.113.209.255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IPADDR=140.113.209.143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NETMASK=255.255.255.0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NETWORK=140.113.209.0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ONBOOT=yes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729" name="Google Shape;729;p5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Setup network connection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 – assign IP, hostname and default route (2)</a:t>
            </a:r>
            <a:endParaRPr/>
          </a:p>
        </p:txBody>
      </p:sp>
      <p:sp>
        <p:nvSpPr>
          <p:cNvPr id="730" name="Google Shape;730;p50"/>
          <p:cNvSpPr txBox="1">
            <a:spLocks noGrp="1"/>
          </p:cNvSpPr>
          <p:nvPr>
            <p:ph type="body" idx="1"/>
          </p:nvPr>
        </p:nvSpPr>
        <p:spPr>
          <a:xfrm>
            <a:off x="599050" y="1675100"/>
            <a:ext cx="10830900" cy="55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/etc/hosts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Host name database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Each line is a host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Internet address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Official host name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aliases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0"/>
          <p:cNvSpPr txBox="1"/>
          <p:nvPr/>
        </p:nvSpPr>
        <p:spPr>
          <a:xfrm>
            <a:off x="2889525" y="4634875"/>
            <a:ext cx="7031400" cy="22956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$ less /etc/hosts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127.0.0.1        localhost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140.113.209.72   ccbsd12.csie.nctu.edu.tw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140.113.209.2    ccserv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140.113.209.6    ccduty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140.113.209.7    mailgate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140.113.209.32   qkmj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737" name="Google Shape;737;p5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Setup network connection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 – assign IP, hostname and default route (3)</a:t>
            </a:r>
            <a:endParaRPr/>
          </a:p>
        </p:txBody>
      </p:sp>
      <p:sp>
        <p:nvSpPr>
          <p:cNvPr id="738" name="Google Shape;738;p5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Solaris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/etc/inet/netmasks          (network and netmask)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/etc/inet/hosts                 (hosts)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/etc/defaultrouter           (default router)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/etc/nodename               (host name)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/etc/resolv.conf              (domain, nameserver, search)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/etc/hostname.interface  (IP, either hostname in hosts or IP)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51"/>
          <p:cNvSpPr txBox="1"/>
          <p:nvPr/>
        </p:nvSpPr>
        <p:spPr>
          <a:xfrm>
            <a:off x="184925" y="5123175"/>
            <a:ext cx="6973500" cy="1936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$ cat</a:t>
            </a:r>
            <a:r>
              <a:rPr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hostname.rtls0</a:t>
            </a:r>
            <a:r>
              <a:rPr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nodename</a:t>
            </a:r>
            <a:r>
              <a:rPr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defaultrouter</a:t>
            </a:r>
            <a:r>
              <a:rPr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resolv.conf</a:t>
            </a:r>
            <a:endParaRPr sz="1600" b="1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sun1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sun1.cs.nctu.edu.tw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140.113.235.254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domain cs.nctu.edu.tw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nameserver 140.113.235.107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nameserver 140.113.6.2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0" name="Google Shape;740;p51"/>
          <p:cNvSpPr txBox="1"/>
          <p:nvPr/>
        </p:nvSpPr>
        <p:spPr>
          <a:xfrm>
            <a:off x="7253800" y="5123175"/>
            <a:ext cx="4600500" cy="1936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600" b="1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/etc/inet/netmasks</a:t>
            </a:r>
            <a:r>
              <a:rPr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/etc/inet/hosts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140.113.235.0   255.255.255.0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127.0.0.1       localhost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140.113.235.102 csduty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140.113.235.171 sun1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140.113.235.101 cshome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746" name="Google Shape;746;p5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Setup network connection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 – assign IP, hostname and default route (4)</a:t>
            </a:r>
            <a:endParaRPr/>
          </a:p>
        </p:txBody>
      </p:sp>
      <p:sp>
        <p:nvSpPr>
          <p:cNvPr id="747" name="Google Shape;747;p52"/>
          <p:cNvSpPr txBox="1">
            <a:spLocks noGrp="1"/>
          </p:cNvSpPr>
          <p:nvPr>
            <p:ph type="body" idx="1"/>
          </p:nvPr>
        </p:nvSpPr>
        <p:spPr>
          <a:xfrm>
            <a:off x="599050" y="1653350"/>
            <a:ext cx="10830900" cy="55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Change IP manually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E.g.,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ifconfig fxp0 inet 140.113.235.4 netmask 255.255.255.0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ifconfig fxp0 up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ifconfig fxp0 down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Specify default route manually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E.g.,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$ route add default 140.113.235.254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753" name="Google Shape;753;p5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Setup network connection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 – configuring DNS</a:t>
            </a:r>
            <a:endParaRPr sz="4600"/>
          </a:p>
        </p:txBody>
      </p:sp>
      <p:sp>
        <p:nvSpPr>
          <p:cNvPr id="754" name="Google Shape;754;p53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FreeBSD, Linux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Host lookup order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5" name="Google Shape;755;p53"/>
          <p:cNvGrpSpPr/>
          <p:nvPr/>
        </p:nvGrpSpPr>
        <p:grpSpPr>
          <a:xfrm>
            <a:off x="2768200" y="1926350"/>
            <a:ext cx="6460200" cy="1147356"/>
            <a:chOff x="1450850" y="2367979"/>
            <a:chExt cx="6460200" cy="1397170"/>
          </a:xfrm>
        </p:grpSpPr>
        <p:sp>
          <p:nvSpPr>
            <p:cNvPr id="756" name="Google Shape;756;p53"/>
            <p:cNvSpPr txBox="1"/>
            <p:nvPr/>
          </p:nvSpPr>
          <p:spPr>
            <a:xfrm>
              <a:off x="1450850" y="2587049"/>
              <a:ext cx="6460200" cy="1178100"/>
            </a:xfrm>
            <a:prstGeom prst="rect">
              <a:avLst/>
            </a:prstGeom>
            <a:solidFill>
              <a:srgbClr val="EFEFE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search cc.cs.nctu.edu.tw cs.nctu.edu.tw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nameserver 10.1.1.1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nameserver 140.113.235.1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57" name="Google Shape;757;p53"/>
            <p:cNvSpPr txBox="1"/>
            <p:nvPr/>
          </p:nvSpPr>
          <p:spPr>
            <a:xfrm>
              <a:off x="6091751" y="2367979"/>
              <a:ext cx="1623000" cy="3882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/etc/resolv.conf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58" name="Google Shape;758;p53"/>
          <p:cNvGrpSpPr/>
          <p:nvPr/>
        </p:nvGrpSpPr>
        <p:grpSpPr>
          <a:xfrm>
            <a:off x="3285250" y="3650400"/>
            <a:ext cx="5426100" cy="3511624"/>
            <a:chOff x="1189600" y="3780054"/>
            <a:chExt cx="5426100" cy="3189196"/>
          </a:xfrm>
        </p:grpSpPr>
        <p:sp>
          <p:nvSpPr>
            <p:cNvPr id="759" name="Google Shape;759;p53"/>
            <p:cNvSpPr txBox="1"/>
            <p:nvPr/>
          </p:nvSpPr>
          <p:spPr>
            <a:xfrm>
              <a:off x="1189600" y="3956651"/>
              <a:ext cx="5426100" cy="3012600"/>
            </a:xfrm>
            <a:prstGeom prst="rect">
              <a:avLst/>
            </a:prstGeom>
            <a:solidFill>
              <a:srgbClr val="EFEFE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group: compat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group_compat: ldap nis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hosts: files dns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netgroup: ldap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networks: files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passwd: compat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passwd_compat: ldap nis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shells: files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services: compat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services_compat: nis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protocols: files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rpc: files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automount: ldap files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60" name="Google Shape;760;p53"/>
            <p:cNvSpPr txBox="1"/>
            <p:nvPr/>
          </p:nvSpPr>
          <p:spPr>
            <a:xfrm>
              <a:off x="4701100" y="3780054"/>
              <a:ext cx="1714500" cy="30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/etc/nsswitch.conf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766" name="Google Shape;766;p5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Utilities for network connection</a:t>
            </a:r>
            <a:endParaRPr/>
          </a:p>
        </p:txBody>
      </p:sp>
      <p:sp>
        <p:nvSpPr>
          <p:cNvPr id="767" name="Google Shape;767;p5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Send ICMP ECHO_REQUEST to a host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traceroute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Print the route packets take to network host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54"/>
          <p:cNvSpPr txBox="1"/>
          <p:nvPr/>
        </p:nvSpPr>
        <p:spPr>
          <a:xfrm>
            <a:off x="1500950" y="2599650"/>
            <a:ext cx="7146300" cy="1588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ping -c 1 www.nctu.edu.tw</a:t>
            </a:r>
            <a:endParaRPr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PING www.nctu.edu.tw (140.113.250.5): 56 data bytes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64 bytes from 140.113.250.5: icmp_seq=0 ttl=60 time=3.022 ms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--- www.nctu.edu.tw ping statistics ---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1 packets transmitted, 1 packets received, 0$ packet loss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round-trip min/avg/max/stddev = 3.022/3.022/3.022/0.000 ms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9" name="Google Shape;769;p54"/>
          <p:cNvSpPr txBox="1"/>
          <p:nvPr/>
        </p:nvSpPr>
        <p:spPr>
          <a:xfrm>
            <a:off x="1567625" y="5224075"/>
            <a:ext cx="9343800" cy="19005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traceroute www.nctu.edu.tw</a:t>
            </a:r>
            <a:endParaRPr sz="16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traceroute to www.nctu.edu.tw (140.113.250.5), 64 hops max, 40 byte packets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 1  e3rtn-235 (140.113.235.254)  0.640 ms  0.449 ms  0.474 ms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 2  140.113.0.210 (140.113.0.210)  0.465 ms  0.310 ms  0.361 ms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 3  140.113.0.166 (140.113.0.166)  0.415 ms  0.379 ms  0.403 ms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 4  140.113.0.149 (140.113.0.149)  0.678 ms  0.536 ms  0.574 ms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 5  www.NCTU.edu.tw (140.113.250.5)  0.533 ms  0.415 ms  0.438 ms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775" name="Google Shape;775;p5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Useful Utilities in ports</a:t>
            </a:r>
            <a:endParaRPr/>
          </a:p>
        </p:txBody>
      </p:sp>
      <p:sp>
        <p:nvSpPr>
          <p:cNvPr id="776" name="Google Shape;776;p5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net/mtr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Traceroute and ping in a single graphical network diagnostic tool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net/nload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Console application which monitors network traffic in real time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net/wireshark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net/tshark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powerful network analyzer/capture tool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(1)</a:t>
            </a:r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 is a suite of networking protocols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4-layer architecture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Link layer (data-link layer)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Include device drivers to handle hardware details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Network layer (IP)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Handle the movement of packets around the network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Transport layer (Port)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Handle flow of data between hosts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Application</a:t>
            </a:r>
            <a:endParaRPr/>
          </a:p>
        </p:txBody>
      </p:sp>
      <p:graphicFrame>
        <p:nvGraphicFramePr>
          <p:cNvPr id="93" name="Google Shape;93;p11"/>
          <p:cNvGraphicFramePr/>
          <p:nvPr/>
        </p:nvGraphicFramePr>
        <p:xfrm>
          <a:off x="5222413" y="5387513"/>
          <a:ext cx="5050775" cy="1950600"/>
        </p:xfrm>
        <a:graphic>
          <a:graphicData uri="http://schemas.openxmlformats.org/drawingml/2006/table">
            <a:tbl>
              <a:tblPr>
                <a:noFill/>
                <a:tableStyleId>{C05F84DB-F3F3-4214-A870-7EE402A00523}</a:tableStyleId>
              </a:tblPr>
              <a:tblGrid>
                <a:gridCol w="144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Telnet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TCP, UDP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Network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IP, ICMP, IGMP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Link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Device driver and interface card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782" name="Google Shape;782;p5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issues</a:t>
            </a:r>
            <a:endParaRPr/>
          </a:p>
        </p:txBody>
      </p:sp>
      <p:sp>
        <p:nvSpPr>
          <p:cNvPr id="783" name="Google Shape;783;p5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following issues will be given in NA (Network Administration)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DHCP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Mail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(2)</a:t>
            </a: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ISO/OSI Model  (International Organization for Standardization / Open System Interconnection Reference Model)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 Model</a:t>
            </a:r>
            <a:endParaRPr/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737" y="3010150"/>
            <a:ext cx="4547534" cy="39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 txBox="1"/>
          <p:nvPr/>
        </p:nvSpPr>
        <p:spPr>
          <a:xfrm>
            <a:off x="2013550" y="6940290"/>
            <a:ext cx="7969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http://wiki.cas.mcmaster.ca/index.php/TCP/IP_Application_Development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(3)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Encapsulation (Multiplexing)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Gathering data from multiple sockets, enveloping data with header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grpSp>
        <p:nvGrpSpPr>
          <p:cNvPr id="110" name="Google Shape;110;p13"/>
          <p:cNvGrpSpPr/>
          <p:nvPr/>
        </p:nvGrpSpPr>
        <p:grpSpPr>
          <a:xfrm>
            <a:off x="1740625" y="2632775"/>
            <a:ext cx="8515350" cy="4591050"/>
            <a:chOff x="1740625" y="2632775"/>
            <a:chExt cx="8515350" cy="4591050"/>
          </a:xfrm>
        </p:grpSpPr>
        <p:grpSp>
          <p:nvGrpSpPr>
            <p:cNvPr id="111" name="Google Shape;111;p13"/>
            <p:cNvGrpSpPr/>
            <p:nvPr/>
          </p:nvGrpSpPr>
          <p:grpSpPr>
            <a:xfrm>
              <a:off x="5017225" y="2785175"/>
              <a:ext cx="5238750" cy="952500"/>
              <a:chOff x="2256" y="1392"/>
              <a:chExt cx="3300" cy="600"/>
            </a:xfrm>
          </p:grpSpPr>
          <p:sp>
            <p:nvSpPr>
              <p:cNvPr id="112" name="Google Shape;112;p13"/>
              <p:cNvSpPr/>
              <p:nvPr/>
            </p:nvSpPr>
            <p:spPr>
              <a:xfrm>
                <a:off x="3456" y="1392"/>
                <a:ext cx="2100" cy="600"/>
              </a:xfrm>
              <a:prstGeom prst="rect">
                <a:avLst/>
              </a:pr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808080"/>
                    </a:solidFill>
                    <a:latin typeface="Tahoma"/>
                    <a:ea typeface="Tahoma"/>
                    <a:cs typeface="Tahoma"/>
                    <a:sym typeface="Tahoma"/>
                  </a:rPr>
                  <a:t>Data</a:t>
                </a:r>
                <a:endParaRPr/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2256" y="1392"/>
                <a:ext cx="1200" cy="600"/>
              </a:xfrm>
              <a:prstGeom prst="cube">
                <a:avLst>
                  <a:gd name="adj" fmla="val 25000"/>
                </a:avLst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Application data</a:t>
                </a:r>
                <a:endParaRPr/>
              </a:p>
            </p:txBody>
          </p:sp>
        </p:grpSp>
        <p:grpSp>
          <p:nvGrpSpPr>
            <p:cNvPr id="114" name="Google Shape;114;p13"/>
            <p:cNvGrpSpPr/>
            <p:nvPr/>
          </p:nvGrpSpPr>
          <p:grpSpPr>
            <a:xfrm>
              <a:off x="3874225" y="3775775"/>
              <a:ext cx="6381750" cy="952500"/>
              <a:chOff x="1536" y="2016"/>
              <a:chExt cx="4020" cy="600"/>
            </a:xfrm>
          </p:grpSpPr>
          <p:sp>
            <p:nvSpPr>
              <p:cNvPr id="115" name="Google Shape;115;p13"/>
              <p:cNvSpPr/>
              <p:nvPr/>
            </p:nvSpPr>
            <p:spPr>
              <a:xfrm>
                <a:off x="3456" y="2016"/>
                <a:ext cx="2100" cy="600"/>
              </a:xfrm>
              <a:prstGeom prst="rect">
                <a:avLst/>
              </a:pr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808080"/>
                    </a:solidFill>
                    <a:latin typeface="Tahoma"/>
                    <a:ea typeface="Tahoma"/>
                    <a:cs typeface="Tahoma"/>
                    <a:sym typeface="Tahoma"/>
                  </a:rPr>
                  <a:t>Segment</a:t>
                </a:r>
                <a:endParaRPr/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1536" y="2016"/>
                <a:ext cx="900" cy="600"/>
              </a:xfrm>
              <a:prstGeom prst="cube">
                <a:avLst>
                  <a:gd name="adj" fmla="val 25000"/>
                </a:avLst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Transport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Header</a:t>
                </a:r>
                <a:endParaRPr/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2256" y="2016"/>
                <a:ext cx="1200" cy="600"/>
              </a:xfrm>
              <a:prstGeom prst="cube">
                <a:avLst>
                  <a:gd name="adj" fmla="val 25000"/>
                </a:avLst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Application data</a:t>
                </a:r>
                <a:endParaRPr/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2807425" y="4766375"/>
              <a:ext cx="7448550" cy="952500"/>
              <a:chOff x="864" y="2640"/>
              <a:chExt cx="4692" cy="600"/>
            </a:xfrm>
          </p:grpSpPr>
          <p:sp>
            <p:nvSpPr>
              <p:cNvPr id="119" name="Google Shape;119;p13"/>
              <p:cNvSpPr/>
              <p:nvPr/>
            </p:nvSpPr>
            <p:spPr>
              <a:xfrm>
                <a:off x="3456" y="2640"/>
                <a:ext cx="2100" cy="600"/>
              </a:xfrm>
              <a:prstGeom prst="rect">
                <a:avLst/>
              </a:pr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808080"/>
                    </a:solidFill>
                    <a:latin typeface="Tahoma"/>
                    <a:ea typeface="Tahoma"/>
                    <a:cs typeface="Tahoma"/>
                    <a:sym typeface="Tahoma"/>
                  </a:rPr>
                  <a:t>Packet</a:t>
                </a:r>
                <a:endParaRPr/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864" y="2640"/>
                <a:ext cx="900" cy="600"/>
              </a:xfrm>
              <a:prstGeom prst="cube">
                <a:avLst>
                  <a:gd name="adj" fmla="val 25000"/>
                </a:avLst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Network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Header</a:t>
                </a:r>
                <a:endParaRPr/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1536" y="2640"/>
                <a:ext cx="900" cy="600"/>
              </a:xfrm>
              <a:prstGeom prst="cube">
                <a:avLst>
                  <a:gd name="adj" fmla="val 25000"/>
                </a:avLst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Transport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Header</a:t>
                </a:r>
                <a:endParaRPr/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2256" y="2640"/>
                <a:ext cx="1200" cy="600"/>
              </a:xfrm>
              <a:prstGeom prst="cube">
                <a:avLst>
                  <a:gd name="adj" fmla="val 25000"/>
                </a:avLst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Application data</a:t>
                </a:r>
                <a:endParaRPr/>
              </a:p>
            </p:txBody>
          </p:sp>
        </p:grpSp>
        <p:grpSp>
          <p:nvGrpSpPr>
            <p:cNvPr id="123" name="Google Shape;123;p13"/>
            <p:cNvGrpSpPr/>
            <p:nvPr/>
          </p:nvGrpSpPr>
          <p:grpSpPr>
            <a:xfrm>
              <a:off x="1740625" y="5756975"/>
              <a:ext cx="8515350" cy="952500"/>
              <a:chOff x="192" y="3264"/>
              <a:chExt cx="5364" cy="600"/>
            </a:xfrm>
          </p:grpSpPr>
          <p:sp>
            <p:nvSpPr>
              <p:cNvPr id="124" name="Google Shape;124;p13"/>
              <p:cNvSpPr/>
              <p:nvPr/>
            </p:nvSpPr>
            <p:spPr>
              <a:xfrm>
                <a:off x="3456" y="3264"/>
                <a:ext cx="2100" cy="600"/>
              </a:xfrm>
              <a:prstGeom prst="rect">
                <a:avLst/>
              </a:pr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808080"/>
                    </a:solidFill>
                    <a:latin typeface="Tahoma"/>
                    <a:ea typeface="Tahoma"/>
                    <a:cs typeface="Tahoma"/>
                    <a:sym typeface="Tahoma"/>
                  </a:rPr>
                  <a:t>Frame</a:t>
                </a:r>
                <a:endParaRPr/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192" y="3264"/>
                <a:ext cx="900" cy="600"/>
              </a:xfrm>
              <a:prstGeom prst="cube">
                <a:avLst>
                  <a:gd name="adj" fmla="val 25000"/>
                </a:avLst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Frame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Header</a:t>
                </a:r>
                <a:endParaRPr/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864" y="3264"/>
                <a:ext cx="900" cy="600"/>
              </a:xfrm>
              <a:prstGeom prst="cube">
                <a:avLst>
                  <a:gd name="adj" fmla="val 25000"/>
                </a:avLst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Network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Header</a:t>
                </a:r>
                <a:endParaRPr/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1536" y="3264"/>
                <a:ext cx="900" cy="600"/>
              </a:xfrm>
              <a:prstGeom prst="cube">
                <a:avLst>
                  <a:gd name="adj" fmla="val 25000"/>
                </a:avLst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Transport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Header</a:t>
                </a:r>
                <a:endParaRPr/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2256" y="3264"/>
                <a:ext cx="1200" cy="600"/>
              </a:xfrm>
              <a:prstGeom prst="cube">
                <a:avLst>
                  <a:gd name="adj" fmla="val 25000"/>
                </a:avLst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Application data</a:t>
                </a:r>
                <a:endParaRPr/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3456" y="3264"/>
                <a:ext cx="600" cy="600"/>
              </a:xfrm>
              <a:prstGeom prst="cube">
                <a:avLst>
                  <a:gd name="adj" fmla="val 25000"/>
                </a:avLst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CRC</a:t>
                </a:r>
                <a:endParaRPr/>
              </a:p>
            </p:txBody>
          </p:sp>
        </p:grpSp>
        <p:grpSp>
          <p:nvGrpSpPr>
            <p:cNvPr id="130" name="Google Shape;130;p13"/>
            <p:cNvGrpSpPr/>
            <p:nvPr/>
          </p:nvGrpSpPr>
          <p:grpSpPr>
            <a:xfrm>
              <a:off x="1740625" y="6747575"/>
              <a:ext cx="8515350" cy="476250"/>
              <a:chOff x="192" y="3504"/>
              <a:chExt cx="5364" cy="300"/>
            </a:xfrm>
          </p:grpSpPr>
          <p:sp>
            <p:nvSpPr>
              <p:cNvPr id="131" name="Google Shape;131;p13"/>
              <p:cNvSpPr/>
              <p:nvPr/>
            </p:nvSpPr>
            <p:spPr>
              <a:xfrm>
                <a:off x="3456" y="3504"/>
                <a:ext cx="2100" cy="300"/>
              </a:xfrm>
              <a:prstGeom prst="rect">
                <a:avLst/>
              </a:pr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808080"/>
                    </a:solidFill>
                    <a:latin typeface="Tahoma"/>
                    <a:ea typeface="Tahoma"/>
                    <a:cs typeface="Tahoma"/>
                    <a:sym typeface="Tahoma"/>
                  </a:rPr>
                  <a:t>Bits</a:t>
                </a:r>
                <a:endParaRPr/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192" y="3504"/>
                <a:ext cx="3600" cy="300"/>
              </a:xfrm>
              <a:prstGeom prst="rect">
                <a:avLst/>
              </a:prstGeom>
              <a:solidFill>
                <a:srgbClr val="00CC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0110101</a:t>
                </a:r>
                <a:r>
                  <a:rPr lang="en-US" sz="20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……………………………………………</a:t>
                </a:r>
                <a:endParaRPr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cxnSp>
          <p:nvCxnSpPr>
            <p:cNvPr id="133" name="Google Shape;133;p13"/>
            <p:cNvCxnSpPr/>
            <p:nvPr/>
          </p:nvCxnSpPr>
          <p:spPr>
            <a:xfrm>
              <a:off x="9589225" y="2632775"/>
              <a:ext cx="0" cy="428625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(4)</a:t>
            </a:r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Decapsulation (Demultiplexing)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Delivering received segments to correct socket</a:t>
            </a:r>
            <a:endParaRPr/>
          </a:p>
        </p:txBody>
      </p:sp>
      <p:grpSp>
        <p:nvGrpSpPr>
          <p:cNvPr id="141" name="Google Shape;141;p14"/>
          <p:cNvGrpSpPr/>
          <p:nvPr/>
        </p:nvGrpSpPr>
        <p:grpSpPr>
          <a:xfrm>
            <a:off x="742825" y="2842675"/>
            <a:ext cx="11255650" cy="4475775"/>
            <a:chOff x="742825" y="2842675"/>
            <a:chExt cx="11255650" cy="4475775"/>
          </a:xfrm>
        </p:grpSpPr>
        <p:grpSp>
          <p:nvGrpSpPr>
            <p:cNvPr id="142" name="Google Shape;142;p14"/>
            <p:cNvGrpSpPr/>
            <p:nvPr/>
          </p:nvGrpSpPr>
          <p:grpSpPr>
            <a:xfrm>
              <a:off x="5991400" y="3971675"/>
              <a:ext cx="503400" cy="1328400"/>
              <a:chOff x="6247800" y="4853925"/>
              <a:chExt cx="503400" cy="1328400"/>
            </a:xfrm>
          </p:grpSpPr>
          <p:sp>
            <p:nvSpPr>
              <p:cNvPr id="143" name="Google Shape;143;p14"/>
              <p:cNvSpPr/>
              <p:nvPr/>
            </p:nvSpPr>
            <p:spPr>
              <a:xfrm>
                <a:off x="6346200" y="5017925"/>
                <a:ext cx="405000" cy="8199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4"/>
              <p:cNvSpPr/>
              <p:nvPr/>
            </p:nvSpPr>
            <p:spPr>
              <a:xfrm>
                <a:off x="6247800" y="4853925"/>
                <a:ext cx="405000" cy="1328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14"/>
            <p:cNvGrpSpPr/>
            <p:nvPr/>
          </p:nvGrpSpPr>
          <p:grpSpPr>
            <a:xfrm>
              <a:off x="7896400" y="2981075"/>
              <a:ext cx="503400" cy="1328400"/>
              <a:chOff x="6247800" y="4853925"/>
              <a:chExt cx="503400" cy="1328400"/>
            </a:xfrm>
          </p:grpSpPr>
          <p:sp>
            <p:nvSpPr>
              <p:cNvPr id="146" name="Google Shape;146;p14"/>
              <p:cNvSpPr/>
              <p:nvPr/>
            </p:nvSpPr>
            <p:spPr>
              <a:xfrm>
                <a:off x="6346200" y="5017925"/>
                <a:ext cx="405000" cy="8199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4"/>
              <p:cNvSpPr/>
              <p:nvPr/>
            </p:nvSpPr>
            <p:spPr>
              <a:xfrm>
                <a:off x="6247800" y="4853925"/>
                <a:ext cx="405000" cy="1328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" name="Google Shape;148;p14"/>
            <p:cNvSpPr txBox="1"/>
            <p:nvPr/>
          </p:nvSpPr>
          <p:spPr>
            <a:xfrm>
              <a:off x="8455475" y="3199175"/>
              <a:ext cx="3543000" cy="8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demultiplexing based on destination port number in TCP or UDP header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49" name="Google Shape;149;p14"/>
            <p:cNvGrpSpPr/>
            <p:nvPr/>
          </p:nvGrpSpPr>
          <p:grpSpPr>
            <a:xfrm>
              <a:off x="4619800" y="4962275"/>
              <a:ext cx="503400" cy="1328400"/>
              <a:chOff x="6247800" y="4853925"/>
              <a:chExt cx="503400" cy="1328400"/>
            </a:xfrm>
          </p:grpSpPr>
          <p:sp>
            <p:nvSpPr>
              <p:cNvPr id="150" name="Google Shape;150;p14"/>
              <p:cNvSpPr/>
              <p:nvPr/>
            </p:nvSpPr>
            <p:spPr>
              <a:xfrm>
                <a:off x="6346200" y="5017925"/>
                <a:ext cx="405000" cy="8199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4"/>
              <p:cNvSpPr/>
              <p:nvPr/>
            </p:nvSpPr>
            <p:spPr>
              <a:xfrm>
                <a:off x="6247800" y="4853925"/>
                <a:ext cx="405000" cy="1328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14"/>
            <p:cNvGrpSpPr/>
            <p:nvPr/>
          </p:nvGrpSpPr>
          <p:grpSpPr>
            <a:xfrm>
              <a:off x="742825" y="3689650"/>
              <a:ext cx="5357300" cy="475500"/>
              <a:chOff x="1885825" y="3689650"/>
              <a:chExt cx="5357300" cy="475500"/>
            </a:xfrm>
          </p:grpSpPr>
          <p:sp>
            <p:nvSpPr>
              <p:cNvPr id="153" name="Google Shape;153;p14"/>
              <p:cNvSpPr/>
              <p:nvPr/>
            </p:nvSpPr>
            <p:spPr>
              <a:xfrm>
                <a:off x="1885825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" name="Google Shape;154;p14"/>
              <p:cNvSpPr/>
              <p:nvPr/>
            </p:nvSpPr>
            <p:spPr>
              <a:xfrm>
                <a:off x="3125992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IGMP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5" name="Google Shape;155;p14"/>
              <p:cNvSpPr/>
              <p:nvPr/>
            </p:nvSpPr>
            <p:spPr>
              <a:xfrm>
                <a:off x="5051958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TCP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" name="Google Shape;156;p14"/>
              <p:cNvSpPr/>
              <p:nvPr/>
            </p:nvSpPr>
            <p:spPr>
              <a:xfrm>
                <a:off x="6292125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UDP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7" name="Google Shape;157;p14"/>
            <p:cNvSpPr/>
            <p:nvPr/>
          </p:nvSpPr>
          <p:spPr>
            <a:xfrm>
              <a:off x="2173725" y="5670850"/>
              <a:ext cx="1379400" cy="727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58" name="Google Shape;158;p14"/>
            <p:cNvGrpSpPr/>
            <p:nvPr/>
          </p:nvGrpSpPr>
          <p:grpSpPr>
            <a:xfrm>
              <a:off x="895225" y="4680250"/>
              <a:ext cx="3936400" cy="475500"/>
              <a:chOff x="2038225" y="4527850"/>
              <a:chExt cx="3936400" cy="475500"/>
            </a:xfrm>
          </p:grpSpPr>
          <p:sp>
            <p:nvSpPr>
              <p:cNvPr id="159" name="Google Shape;159;p14"/>
              <p:cNvSpPr/>
              <p:nvPr/>
            </p:nvSpPr>
            <p:spPr>
              <a:xfrm>
                <a:off x="2038225" y="45278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ARP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0" name="Google Shape;160;p14"/>
              <p:cNvSpPr/>
              <p:nvPr/>
            </p:nvSpPr>
            <p:spPr>
              <a:xfrm>
                <a:off x="5023625" y="45278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RARP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1" name="Google Shape;161;p14"/>
              <p:cNvSpPr/>
              <p:nvPr/>
            </p:nvSpPr>
            <p:spPr>
              <a:xfrm>
                <a:off x="3530925" y="45278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62" name="Google Shape;162;p14"/>
            <p:cNvSpPr txBox="1"/>
            <p:nvPr/>
          </p:nvSpPr>
          <p:spPr>
            <a:xfrm>
              <a:off x="2029425" y="6842950"/>
              <a:ext cx="1668000" cy="4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Incoming frame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3" name="Google Shape;163;p14"/>
            <p:cNvCxnSpPr>
              <a:stCxn id="162" idx="0"/>
              <a:endCxn id="157" idx="2"/>
            </p:cNvCxnSpPr>
            <p:nvPr/>
          </p:nvCxnSpPr>
          <p:spPr>
            <a:xfrm rot="10800000">
              <a:off x="2863425" y="6398350"/>
              <a:ext cx="0" cy="44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4" name="Google Shape;164;p14"/>
            <p:cNvCxnSpPr>
              <a:stCxn id="157" idx="0"/>
              <a:endCxn id="159" idx="2"/>
            </p:cNvCxnSpPr>
            <p:nvPr/>
          </p:nvCxnSpPr>
          <p:spPr>
            <a:xfrm rot="10800000">
              <a:off x="1370625" y="5155750"/>
              <a:ext cx="1492800" cy="51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5" name="Google Shape;165;p14"/>
            <p:cNvCxnSpPr>
              <a:stCxn id="157" idx="0"/>
              <a:endCxn id="161" idx="2"/>
            </p:cNvCxnSpPr>
            <p:nvPr/>
          </p:nvCxnSpPr>
          <p:spPr>
            <a:xfrm rot="10800000">
              <a:off x="2863425" y="5155750"/>
              <a:ext cx="0" cy="51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6" name="Google Shape;166;p14"/>
            <p:cNvCxnSpPr>
              <a:stCxn id="157" idx="0"/>
              <a:endCxn id="160" idx="2"/>
            </p:cNvCxnSpPr>
            <p:nvPr/>
          </p:nvCxnSpPr>
          <p:spPr>
            <a:xfrm rot="10800000" flipH="1">
              <a:off x="2863425" y="5155750"/>
              <a:ext cx="1492800" cy="51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7" name="Google Shape;167;p14"/>
            <p:cNvCxnSpPr>
              <a:stCxn id="161" idx="0"/>
              <a:endCxn id="153" idx="2"/>
            </p:cNvCxnSpPr>
            <p:nvPr/>
          </p:nvCxnSpPr>
          <p:spPr>
            <a:xfrm rot="10800000">
              <a:off x="1218225" y="4165150"/>
              <a:ext cx="1645200" cy="51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8" name="Google Shape;168;p14"/>
            <p:cNvCxnSpPr>
              <a:stCxn id="161" idx="0"/>
              <a:endCxn id="154" idx="2"/>
            </p:cNvCxnSpPr>
            <p:nvPr/>
          </p:nvCxnSpPr>
          <p:spPr>
            <a:xfrm rot="10800000">
              <a:off x="2458425" y="4165150"/>
              <a:ext cx="405000" cy="51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9" name="Google Shape;169;p14"/>
            <p:cNvCxnSpPr>
              <a:stCxn id="161" idx="0"/>
              <a:endCxn id="155" idx="2"/>
            </p:cNvCxnSpPr>
            <p:nvPr/>
          </p:nvCxnSpPr>
          <p:spPr>
            <a:xfrm rot="10800000" flipH="1">
              <a:off x="2863425" y="4165150"/>
              <a:ext cx="1521000" cy="51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0" name="Google Shape;170;p14"/>
            <p:cNvCxnSpPr>
              <a:stCxn id="161" idx="0"/>
              <a:endCxn id="156" idx="2"/>
            </p:cNvCxnSpPr>
            <p:nvPr/>
          </p:nvCxnSpPr>
          <p:spPr>
            <a:xfrm rot="10800000" flipH="1">
              <a:off x="2863425" y="4165150"/>
              <a:ext cx="2761200" cy="51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1" name="Google Shape;171;p14"/>
            <p:cNvSpPr txBox="1"/>
            <p:nvPr/>
          </p:nvSpPr>
          <p:spPr>
            <a:xfrm>
              <a:off x="5215525" y="5155750"/>
              <a:ext cx="2972100" cy="57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demultiplexing based on frame type in Ethernet header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72" name="Google Shape;172;p14"/>
            <p:cNvGrpSpPr/>
            <p:nvPr/>
          </p:nvGrpSpPr>
          <p:grpSpPr>
            <a:xfrm>
              <a:off x="1557125" y="2842688"/>
              <a:ext cx="3195300" cy="578700"/>
              <a:chOff x="3683325" y="2723650"/>
              <a:chExt cx="3195300" cy="578700"/>
            </a:xfrm>
          </p:grpSpPr>
          <p:sp>
            <p:nvSpPr>
              <p:cNvPr id="173" name="Google Shape;173;p14"/>
              <p:cNvSpPr/>
              <p:nvPr/>
            </p:nvSpPr>
            <p:spPr>
              <a:xfrm>
                <a:off x="36833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4" name="Google Shape;174;p14"/>
              <p:cNvSpPr/>
              <p:nvPr/>
            </p:nvSpPr>
            <p:spPr>
              <a:xfrm>
                <a:off x="54992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" name="Google Shape;175;p14"/>
              <p:cNvSpPr txBox="1"/>
              <p:nvPr/>
            </p:nvSpPr>
            <p:spPr>
              <a:xfrm>
                <a:off x="4780025" y="2723650"/>
                <a:ext cx="1016700" cy="57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...</a:t>
                </a:r>
                <a:endParaRPr sz="2000" b="1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76" name="Google Shape;176;p14"/>
            <p:cNvGrpSpPr/>
            <p:nvPr/>
          </p:nvGrpSpPr>
          <p:grpSpPr>
            <a:xfrm>
              <a:off x="5006300" y="2842675"/>
              <a:ext cx="3195300" cy="578700"/>
              <a:chOff x="3683325" y="2723650"/>
              <a:chExt cx="3195300" cy="578700"/>
            </a:xfrm>
          </p:grpSpPr>
          <p:sp>
            <p:nvSpPr>
              <p:cNvPr id="177" name="Google Shape;177;p14"/>
              <p:cNvSpPr/>
              <p:nvPr/>
            </p:nvSpPr>
            <p:spPr>
              <a:xfrm>
                <a:off x="36833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8" name="Google Shape;178;p14"/>
              <p:cNvSpPr/>
              <p:nvPr/>
            </p:nvSpPr>
            <p:spPr>
              <a:xfrm>
                <a:off x="54992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9" name="Google Shape;179;p14"/>
              <p:cNvSpPr txBox="1"/>
              <p:nvPr/>
            </p:nvSpPr>
            <p:spPr>
              <a:xfrm>
                <a:off x="4780025" y="2723650"/>
                <a:ext cx="1016700" cy="57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...</a:t>
                </a:r>
                <a:endParaRPr sz="2000" b="1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80" name="Google Shape;180;p14"/>
            <p:cNvCxnSpPr>
              <a:stCxn id="155" idx="0"/>
              <a:endCxn id="173" idx="2"/>
            </p:cNvCxnSpPr>
            <p:nvPr/>
          </p:nvCxnSpPr>
          <p:spPr>
            <a:xfrm rot="10800000">
              <a:off x="2246958" y="3369850"/>
              <a:ext cx="2137500" cy="319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1" name="Google Shape;181;p14"/>
            <p:cNvCxnSpPr>
              <a:stCxn id="156" idx="0"/>
              <a:endCxn id="177" idx="2"/>
            </p:cNvCxnSpPr>
            <p:nvPr/>
          </p:nvCxnSpPr>
          <p:spPr>
            <a:xfrm rot="10800000" flipH="1">
              <a:off x="5624625" y="3369850"/>
              <a:ext cx="71400" cy="319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2" name="Google Shape;182;p14"/>
            <p:cNvCxnSpPr>
              <a:stCxn id="156" idx="0"/>
              <a:endCxn id="178" idx="2"/>
            </p:cNvCxnSpPr>
            <p:nvPr/>
          </p:nvCxnSpPr>
          <p:spPr>
            <a:xfrm rot="10800000" flipH="1">
              <a:off x="5624625" y="3369850"/>
              <a:ext cx="1887300" cy="319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3" name="Google Shape;183;p14"/>
            <p:cNvCxnSpPr>
              <a:stCxn id="155" idx="0"/>
              <a:endCxn id="174" idx="2"/>
            </p:cNvCxnSpPr>
            <p:nvPr/>
          </p:nvCxnSpPr>
          <p:spPr>
            <a:xfrm rot="10800000">
              <a:off x="4062858" y="3369850"/>
              <a:ext cx="321600" cy="319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4" name="Google Shape;184;p14"/>
            <p:cNvSpPr txBox="1"/>
            <p:nvPr/>
          </p:nvSpPr>
          <p:spPr>
            <a:xfrm>
              <a:off x="6550475" y="4189775"/>
              <a:ext cx="3543000" cy="8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demultiplexing based on protocol value in IP header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TCP/IP Family</a:t>
            </a:r>
            <a:endParaRPr/>
          </a:p>
        </p:txBody>
      </p:sp>
      <p:grpSp>
        <p:nvGrpSpPr>
          <p:cNvPr id="191" name="Google Shape;191;p15"/>
          <p:cNvGrpSpPr/>
          <p:nvPr/>
        </p:nvGrpSpPr>
        <p:grpSpPr>
          <a:xfrm>
            <a:off x="889427" y="1927125"/>
            <a:ext cx="10219472" cy="4648488"/>
            <a:chOff x="685800" y="2362200"/>
            <a:chExt cx="8153400" cy="4114799"/>
          </a:xfrm>
        </p:grpSpPr>
        <p:sp>
          <p:nvSpPr>
            <p:cNvPr id="192" name="Google Shape;192;p15"/>
            <p:cNvSpPr/>
            <p:nvPr/>
          </p:nvSpPr>
          <p:spPr>
            <a:xfrm>
              <a:off x="685800" y="2362200"/>
              <a:ext cx="7620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arp</a:t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1905000" y="2362200"/>
              <a:ext cx="7620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FTP</a:t>
              </a: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2743200" y="2362200"/>
              <a:ext cx="7620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HTTP</a:t>
              </a: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581400" y="2362200"/>
              <a:ext cx="7620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SMTP</a:t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4419600" y="2362200"/>
              <a:ext cx="7620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DNS</a:t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5410200" y="2362200"/>
              <a:ext cx="7620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DNS</a:t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248400" y="2362200"/>
              <a:ext cx="7620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TFTP</a:t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7315200" y="2362200"/>
              <a:ext cx="15240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traceroute</a:t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1905000" y="3276600"/>
              <a:ext cx="32766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TCP</a:t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5410200" y="3276600"/>
              <a:ext cx="16002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UDP</a:t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1905000" y="4191000"/>
              <a:ext cx="32766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IP</a:t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5715000" y="4191000"/>
              <a:ext cx="12954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ICMP</a:t>
              </a: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905000" y="5105400"/>
              <a:ext cx="51054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ARP, Device drivers</a:t>
              </a:r>
              <a:endParaRPr/>
            </a:p>
          </p:txBody>
        </p:sp>
        <p:cxnSp>
          <p:nvCxnSpPr>
            <p:cNvPr id="205" name="Google Shape;205;p15"/>
            <p:cNvCxnSpPr>
              <a:stCxn id="200" idx="0"/>
              <a:endCxn id="193" idx="2"/>
            </p:cNvCxnSpPr>
            <p:nvPr/>
          </p:nvCxnSpPr>
          <p:spPr>
            <a:xfrm rot="10800000">
              <a:off x="2286000" y="2819400"/>
              <a:ext cx="1257300" cy="457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06" name="Google Shape;206;p15"/>
            <p:cNvCxnSpPr>
              <a:stCxn id="200" idx="0"/>
              <a:endCxn id="194" idx="2"/>
            </p:cNvCxnSpPr>
            <p:nvPr/>
          </p:nvCxnSpPr>
          <p:spPr>
            <a:xfrm rot="10800000">
              <a:off x="3124200" y="2819400"/>
              <a:ext cx="419100" cy="457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07" name="Google Shape;207;p15"/>
            <p:cNvCxnSpPr>
              <a:stCxn id="200" idx="0"/>
              <a:endCxn id="195" idx="2"/>
            </p:cNvCxnSpPr>
            <p:nvPr/>
          </p:nvCxnSpPr>
          <p:spPr>
            <a:xfrm rot="10800000" flipH="1">
              <a:off x="3543300" y="2819400"/>
              <a:ext cx="419100" cy="457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08" name="Google Shape;208;p15"/>
            <p:cNvCxnSpPr>
              <a:stCxn id="200" idx="0"/>
              <a:endCxn id="196" idx="2"/>
            </p:cNvCxnSpPr>
            <p:nvPr/>
          </p:nvCxnSpPr>
          <p:spPr>
            <a:xfrm rot="10800000" flipH="1">
              <a:off x="3543300" y="2819400"/>
              <a:ext cx="1257300" cy="457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09" name="Google Shape;209;p15"/>
            <p:cNvCxnSpPr>
              <a:stCxn id="201" idx="0"/>
              <a:endCxn id="197" idx="2"/>
            </p:cNvCxnSpPr>
            <p:nvPr/>
          </p:nvCxnSpPr>
          <p:spPr>
            <a:xfrm rot="10800000">
              <a:off x="5791200" y="2819400"/>
              <a:ext cx="419100" cy="457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10" name="Google Shape;210;p15"/>
            <p:cNvCxnSpPr>
              <a:stCxn id="201" idx="0"/>
              <a:endCxn id="198" idx="2"/>
            </p:cNvCxnSpPr>
            <p:nvPr/>
          </p:nvCxnSpPr>
          <p:spPr>
            <a:xfrm rot="10800000" flipH="1">
              <a:off x="6210300" y="2819400"/>
              <a:ext cx="419100" cy="457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11" name="Google Shape;211;p15"/>
            <p:cNvCxnSpPr>
              <a:stCxn id="202" idx="0"/>
              <a:endCxn id="200" idx="2"/>
            </p:cNvCxnSpPr>
            <p:nvPr/>
          </p:nvCxnSpPr>
          <p:spPr>
            <a:xfrm rot="10800000">
              <a:off x="3543300" y="3733800"/>
              <a:ext cx="0" cy="457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12" name="Google Shape;212;p15"/>
            <p:cNvCxnSpPr>
              <a:stCxn id="202" idx="0"/>
              <a:endCxn id="201" idx="2"/>
            </p:cNvCxnSpPr>
            <p:nvPr/>
          </p:nvCxnSpPr>
          <p:spPr>
            <a:xfrm rot="10800000" flipH="1">
              <a:off x="3543300" y="3733800"/>
              <a:ext cx="2667000" cy="457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13" name="Google Shape;213;p15"/>
            <p:cNvCxnSpPr>
              <a:stCxn id="202" idx="3"/>
              <a:endCxn id="203" idx="1"/>
            </p:cNvCxnSpPr>
            <p:nvPr/>
          </p:nvCxnSpPr>
          <p:spPr>
            <a:xfrm>
              <a:off x="5181600" y="4419600"/>
              <a:ext cx="533400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14" name="Google Shape;214;p15"/>
            <p:cNvCxnSpPr>
              <a:stCxn id="203" idx="3"/>
              <a:endCxn id="199" idx="2"/>
            </p:cNvCxnSpPr>
            <p:nvPr/>
          </p:nvCxnSpPr>
          <p:spPr>
            <a:xfrm rot="10800000" flipH="1">
              <a:off x="7010400" y="2819400"/>
              <a:ext cx="1066800" cy="1600200"/>
            </a:xfrm>
            <a:prstGeom prst="bentConnector2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15" name="Google Shape;215;p15"/>
            <p:cNvCxnSpPr>
              <a:stCxn id="204" idx="1"/>
              <a:endCxn id="192" idx="2"/>
            </p:cNvCxnSpPr>
            <p:nvPr/>
          </p:nvCxnSpPr>
          <p:spPr>
            <a:xfrm rot="10800000">
              <a:off x="1066800" y="2819400"/>
              <a:ext cx="838200" cy="2514600"/>
            </a:xfrm>
            <a:prstGeom prst="bentConnector2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16" name="Google Shape;216;p15"/>
            <p:cNvCxnSpPr/>
            <p:nvPr/>
          </p:nvCxnSpPr>
          <p:spPr>
            <a:xfrm>
              <a:off x="7696200" y="2819400"/>
              <a:ext cx="0" cy="6858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cxnSp>
          <p:nvCxnSpPr>
            <p:cNvPr id="217" name="Google Shape;217;p15"/>
            <p:cNvCxnSpPr>
              <a:stCxn id="216" idx="1"/>
              <a:endCxn id="201" idx="3"/>
            </p:cNvCxnSpPr>
            <p:nvPr/>
          </p:nvCxnSpPr>
          <p:spPr>
            <a:xfrm rot="10800000">
              <a:off x="7010400" y="3505200"/>
              <a:ext cx="685800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18" name="Google Shape;218;p15"/>
            <p:cNvCxnSpPr/>
            <p:nvPr/>
          </p:nvCxnSpPr>
          <p:spPr>
            <a:xfrm rot="10800000">
              <a:off x="4419600" y="4648200"/>
              <a:ext cx="0" cy="457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19" name="Google Shape;219;p15"/>
            <p:cNvSpPr/>
            <p:nvPr/>
          </p:nvSpPr>
          <p:spPr>
            <a:xfrm>
              <a:off x="1905000" y="6019799"/>
              <a:ext cx="5105400" cy="457200"/>
            </a:xfrm>
            <a:prstGeom prst="rect">
              <a:avLst/>
            </a:pr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Copper, optical fiber, radio waves</a:t>
              </a:r>
              <a:endParaRPr/>
            </a:p>
          </p:txBody>
        </p:sp>
        <p:cxnSp>
          <p:nvCxnSpPr>
            <p:cNvPr id="220" name="Google Shape;220;p15"/>
            <p:cNvCxnSpPr/>
            <p:nvPr/>
          </p:nvCxnSpPr>
          <p:spPr>
            <a:xfrm rot="10800000">
              <a:off x="4419600" y="5562600"/>
              <a:ext cx="0" cy="457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3760</Words>
  <Application>Microsoft Office PowerPoint</Application>
  <PresentationFormat>自訂</PresentationFormat>
  <Paragraphs>956</Paragraphs>
  <Slides>50</Slides>
  <Notes>50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0" baseType="lpstr">
      <vt:lpstr>Source Sans Pro</vt:lpstr>
      <vt:lpstr>Courier New</vt:lpstr>
      <vt:lpstr>Times New Roman</vt:lpstr>
      <vt:lpstr>Arial</vt:lpstr>
      <vt:lpstr>Ubuntu Mono</vt:lpstr>
      <vt:lpstr>Tahoma</vt:lpstr>
      <vt:lpstr>Wingdings</vt:lpstr>
      <vt:lpstr>Noto Sans Symbols</vt:lpstr>
      <vt:lpstr>Microsoft JhengHei</vt:lpstr>
      <vt:lpstr>CSCC NASA</vt:lpstr>
      <vt:lpstr>TCP/IP Networking</vt:lpstr>
      <vt:lpstr>Overview</vt:lpstr>
      <vt:lpstr>Introduction – ARPANET </vt:lpstr>
      <vt:lpstr>Introduction – Why TCP/IP ?</vt:lpstr>
      <vt:lpstr>Introduction – Layers of TCP/IP (1)</vt:lpstr>
      <vt:lpstr>Introduction – Layers of TCP/IP (2)</vt:lpstr>
      <vt:lpstr>Introduction – Layers of TCP/IP (3)</vt:lpstr>
      <vt:lpstr>Introduction – Layers of TCP/IP (4)</vt:lpstr>
      <vt:lpstr>Introduction – TCP/IP Family</vt:lpstr>
      <vt:lpstr>Introduction – Addressing </vt:lpstr>
      <vt:lpstr>Introduction – Addressing </vt:lpstr>
      <vt:lpstr>Introduction – Addressing </vt:lpstr>
      <vt:lpstr>Link Layer</vt:lpstr>
      <vt:lpstr>Network Interface and Hardware</vt:lpstr>
      <vt:lpstr>Network Interface and Hardware  – Physical Topologies</vt:lpstr>
      <vt:lpstr>Network Interface and Hardware  – Media</vt:lpstr>
      <vt:lpstr>The Link Layer</vt:lpstr>
      <vt:lpstr>Network Layer</vt:lpstr>
      <vt:lpstr>The Network Layer</vt:lpstr>
      <vt:lpstr>The Network Layer – IP Address</vt:lpstr>
      <vt:lpstr>The Network Layer  – Subnetting and Netmask (1)</vt:lpstr>
      <vt:lpstr>The Network Layer  – Subnetting and Netmask (2)</vt:lpstr>
      <vt:lpstr>The Network Layer  – Subnetting and Netmask (3)</vt:lpstr>
      <vt:lpstr>The Network Layer  – Subnetting and Netmask (4)</vt:lpstr>
      <vt:lpstr>The Network Layer  – Subnetting and Netmask (5)</vt:lpstr>
      <vt:lpstr>The Network Layer  – IP address crisis </vt:lpstr>
      <vt:lpstr>The Network Layer  – NAT (1)</vt:lpstr>
      <vt:lpstr>The Network Layer  – NAT (2)</vt:lpstr>
      <vt:lpstr>The Network Layer  – Routing (1)</vt:lpstr>
      <vt:lpstr>The Network Layer  – Routing (2)</vt:lpstr>
      <vt:lpstr>The Network Layer  – Routing (3)</vt:lpstr>
      <vt:lpstr>Transport Layer</vt:lpstr>
      <vt:lpstr>The Transport Layer – ports</vt:lpstr>
      <vt:lpstr>The Transport Layer </vt:lpstr>
      <vt:lpstr>The Transport Layer  – useful commands</vt:lpstr>
      <vt:lpstr>The Application Layer</vt:lpstr>
      <vt:lpstr>The Application Layer – inted</vt:lpstr>
      <vt:lpstr>The Application Layer – DNS</vt:lpstr>
      <vt:lpstr>ARP (1)</vt:lpstr>
      <vt:lpstr>ARP (2)</vt:lpstr>
      <vt:lpstr>ARP (3)</vt:lpstr>
      <vt:lpstr>Setup network connection</vt:lpstr>
      <vt:lpstr>Setup network connection  – assign IP, hostname and default route (1)</vt:lpstr>
      <vt:lpstr>Setup network connection  – assign IP, hostname and default route (2)</vt:lpstr>
      <vt:lpstr>Setup network connection  – assign IP, hostname and default route (3)</vt:lpstr>
      <vt:lpstr>Setup network connection  – assign IP, hostname and default route (4)</vt:lpstr>
      <vt:lpstr>Setup network connection  – configuring DNS</vt:lpstr>
      <vt:lpstr>Utilities for network connection</vt:lpstr>
      <vt:lpstr>Useful Utilities in ports</vt:lpstr>
      <vt:lpstr>Other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TCP/IP Networking</dc:title>
  <cp:lastModifiedBy>王則涵</cp:lastModifiedBy>
  <cp:revision>4</cp:revision>
  <dcterms:modified xsi:type="dcterms:W3CDTF">2021-11-29T14:24:36Z</dcterms:modified>
</cp:coreProperties>
</file>