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1998325" cy="7559675"/>
  <p:notesSz cx="7559675" cy="10691813"/>
  <p:embeddedFontLst>
    <p:embeddedFont>
      <p:font typeface="Microsoft JhengHei" panose="020B0604030504040204" pitchFamily="34" charset="-120"/>
      <p:regular r:id="rId44"/>
      <p:bold r:id="rId45"/>
    </p:embeddedFont>
    <p:embeddedFont>
      <p:font typeface="Source Sans Pro" panose="020B0503030403020204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i-Nan Eric Lin" initials="" lastIdx="1" clrIdx="0"/>
  <p:cmAuthor id="1" name="Liang-Chi Tseng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86"/>
  </p:normalViewPr>
  <p:slideViewPr>
    <p:cSldViewPr snapToGrid="0" snapToObjects="1">
      <p:cViewPr varScale="1">
        <p:scale>
          <a:sx n="92" d="100"/>
          <a:sy n="92" d="100"/>
        </p:scale>
        <p:origin x="17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a42242cff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a42242cff4_0_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1105aa52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b1105aa528_0_6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1105aa52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b1105aa528_0_6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1105aa528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b1105aa528_0_7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1105aa528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b1105aa528_0_8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b1105aa528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b1105aa528_0_8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b1105aa528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b1105aa528_0_9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1105aa528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b1105aa528_0_9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b1105aa528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b1105aa528_0_10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b1105aa528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b1105aa528_0_1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b1105aa528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b1105aa528_0_11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b1105aa5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b1105aa528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1105aa528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b1105aa528_0_12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b1105aa528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b1105aa528_0_1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1105aa528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b1105aa528_0_13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b1105aa528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b1105aa528_0_14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b1105aa528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b1105aa528_0_14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b1105aa528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b1105aa528_0_15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b1105aa528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b1105aa528_0_15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b1105aa528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b1105aa528_0_16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b1105aa528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b1105aa528_0_17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b1105aa528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b1105aa528_0_18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1105aa52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1105aa528_0_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b1105aa52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b1105aa528_0_19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1105aa528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1105aa528_0_19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b1105aa528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b1105aa528_0_20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b1105aa528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b1105aa528_0_20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b1105aa528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b1105aa528_0_17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b1105aa528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b1105aa528_0_21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b1105aa528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b1105aa528_0_22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b1105aa528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b1105aa528_0_23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b1105aa528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b1105aa528_0_23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b1105aa528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b1105aa528_0_24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1105aa52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b1105aa528_0_1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b1105aa528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b1105aa528_0_25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b1105aa528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b1105aa528_0_25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1105aa52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1105aa528_0_2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b1105aa528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b1105aa528_0_3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1105aa528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b1105aa528_0_3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1105aa52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1105aa528_0_4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b1105aa52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b1105aa528_0_5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交大資工系資訊中心</a:t>
            </a:r>
            <a:endParaRPr sz="30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 of Department of Computer Science, NCTU</a:t>
            </a:r>
            <a:endParaRPr sz="11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 amt="90000"/>
          </a:blip>
          <a:srcRect/>
          <a:stretch/>
        </p:blipFill>
        <p:spPr>
          <a:xfrm>
            <a:off x="10377600" y="242225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bsd.org/faq/pf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Basic Concept of Firewall</a:t>
            </a:r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/>
              <a:t>jnlin</a:t>
            </a:r>
            <a:r>
              <a:rPr lang="en-US" sz="2800" dirty="0"/>
              <a:t> (2020-2021)</a:t>
            </a:r>
            <a:br>
              <a:rPr lang="en-US" sz="2800" dirty="0"/>
            </a:br>
            <a:r>
              <a:rPr lang="en-US" sz="2800" dirty="0"/>
              <a:t>? (~ 2019)</a:t>
            </a:r>
            <a:endParaRPr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Example</a:t>
            </a:r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2"/>
          </p:nvPr>
        </p:nvSpPr>
        <p:spPr>
          <a:xfrm>
            <a:off x="1423563" y="1563425"/>
            <a:ext cx="9151200" cy="55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# macro definitions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extdev='fxp0'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server_ext='140.113.214.13'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# options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set limit { states 10000, frags 5000 }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set loginterface $extdev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set block-policy drop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set skip on lo0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# tables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table &lt;badhosts&gt; persist file "/etc/badhosts.list"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# filtering rules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block in  all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pass out all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antispoof for $extdev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block in log on $extdev proto tcp from any to any port {139, 445}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block in log on $extdev proto udp from any to any port {137, 138}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block quick on $extdev from &lt;badhosts&gt; to any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pass in on $extdev proto tcp from 140.113.0.0/16 to any port {139, 445}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pass in on $extdev proto udp from 140.113.0.0/16 to any port {137, 138}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Tool</a:t>
            </a:r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pfctl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-e / -d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Enable/disable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-F {nat | rules | state | info | Tables | all | …}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Flush rules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-v -s {nat | rules | state | info | all | </a:t>
            </a:r>
            <a:r>
              <a:rPr lang="en-US">
                <a:solidFill>
                  <a:srgbClr val="FF0000"/>
                </a:solidFill>
              </a:rPr>
              <a:t>A</a:t>
            </a:r>
            <a:r>
              <a:rPr lang="en-US"/>
              <a:t>nchors | </a:t>
            </a:r>
            <a:r>
              <a:rPr lang="en-US">
                <a:solidFill>
                  <a:srgbClr val="FF0000"/>
                </a:solidFill>
              </a:rPr>
              <a:t>T</a:t>
            </a:r>
            <a:r>
              <a:rPr lang="en-US"/>
              <a:t>ables | …}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Show current rules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-v -n -f /etc/pf.conf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Parse the rule file without actually take effect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Suitable for testing marcos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Tool</a:t>
            </a:r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pfctl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-t </a:t>
            </a:r>
            <a:r>
              <a:rPr lang="en-US" i="1"/>
              <a:t>table_name</a:t>
            </a:r>
            <a:r>
              <a:rPr lang="en-US"/>
              <a:t> -T {add | delete| test} {ip …}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Modify lookup table, add/remove IP addresses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-t </a:t>
            </a:r>
            <a:r>
              <a:rPr lang="en-US" i="1"/>
              <a:t>table_name</a:t>
            </a:r>
            <a:r>
              <a:rPr lang="en-US"/>
              <a:t> -T {show | kill | flush | …}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Show/disable/reload tables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-k {host | network} [-k {host | network}]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Kill internal state entries for given host/network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Config ordering</a:t>
            </a:r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Macros</a:t>
            </a:r>
            <a:endParaRPr sz="22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User-defined variables, so they can be referenced and changed easily.</a:t>
            </a:r>
            <a:endParaRPr sz="20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Tables         "table</a:t>
            </a:r>
            <a:r>
              <a:rPr lang="en-US" sz="2200">
                <a:solidFill>
                  <a:schemeClr val="dk1"/>
                </a:solidFill>
              </a:rPr>
              <a:t>"</a:t>
            </a:r>
            <a:endParaRPr sz="22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Similar to macros, but efficient and more flexible for many addresses.</a:t>
            </a:r>
            <a:endParaRPr sz="20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Options	      </a:t>
            </a:r>
            <a:r>
              <a:rPr lang="en-US" sz="2200">
                <a:solidFill>
                  <a:schemeClr val="dk1"/>
                </a:solidFill>
              </a:rPr>
              <a:t>"</a:t>
            </a:r>
            <a:r>
              <a:rPr lang="en-US" sz="2200"/>
              <a:t>set</a:t>
            </a:r>
            <a:r>
              <a:rPr lang="en-US" sz="2200">
                <a:solidFill>
                  <a:schemeClr val="dk1"/>
                </a:solidFill>
              </a:rPr>
              <a:t>"</a:t>
            </a:r>
            <a:endParaRPr sz="22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Tune the behavior of pf, default values are given.</a:t>
            </a:r>
            <a:endParaRPr sz="20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Normalization        </a:t>
            </a:r>
            <a:r>
              <a:rPr lang="en-US" sz="2200">
                <a:solidFill>
                  <a:schemeClr val="dk1"/>
                </a:solidFill>
              </a:rPr>
              <a:t>"</a:t>
            </a:r>
            <a:r>
              <a:rPr lang="en-US" sz="2200"/>
              <a:t>scrub</a:t>
            </a:r>
            <a:r>
              <a:rPr lang="en-US" sz="2200">
                <a:solidFill>
                  <a:schemeClr val="dk1"/>
                </a:solidFill>
              </a:rPr>
              <a:t>"</a:t>
            </a:r>
            <a:endParaRPr sz="22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Reassemble fragments and resolve or reduce traffic ambiguities.</a:t>
            </a:r>
            <a:endParaRPr sz="20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rgbClr val="999999"/>
                </a:solidFill>
              </a:rPr>
              <a:t>Queueing</a:t>
            </a:r>
            <a:r>
              <a:rPr lang="en-US" sz="2200"/>
              <a:t>                </a:t>
            </a:r>
            <a:r>
              <a:rPr lang="en-US" sz="2200">
                <a:solidFill>
                  <a:schemeClr val="dk1"/>
                </a:solidFill>
              </a:rPr>
              <a:t>"</a:t>
            </a:r>
            <a:r>
              <a:rPr lang="en-US" sz="2200"/>
              <a:t>altq</a:t>
            </a:r>
            <a:r>
              <a:rPr lang="en-US" sz="2200">
                <a:solidFill>
                  <a:schemeClr val="dk1"/>
                </a:solidFill>
              </a:rPr>
              <a:t>"</a:t>
            </a:r>
            <a:r>
              <a:rPr lang="en-US" sz="2200"/>
              <a:t>, </a:t>
            </a:r>
            <a:r>
              <a:rPr lang="en-US" sz="2200">
                <a:solidFill>
                  <a:schemeClr val="dk1"/>
                </a:solidFill>
              </a:rPr>
              <a:t>"</a:t>
            </a:r>
            <a:r>
              <a:rPr lang="en-US" sz="2200"/>
              <a:t>queue</a:t>
            </a:r>
            <a:r>
              <a:rPr lang="en-US" sz="2200">
                <a:solidFill>
                  <a:schemeClr val="dk1"/>
                </a:solidFill>
              </a:rPr>
              <a:t>"</a:t>
            </a:r>
            <a:endParaRPr sz="22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Rule-based bandwidth control.</a:t>
            </a:r>
            <a:endParaRPr sz="20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rgbClr val="999999"/>
                </a:solidFill>
              </a:rPr>
              <a:t>Translation (NAT)</a:t>
            </a:r>
            <a:r>
              <a:rPr lang="en-US" sz="2200"/>
              <a:t>  </a:t>
            </a:r>
            <a:r>
              <a:rPr lang="en-US" sz="2200">
                <a:solidFill>
                  <a:schemeClr val="dk1"/>
                </a:solidFill>
              </a:rPr>
              <a:t>"</a:t>
            </a:r>
            <a:r>
              <a:rPr lang="en-US" sz="2200"/>
              <a:t>rdr</a:t>
            </a:r>
            <a:r>
              <a:rPr lang="en-US" sz="2200">
                <a:solidFill>
                  <a:schemeClr val="dk1"/>
                </a:solidFill>
              </a:rPr>
              <a:t>"</a:t>
            </a:r>
            <a:r>
              <a:rPr lang="en-US" sz="2200"/>
              <a:t>, </a:t>
            </a:r>
            <a:r>
              <a:rPr lang="en-US" sz="2200">
                <a:solidFill>
                  <a:schemeClr val="dk1"/>
                </a:solidFill>
              </a:rPr>
              <a:t>"</a:t>
            </a:r>
            <a:r>
              <a:rPr lang="en-US" sz="2200"/>
              <a:t>nat</a:t>
            </a:r>
            <a:r>
              <a:rPr lang="en-US" sz="2200">
                <a:solidFill>
                  <a:schemeClr val="dk1"/>
                </a:solidFill>
              </a:rPr>
              <a:t>"</a:t>
            </a:r>
            <a:r>
              <a:rPr lang="en-US" sz="2200"/>
              <a:t>, </a:t>
            </a:r>
            <a:r>
              <a:rPr lang="en-US" sz="2200">
                <a:solidFill>
                  <a:schemeClr val="dk1"/>
                </a:solidFill>
              </a:rPr>
              <a:t>"</a:t>
            </a:r>
            <a:r>
              <a:rPr lang="en-US" sz="2200"/>
              <a:t>binat</a:t>
            </a:r>
            <a:r>
              <a:rPr lang="en-US" sz="2200">
                <a:solidFill>
                  <a:schemeClr val="dk1"/>
                </a:solidFill>
              </a:rPr>
              <a:t>"</a:t>
            </a:r>
            <a:endParaRPr sz="22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Specify how addresses are to be mapped or redirected to other addresses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First match rules</a:t>
            </a:r>
            <a:endParaRPr sz="20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Filtering                  </a:t>
            </a:r>
            <a:r>
              <a:rPr lang="en-US" sz="2200">
                <a:solidFill>
                  <a:schemeClr val="dk1"/>
                </a:solidFill>
              </a:rPr>
              <a:t>"</a:t>
            </a:r>
            <a:r>
              <a:rPr lang="en-US" sz="2200"/>
              <a:t>antispoof</a:t>
            </a:r>
            <a:r>
              <a:rPr lang="en-US" sz="2200">
                <a:solidFill>
                  <a:schemeClr val="dk1"/>
                </a:solidFill>
              </a:rPr>
              <a:t>"</a:t>
            </a:r>
            <a:r>
              <a:rPr lang="en-US" sz="2200"/>
              <a:t>, </a:t>
            </a:r>
            <a:r>
              <a:rPr lang="en-US" sz="2200">
                <a:solidFill>
                  <a:schemeClr val="dk1"/>
                </a:solidFill>
              </a:rPr>
              <a:t>"</a:t>
            </a:r>
            <a:r>
              <a:rPr lang="en-US" sz="2200"/>
              <a:t>block</a:t>
            </a:r>
            <a:r>
              <a:rPr lang="en-US" sz="2200">
                <a:solidFill>
                  <a:schemeClr val="dk1"/>
                </a:solidFill>
              </a:rPr>
              <a:t>"</a:t>
            </a:r>
            <a:r>
              <a:rPr lang="en-US" sz="2200"/>
              <a:t>, </a:t>
            </a:r>
            <a:r>
              <a:rPr lang="en-US" sz="2200">
                <a:solidFill>
                  <a:schemeClr val="dk1"/>
                </a:solidFill>
              </a:rPr>
              <a:t>"</a:t>
            </a:r>
            <a:r>
              <a:rPr lang="en-US" sz="2200"/>
              <a:t>pass</a:t>
            </a:r>
            <a:r>
              <a:rPr lang="en-US" sz="2200">
                <a:solidFill>
                  <a:schemeClr val="dk1"/>
                </a:solidFill>
              </a:rPr>
              <a:t>"</a:t>
            </a:r>
            <a:endParaRPr sz="22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Rule-based blocking or passing packets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Last match rules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Lists</a:t>
            </a:r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Lists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Allow the specification of multiple similar criteria within a rule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Multiple protocols, port numbers, addresses, etc.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Defined by specifying items within { } brackets.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E.g.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pass out on rl0 proto { tcp, udp } from { 192.168.0.1, 10.5.32.6 } to any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pass in on fxp0 proto tcp to port { 22 80 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Lists</a:t>
            </a:r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Lists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Pitfall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 lists will be expanded into rules.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Last matched rule takes effect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pass in on fxp0 from { 10.0.0.0/8, !10.1.2.3 }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You mean (</a:t>
            </a:r>
            <a:r>
              <a:rPr lang="en-US">
                <a:solidFill>
                  <a:srgbClr val="FF0000"/>
                </a:solidFill>
              </a:rPr>
              <a:t>It means</a:t>
            </a:r>
            <a:r>
              <a:rPr lang="en-US"/>
              <a:t>)</a:t>
            </a:r>
            <a:br>
              <a:rPr lang="en-US"/>
            </a:br>
            <a:r>
              <a:rPr lang="en-US"/>
              <a:t>1. pass in on fxp0 from 10.0.0.0/8</a:t>
            </a:r>
            <a:br>
              <a:rPr lang="en-US"/>
            </a:br>
            <a:r>
              <a:rPr lang="en-US"/>
              <a:t>2. block in on fxp0 from 10.1.2.3</a:t>
            </a:r>
            <a:br>
              <a:rPr lang="en-US"/>
            </a:br>
            <a:r>
              <a:rPr lang="en-US">
                <a:solidFill>
                  <a:srgbClr val="FF0000"/>
                </a:solidFill>
              </a:rPr>
              <a:t>2. pass in on fxp0 from !10.1.2.3</a:t>
            </a:r>
            <a:endParaRPr>
              <a:solidFill>
                <a:srgbClr val="FF0000"/>
              </a:solidFill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Use table, instead.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Macros</a:t>
            </a:r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Macros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User-defined variables that can hold IP addresses, port numbers, interface names, etc.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Reduce the complexity of a pf ruleset and also make maintaining a ruleset much easier.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Naming: start with [a-zA-Z] and may contain [a-zA-Z0-9_]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E.g.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ext_if = "fxp0"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block in on </a:t>
            </a:r>
            <a:r>
              <a:rPr lang="en-US" sz="2200">
                <a:solidFill>
                  <a:srgbClr val="0000FF"/>
                </a:solidFill>
              </a:rPr>
              <a:t>$</a:t>
            </a:r>
            <a:r>
              <a:rPr lang="en-US" sz="2200"/>
              <a:t>ext_if from any to any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Macro of macros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host1 = "192.168.1.1"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host2 = "192.168.1.2"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all_hosts =</a:t>
            </a:r>
            <a:r>
              <a:rPr lang="en-US" sz="2200">
                <a:solidFill>
                  <a:srgbClr val="FF0000"/>
                </a:solidFill>
              </a:rPr>
              <a:t> "{"</a:t>
            </a:r>
            <a:r>
              <a:rPr lang="en-US" sz="2200"/>
              <a:t> $host1 $host2 </a:t>
            </a:r>
            <a:r>
              <a:rPr lang="en-US" sz="2200">
                <a:solidFill>
                  <a:srgbClr val="FF0000"/>
                </a:solidFill>
              </a:rPr>
              <a:t>"}"</a:t>
            </a:r>
            <a:endParaRPr sz="2200">
              <a:solidFill>
                <a:srgbClr val="FF0000"/>
              </a:solidFill>
            </a:endParaRPr>
          </a:p>
          <a:p>
            <a:pPr marL="1828800" lvl="3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Macros are not expanded within quotes!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Tables (1)</a:t>
            </a:r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Tables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Used to hold a group of IPv4 and/or IPv6 addresses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Supports address lookup and query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Hostname, interface name, and keyword self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Lookups against a table are very fast and consume less memory and processor time than lists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Two attributes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persist: keep the table in memory even when no rules refer to it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const: cannot be changed once the table is created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E.g.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table &lt;private&gt; const { 10/8, 172.16/12, 192.168/16 }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table &lt;badhosts&gt; persist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block on fxp0 from { &lt;private&gt;, &lt;badhosts&gt; } to any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table &lt;spam&gt; persist </a:t>
            </a:r>
            <a:r>
              <a:rPr lang="en-US" sz="2200">
                <a:solidFill>
                  <a:srgbClr val="0000FF"/>
                </a:solidFill>
              </a:rPr>
              <a:t>file</a:t>
            </a:r>
            <a:r>
              <a:rPr lang="en-US" sz="2200"/>
              <a:t> "/etc/spammers" file "/etc/openrelays"</a:t>
            </a:r>
            <a:endParaRPr sz="2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Tables (2)</a:t>
            </a:r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Tables – Address Matching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An address lookup against a table will return the most narrowly matching entry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E.g.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table &lt;goodguys&gt; { 172.16.0.0/16, !172.16.1.0/24, 172.16.1.100 }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block in on dc0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pass  in on dc0 from &lt;goodguys&gt;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Result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172.16.50.5   passed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172.16.1.25   blocked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172.16.1.100 passed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10.1.4.55       blocked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Options</a:t>
            </a:r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Format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Control pf's operation, and specified in pf.conf using "set"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Format: set option [sub-ops] value</a:t>
            </a:r>
            <a:endParaRPr sz="22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Options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loginterface – collect packets and gather byte count statistics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ruleset-optimization – ruleset optimizer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none, basic, profile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basic: remove dups, remove subs, combine into a table, re-order rules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block-policy – default behavior for blocked packets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drop, return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skip on {ifname} – interfaces for which packets should not be filtered.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E.g. set skip on lo0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timeout, limit, optimization, state-policy, hostid, require-order, fingerprints, debug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Firewalls </a:t>
            </a: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Firewall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Hardware/software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Choke point between secured and unsecured network 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Filter incoming and outgoing traffic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Prevent communications which are forbidden by the security policy</a:t>
            </a:r>
            <a:endParaRPr sz="27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The usage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>
                <a:solidFill>
                  <a:srgbClr val="0000FF"/>
                </a:solidFill>
              </a:rPr>
              <a:t>Incoming</a:t>
            </a:r>
            <a:r>
              <a:rPr lang="en-US" sz="2700"/>
              <a:t>: protect and insulate the applications, services and machines</a:t>
            </a:r>
            <a:endParaRPr sz="2700"/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Such as ssh, NFS, telnet, NetBIOS(samba), internal web servers</a:t>
            </a:r>
            <a:endParaRPr sz="25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>
                <a:solidFill>
                  <a:srgbClr val="0000FF"/>
                </a:solidFill>
              </a:rPr>
              <a:t>Outgoing</a:t>
            </a:r>
            <a:r>
              <a:rPr lang="en-US" sz="2700"/>
              <a:t>: limit or disable access from the internal network</a:t>
            </a:r>
            <a:endParaRPr sz="2700"/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Such as Line, ssh, ftp, Facebook, Online Games</a:t>
            </a:r>
            <a:endParaRPr sz="25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>
                <a:solidFill>
                  <a:srgbClr val="0000FF"/>
                </a:solidFill>
              </a:rPr>
              <a:t>NAT</a:t>
            </a:r>
            <a:r>
              <a:rPr lang="en-US" sz="2700"/>
              <a:t> (Network Address Translation)</a:t>
            </a:r>
            <a:endParaRPr sz="27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Normalization</a:t>
            </a:r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Traffic Normalization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IP fragment reassembly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scrub in all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Default behavior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Fragments are buffered until they form a complete packet, and only the completed packet is passed on to the filter.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Advantage: filter rules have to deal only with complete packets, and ignore fragments.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Disadvantage: caching fragments is the additional memory cost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The full reassembly method is the only method that currently works with NAT.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Packet Filtering (1)</a:t>
            </a:r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pf has the ability to </a:t>
            </a:r>
            <a:r>
              <a:rPr lang="en-US" sz="2900" i="1"/>
              <a:t>block</a:t>
            </a:r>
            <a:r>
              <a:rPr lang="en-US" sz="2900"/>
              <a:t> and </a:t>
            </a:r>
            <a:r>
              <a:rPr lang="en-US" sz="2900" i="1"/>
              <a:t>pass</a:t>
            </a:r>
            <a:r>
              <a:rPr lang="en-US" sz="2900"/>
              <a:t> packets based on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layer 3(ip, ip6) and layer 4(icmp, icmp6, tcp, udp) headers</a:t>
            </a:r>
            <a:endParaRPr sz="27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Each packet processed by the filter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The filter rules are evaluated in sequential order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The </a:t>
            </a:r>
            <a:r>
              <a:rPr lang="en-US" sz="2700">
                <a:solidFill>
                  <a:srgbClr val="FF0000"/>
                </a:solidFill>
              </a:rPr>
              <a:t>last matching</a:t>
            </a:r>
            <a:r>
              <a:rPr lang="en-US" sz="2700"/>
              <a:t> rule decides what action is taken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If no rule matches the packet, the </a:t>
            </a:r>
            <a:r>
              <a:rPr lang="en-US" sz="2700">
                <a:solidFill>
                  <a:srgbClr val="FF0000"/>
                </a:solidFill>
              </a:rPr>
              <a:t>default</a:t>
            </a:r>
            <a:r>
              <a:rPr lang="en-US" sz="2700"/>
              <a:t> action is to </a:t>
            </a:r>
            <a:r>
              <a:rPr lang="en-US" sz="2700">
                <a:solidFill>
                  <a:srgbClr val="0000FF"/>
                </a:solidFill>
              </a:rPr>
              <a:t>pass</a:t>
            </a:r>
            <a:endParaRPr sz="2700">
              <a:solidFill>
                <a:srgbClr val="0000FF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Format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{pass | block [drop | return]}    [in | out]    [log]    [quick] </a:t>
            </a:r>
            <a:br>
              <a:rPr lang="en-US" sz="2700"/>
            </a:br>
            <a:r>
              <a:rPr lang="en-US" sz="2700"/>
              <a:t>[on </a:t>
            </a:r>
            <a:r>
              <a:rPr lang="en-US" sz="2700" u="sng"/>
              <a:t>ifname</a:t>
            </a:r>
            <a:r>
              <a:rPr lang="en-US" sz="2700"/>
              <a:t>] … {hosts} …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The simplest to </a:t>
            </a:r>
            <a:r>
              <a:rPr lang="en-US" sz="2700">
                <a:solidFill>
                  <a:srgbClr val="0000FF"/>
                </a:solidFill>
              </a:rPr>
              <a:t>block everything by default</a:t>
            </a:r>
            <a:r>
              <a:rPr lang="en-US" sz="2700"/>
              <a:t>: specify the first filter rule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block all</a:t>
            </a:r>
            <a:endParaRPr sz="27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Packet Filtering (2)</a:t>
            </a:r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States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If the packet is</a:t>
            </a:r>
            <a:r>
              <a:rPr lang="en-US" i="1"/>
              <a:t> passed</a:t>
            </a:r>
            <a:r>
              <a:rPr lang="en-US"/>
              <a:t>, </a:t>
            </a:r>
            <a:r>
              <a:rPr lang="en-US">
                <a:solidFill>
                  <a:srgbClr val="FF0000"/>
                </a:solidFill>
              </a:rPr>
              <a:t>state</a:t>
            </a:r>
            <a:r>
              <a:rPr lang="en-US"/>
              <a:t> is created unless the </a:t>
            </a:r>
            <a:r>
              <a:rPr lang="en-US" i="1"/>
              <a:t>no state</a:t>
            </a:r>
            <a:r>
              <a:rPr lang="en-US"/>
              <a:t> is specified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The first time a packet matches </a:t>
            </a:r>
            <a:r>
              <a:rPr lang="en-US" i="1"/>
              <a:t>pass</a:t>
            </a:r>
            <a:r>
              <a:rPr lang="en-US"/>
              <a:t>, a state entry is created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For subsequent packets, the filter checks whether each matches any state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For TCP, also check its sequence numbers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pf knows how to match ICMP replies to states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Port unreachable for UDP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ICMP echo reply for echo request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…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Stores in BST for efficiency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06" name="Google Shape;206;p2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Packet Filtering (3)</a:t>
            </a:r>
            <a:endParaRPr/>
          </a:p>
        </p:txBody>
      </p:sp>
      <p:sp>
        <p:nvSpPr>
          <p:cNvPr id="207" name="Google Shape;207;p2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Block policy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drop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Incoming packet is silently dropped.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return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Incoming packet is dropped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For TCP packets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TCP RST is returned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For UDP packets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ICMP UNREACHABLE is returned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For other packets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No response is sent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13" name="Google Shape;213;p3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Packet Filtering (3)</a:t>
            </a:r>
            <a:endParaRPr/>
          </a:p>
        </p:txBody>
      </p:sp>
      <p:sp>
        <p:nvSpPr>
          <p:cNvPr id="214" name="Google Shape;214;p3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Parameters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i="1"/>
              <a:t>in</a:t>
            </a:r>
            <a:r>
              <a:rPr lang="en-US"/>
              <a:t> | </a:t>
            </a:r>
            <a:r>
              <a:rPr lang="en-US" i="1"/>
              <a:t>out </a:t>
            </a:r>
            <a:r>
              <a:rPr lang="en-US"/>
              <a:t>– apply to incoming or outgoing packets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i="1"/>
              <a:t>log</a:t>
            </a:r>
            <a:r>
              <a:rPr lang="en-US"/>
              <a:t>  - generate log messages to pflog (pflog0, /var/log/pflog)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Default: the packet that establishes the state is logged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i="1"/>
              <a:t>quick</a:t>
            </a:r>
            <a:r>
              <a:rPr lang="en-US"/>
              <a:t> – the rule is </a:t>
            </a:r>
            <a:r>
              <a:rPr lang="en-US">
                <a:solidFill>
                  <a:srgbClr val="FF0000"/>
                </a:solidFill>
              </a:rPr>
              <a:t>considered the last matching rule</a:t>
            </a:r>
            <a:endParaRPr>
              <a:solidFill>
                <a:srgbClr val="FF0000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i="1"/>
              <a:t>on </a:t>
            </a:r>
            <a:r>
              <a:rPr lang="en-US" i="1" u="sng"/>
              <a:t>ifname</a:t>
            </a:r>
            <a:r>
              <a:rPr lang="en-US"/>
              <a:t> – apply only on the particular interface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i="1"/>
              <a:t>inet</a:t>
            </a:r>
            <a:r>
              <a:rPr lang="en-US"/>
              <a:t> | </a:t>
            </a:r>
            <a:r>
              <a:rPr lang="en-US" i="1"/>
              <a:t>inet6</a:t>
            </a:r>
            <a:r>
              <a:rPr lang="en-US"/>
              <a:t> – apply only on this address family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i="1"/>
              <a:t>proto {tcp | udp | icmp | icmp6}</a:t>
            </a:r>
            <a:r>
              <a:rPr lang="en-US"/>
              <a:t> – apply only on this protocol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220" name="Google Shape;220;p3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Packet Filtering (4)</a:t>
            </a:r>
            <a:endParaRPr/>
          </a:p>
        </p:txBody>
      </p:sp>
      <p:sp>
        <p:nvSpPr>
          <p:cNvPr id="221" name="Google Shape;221;p3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Parameters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hosts : { from host [ port [op] # ] to host [port [op] #] | all }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host: </a:t>
            </a:r>
            <a:endParaRPr sz="24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host can be specified in CIDR notation, hostnames, interface names, table, or keywords any, self, …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Hostnames are translated to address(es) at ruleset load time.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When the address of an interface or hostname changes, the ruleset must be reloaded</a:t>
            </a:r>
            <a:endParaRPr sz="22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When interface name is surrounded by (), the rule is automatically updated whenever the interface changes its address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port:</a:t>
            </a:r>
            <a:endParaRPr sz="24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ops: unary(=, !=, &lt;, &lt;=, &gt;, &gt;=), and binary(:, &gt;&lt;, &lt;&gt;)</a:t>
            </a:r>
            <a:endParaRPr sz="22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E.g.</a:t>
            </a:r>
            <a:endParaRPr sz="24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block in all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pass in proto tcp from any port &lt; 1024 to self port 33333:44444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227" name="Google Shape;227;p3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Packet Filtering (5)</a:t>
            </a:r>
            <a:endParaRPr/>
          </a:p>
        </p:txBody>
      </p:sp>
      <p:sp>
        <p:nvSpPr>
          <p:cNvPr id="228" name="Google Shape;228;p3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Parameters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flags {</a:t>
            </a:r>
            <a:r>
              <a:rPr lang="en-US" sz="2400" u="sng"/>
              <a:t>&lt;a&gt;</a:t>
            </a:r>
            <a:r>
              <a:rPr lang="en-US" sz="2400"/>
              <a:t>/</a:t>
            </a:r>
            <a:r>
              <a:rPr lang="en-US" sz="2400" u="sng"/>
              <a:t>&lt;b&gt;</a:t>
            </a:r>
            <a:r>
              <a:rPr lang="en-US" sz="2400"/>
              <a:t> | any} – only apply to TCP packets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Flags: (F)IN, (S)YN, (R)ST, (P)USH, (A)CK, (U)RG, (E)CE, C(W)R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Check flags listed in &lt;b&gt;, and see if the flags (not) in &lt;a&gt; is (not) set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E.g.</a:t>
            </a:r>
            <a:endParaRPr sz="2200"/>
          </a:p>
          <a:p>
            <a:pPr marL="1828800" lvl="3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flags S/S : check SYN is set, ignore others.</a:t>
            </a:r>
            <a:endParaRPr sz="2000"/>
          </a:p>
          <a:p>
            <a:pPr marL="1828800" lvl="3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flags S/SA: check SYN is set and ACK is unset., ignore others</a:t>
            </a:r>
            <a:endParaRPr sz="20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Default </a:t>
            </a:r>
            <a:r>
              <a:rPr lang="en-US" sz="2200">
                <a:solidFill>
                  <a:srgbClr val="FF0000"/>
                </a:solidFill>
              </a:rPr>
              <a:t>flags S/SA</a:t>
            </a:r>
            <a:r>
              <a:rPr lang="en-US" sz="2200"/>
              <a:t> for TCP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icmp-type </a:t>
            </a:r>
            <a:r>
              <a:rPr lang="en-US" sz="2400" u="sng"/>
              <a:t>type</a:t>
            </a:r>
            <a:r>
              <a:rPr lang="en-US" sz="2400"/>
              <a:t> code </a:t>
            </a:r>
            <a:r>
              <a:rPr lang="en-US" sz="2400" u="sng"/>
              <a:t>code</a:t>
            </a:r>
            <a:endParaRPr sz="2400" u="sng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icmp6-type </a:t>
            </a:r>
            <a:r>
              <a:rPr lang="en-US" sz="2400" u="sng"/>
              <a:t>type</a:t>
            </a:r>
            <a:r>
              <a:rPr lang="en-US" sz="2400"/>
              <a:t> code </a:t>
            </a:r>
            <a:r>
              <a:rPr lang="en-US" sz="2400" u="sng"/>
              <a:t>code</a:t>
            </a:r>
            <a:endParaRPr sz="2400" u="sng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Apply to ICMP and ICMP6 packets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label – for per-rule statistics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{tag | tagged} </a:t>
            </a:r>
            <a:r>
              <a:rPr lang="en-US" sz="2400" u="sng"/>
              <a:t>string</a:t>
            </a:r>
            <a:endParaRPr sz="2400" u="sng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tag by nat, rdr, or binat, and identify by filter rules.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234" name="Google Shape;234;p3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Stateful tracking</a:t>
            </a:r>
            <a:endParaRPr/>
          </a:p>
        </p:txBody>
      </p:sp>
      <p:sp>
        <p:nvSpPr>
          <p:cNvPr id="235" name="Google Shape;235;p3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Stateful tracking options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i="1"/>
              <a:t>keep state</a:t>
            </a:r>
            <a:r>
              <a:rPr lang="en-US"/>
              <a:t>, </a:t>
            </a:r>
            <a:r>
              <a:rPr lang="en-US" i="1"/>
              <a:t>modulate state</a:t>
            </a:r>
            <a:r>
              <a:rPr lang="en-US"/>
              <a:t>, and </a:t>
            </a:r>
            <a:r>
              <a:rPr lang="en-US" i="1"/>
              <a:t>synproxy state</a:t>
            </a:r>
            <a:r>
              <a:rPr lang="en-US"/>
              <a:t> support these options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keep state must be specified explicitly to apply options to a rule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E.g.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table &lt;bad_hosts&gt; persist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block quick from &lt;bad_hosts&gt;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pass in on $ext_if proto tcp to ($ext_if) port ssh keep state \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( max-src-conn-rate 5/30, overload &lt;bad_hosts&gt; flush global)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241" name="Google Shape;241;p3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Blocking spoofed</a:t>
            </a:r>
            <a:endParaRPr/>
          </a:p>
        </p:txBody>
      </p:sp>
      <p:sp>
        <p:nvSpPr>
          <p:cNvPr id="242" name="Google Shape;242;p3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Blocking spoofed traffic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antispoof for </a:t>
            </a:r>
            <a:r>
              <a:rPr lang="en-US" sz="2700" u="sng"/>
              <a:t>ifname</a:t>
            </a:r>
            <a:endParaRPr sz="2700" u="sng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antispoof for lo0</a:t>
            </a:r>
            <a:endParaRPr sz="2700"/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block drop in on ! lo0 inet from 127.0.0.1/8 to any</a:t>
            </a:r>
            <a:endParaRPr sz="2500"/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block drop in on ! lo0 inet6 from ::1 to any</a:t>
            </a:r>
            <a:endParaRPr sz="25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antispoof for wi0 inet (IP: 10.0.0.1, netmask 255.255.255.0)</a:t>
            </a:r>
            <a:endParaRPr sz="2700"/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block drop in on ! wi0 inet from 10.0.0.0/24 to any</a:t>
            </a:r>
            <a:endParaRPr sz="2500"/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block drop in inet from 10.0.0.1 to any</a:t>
            </a:r>
            <a:endParaRPr sz="25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Pitfall:</a:t>
            </a:r>
            <a:endParaRPr sz="2700"/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Rules created by the antispoof interfere with packets sent over loopback interfaces to local addresses. One should pass these explicitly.</a:t>
            </a:r>
            <a:endParaRPr sz="2500"/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set skip on lo0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248" name="Google Shape;248;p3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Example</a:t>
            </a:r>
            <a:endParaRPr/>
          </a:p>
        </p:txBody>
      </p:sp>
      <p:sp>
        <p:nvSpPr>
          <p:cNvPr id="249" name="Google Shape;249;p35"/>
          <p:cNvSpPr txBox="1">
            <a:spLocks noGrp="1"/>
          </p:cNvSpPr>
          <p:nvPr>
            <p:ph type="body" idx="2"/>
          </p:nvPr>
        </p:nvSpPr>
        <p:spPr>
          <a:xfrm>
            <a:off x="1510713" y="1563425"/>
            <a:ext cx="8976900" cy="55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# macro definitions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extdev='fxp0'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server_ext='140.113.214.13'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# options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set limit { states 10000, frags 5000 }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set loginterface $extdev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set block-policy drop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set skip on lo0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# tables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table &lt;badhosts&gt; persist file "/etc/badhosts.list"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# filtering rules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block in  all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pass out all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antispoof for $extdev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block in log on $extdev proto tcp from any to any port {139, 445}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block in log on $extdev proto udp from any to any port {137, 138}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block quick on $extdev from &lt;badhosts&gt; to any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pass in on $extdev proto tcp from 140.113.0.0/16 to any port {139, 445}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pass in on $extdev proto udp from 140.113.0.0/16 to any port {137, 138}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Firewalls – Capabilities</a:t>
            </a: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74196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Network Layer Firewalls</a:t>
            </a:r>
            <a:endParaRPr sz="23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Operate at a low level of TCP/IP stack as IP-packet filters.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Filter attributes</a:t>
            </a:r>
            <a:endParaRPr sz="21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/>
              <a:t>Source/destination IP</a:t>
            </a:r>
            <a:endParaRPr sz="19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/>
              <a:t>Source/destination port</a:t>
            </a:r>
            <a:endParaRPr sz="19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/>
              <a:t>TTL</a:t>
            </a:r>
            <a:endParaRPr sz="19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/>
              <a:t>Protocols</a:t>
            </a:r>
            <a:endParaRPr sz="19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/>
              <a:t>…</a:t>
            </a:r>
            <a:endParaRPr sz="19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Application Layer Firewalls</a:t>
            </a:r>
            <a:endParaRPr sz="23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Work on the application level of the TCP/IP stack.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Inspect all packets for improper content, a complex work!</a:t>
            </a:r>
            <a:endParaRPr sz="21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300"/>
              <a:buChar char="●"/>
            </a:pPr>
            <a:r>
              <a:rPr lang="en-US" sz="2300">
                <a:solidFill>
                  <a:srgbClr val="0000FF"/>
                </a:solidFill>
              </a:rPr>
              <a:t>Application Firewalls</a:t>
            </a:r>
            <a:endParaRPr sz="2300">
              <a:solidFill>
                <a:srgbClr val="0000FF"/>
              </a:solidFill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The access control implemented by applications.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TCP Wrapper</a:t>
            </a:r>
            <a:endParaRPr sz="21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/>
              <a:t>hosts.allow, hosts.deny</a:t>
            </a:r>
            <a:endParaRPr sz="19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/>
              <a:t>In FreeBSD: tcpd(8)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</p:txBody>
      </p:sp>
      <p:grpSp>
        <p:nvGrpSpPr>
          <p:cNvPr id="57" name="Google Shape;57;p9"/>
          <p:cNvGrpSpPr/>
          <p:nvPr/>
        </p:nvGrpSpPr>
        <p:grpSpPr>
          <a:xfrm>
            <a:off x="8892600" y="1136025"/>
            <a:ext cx="1857000" cy="3714125"/>
            <a:chOff x="8892600" y="1136025"/>
            <a:chExt cx="1857000" cy="3714125"/>
          </a:xfrm>
        </p:grpSpPr>
        <p:sp>
          <p:nvSpPr>
            <p:cNvPr id="58" name="Google Shape;58;p9"/>
            <p:cNvSpPr/>
            <p:nvPr/>
          </p:nvSpPr>
          <p:spPr>
            <a:xfrm>
              <a:off x="8892600" y="1563425"/>
              <a:ext cx="1857000" cy="1005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Application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9" name="Google Shape;59;p9"/>
            <p:cNvSpPr/>
            <p:nvPr/>
          </p:nvSpPr>
          <p:spPr>
            <a:xfrm>
              <a:off x="8892600" y="2644400"/>
              <a:ext cx="1857000" cy="524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Transport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0" name="Google Shape;60;p9"/>
            <p:cNvSpPr/>
            <p:nvPr/>
          </p:nvSpPr>
          <p:spPr>
            <a:xfrm>
              <a:off x="8892600" y="3244775"/>
              <a:ext cx="1857000" cy="524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Internet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1" name="Google Shape;61;p9"/>
            <p:cNvSpPr/>
            <p:nvPr/>
          </p:nvSpPr>
          <p:spPr>
            <a:xfrm>
              <a:off x="8892600" y="3845150"/>
              <a:ext cx="1857000" cy="1005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Network Interface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2" name="Google Shape;62;p9"/>
            <p:cNvSpPr txBox="1"/>
            <p:nvPr/>
          </p:nvSpPr>
          <p:spPr>
            <a:xfrm>
              <a:off x="9291300" y="1136025"/>
              <a:ext cx="1059600" cy="48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Times New Roman"/>
                  <a:ea typeface="Times New Roman"/>
                  <a:cs typeface="Times New Roman"/>
                  <a:sym typeface="Times New Roman"/>
                </a:rPr>
                <a:t>TCP/IP</a:t>
              </a:r>
              <a:endParaRPr sz="2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255" name="Google Shape;255;p3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Debug by pflog</a:t>
            </a:r>
            <a:endParaRPr/>
          </a:p>
        </p:txBody>
      </p:sp>
      <p:sp>
        <p:nvSpPr>
          <p:cNvPr id="256" name="Google Shape;256;p3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Enable pflog in /etc/rc.conf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pflog_enable="YES"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Log to pflog0 interface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tcpdump -i pflog0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pflog_logfile="/var/log/pflog"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tcpdump -r /var/log/pflog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Create firewall rules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Default configuration rules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pf_rules="/etc/pf.conf"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Sample files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/usr/share/examples/pf/*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iptables in Linux</a:t>
            </a:r>
            <a:endParaRPr/>
          </a:p>
        </p:txBody>
      </p:sp>
      <p:sp>
        <p:nvSpPr>
          <p:cNvPr id="262" name="Google Shape;262;p3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263" name="Google Shape;263;p37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269" name="Google Shape;269;p3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iptables</a:t>
            </a:r>
            <a:endParaRPr/>
          </a:p>
        </p:txBody>
      </p:sp>
      <p:sp>
        <p:nvSpPr>
          <p:cNvPr id="270" name="Google Shape;270;p3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User-space software that control Linux kernel firewall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Control Linux kernel Netfilter modules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Support kernel version 2.4+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Replace ipchains and ipfwadm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iptables allows system administrators to define tables containing chains of rules for the treatment of packets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276" name="Google Shape;276;p3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iptables</a:t>
            </a:r>
            <a:endParaRPr/>
          </a:p>
        </p:txBody>
      </p:sp>
      <p:sp>
        <p:nvSpPr>
          <p:cNvPr id="277" name="Google Shape;277;p3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 SA, we only cover high level idea of iptables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Detailed configuration and usage are covered in NA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283" name="Google Shape;283;p4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iptables - filtering</a:t>
            </a:r>
            <a:endParaRPr/>
          </a:p>
        </p:txBody>
      </p:sp>
      <p:sp>
        <p:nvSpPr>
          <p:cNvPr id="284" name="Google Shape;284;p4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Main command: iptables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Almost everything is done by it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iptables content for new machine (ubuntu)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iptables -L</a:t>
            </a:r>
            <a:endParaRPr/>
          </a:p>
        </p:txBody>
      </p:sp>
      <p:sp>
        <p:nvSpPr>
          <p:cNvPr id="285" name="Google Shape;285;p40"/>
          <p:cNvSpPr txBox="1">
            <a:spLocks noGrp="1"/>
          </p:cNvSpPr>
          <p:nvPr>
            <p:ph type="body" idx="2"/>
          </p:nvPr>
        </p:nvSpPr>
        <p:spPr>
          <a:xfrm>
            <a:off x="1305000" y="3605700"/>
            <a:ext cx="8296500" cy="27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Chain INPUT (policy ACCEPT)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target     prot opt source               destination        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Chain FORWARD (policy ACCEPT)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target     prot opt source               destination        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Chain OUTPUT (policy ACCEPT)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target     prot opt source               destination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291" name="Google Shape;291;p4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iptables – List</a:t>
            </a:r>
            <a:endParaRPr/>
          </a:p>
        </p:txBody>
      </p:sp>
      <p:sp>
        <p:nvSpPr>
          <p:cNvPr id="292" name="Google Shape;292;p4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iptables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-t tables : Target table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-L : List all rules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-n : Don't lookup domain names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-v : Show details</a:t>
            </a:r>
            <a:endParaRPr/>
          </a:p>
        </p:txBody>
      </p:sp>
      <p:sp>
        <p:nvSpPr>
          <p:cNvPr id="293" name="Google Shape;293;p41"/>
          <p:cNvSpPr txBox="1">
            <a:spLocks noGrp="1"/>
          </p:cNvSpPr>
          <p:nvPr>
            <p:ph type="body" idx="2"/>
          </p:nvPr>
        </p:nvSpPr>
        <p:spPr>
          <a:xfrm>
            <a:off x="958590" y="3998217"/>
            <a:ext cx="10079400" cy="3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/>
              <a:t>$ </a:t>
            </a:r>
            <a:r>
              <a:rPr lang="en-US" sz="1500" b="1" dirty="0" err="1">
                <a:solidFill>
                  <a:srgbClr val="FF0000"/>
                </a:solidFill>
              </a:rPr>
              <a:t>sudo</a:t>
            </a:r>
            <a:r>
              <a:rPr lang="en-US" sz="1500" b="1" dirty="0">
                <a:solidFill>
                  <a:srgbClr val="FF0000"/>
                </a:solidFill>
              </a:rPr>
              <a:t> iptables -L -n</a:t>
            </a:r>
            <a:endParaRPr sz="15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/>
              <a:t>Chain INPUT (policy ACCEPT)</a:t>
            </a:r>
            <a:endParaRPr sz="15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/>
              <a:t>target     </a:t>
            </a:r>
            <a:r>
              <a:rPr lang="en-US" sz="1500" b="1" dirty="0" err="1"/>
              <a:t>prot</a:t>
            </a:r>
            <a:r>
              <a:rPr lang="en-US" sz="1500" b="1" dirty="0"/>
              <a:t> opt source               destination</a:t>
            </a:r>
            <a:endParaRPr sz="15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/>
              <a:t>Chain FORWARD (policy ACCEPT)</a:t>
            </a:r>
            <a:endParaRPr sz="15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/>
              <a:t>target     </a:t>
            </a:r>
            <a:r>
              <a:rPr lang="en-US" sz="1500" b="1" dirty="0" err="1"/>
              <a:t>prot</a:t>
            </a:r>
            <a:r>
              <a:rPr lang="en-US" sz="1500" b="1" dirty="0"/>
              <a:t> opt source               destination</a:t>
            </a:r>
            <a:endParaRPr sz="15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/>
              <a:t>ACCEPT     all  --  0.0.0.0/0            0.0.0.0/0    </a:t>
            </a:r>
            <a:r>
              <a:rPr lang="en-US" sz="1500" b="1" dirty="0" err="1"/>
              <a:t>ctstate</a:t>
            </a:r>
            <a:r>
              <a:rPr lang="en-US" sz="1500" b="1" dirty="0"/>
              <a:t> RELATED,ESTABLISHED</a:t>
            </a:r>
            <a:endParaRPr sz="15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/>
              <a:t>DOCKER     all  --  0.0.0.0/0            0.0.0.0/0</a:t>
            </a:r>
            <a:endParaRPr sz="15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/>
              <a:t>ACCEPT     all  --  0.0.0.0/0            0.0.0.0/0</a:t>
            </a:r>
            <a:endParaRPr sz="15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/>
              <a:t>ACCEPT     all  --  0.0.0.0/0            0.0.0.0/0</a:t>
            </a:r>
            <a:endParaRPr sz="15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/>
              <a:t>Chain OUTPUT (policy ACCEPT)</a:t>
            </a:r>
            <a:endParaRPr sz="15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/>
              <a:t>target     </a:t>
            </a:r>
            <a:r>
              <a:rPr lang="en-US" sz="1500" b="1" dirty="0" err="1"/>
              <a:t>prot</a:t>
            </a:r>
            <a:r>
              <a:rPr lang="en-US" sz="1500" b="1" dirty="0"/>
              <a:t> opt source               destination</a:t>
            </a:r>
            <a:endParaRPr sz="15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299" name="Google Shape;299;p4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iptables – Init</a:t>
            </a:r>
            <a:endParaRPr/>
          </a:p>
        </p:txBody>
      </p:sp>
      <p:sp>
        <p:nvSpPr>
          <p:cNvPr id="300" name="Google Shape;300;p4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iptables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-F : Flush all rules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-X : Flush all custom chains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-Z : Flush all statistics data for all chains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iptables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-P [INPUT,OUTPUT,FORWARD] [ACCEPT, DROP]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Change the default policy of the target chain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306" name="Google Shape;306;p4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iptables – Save and Restore</a:t>
            </a:r>
            <a:endParaRPr/>
          </a:p>
        </p:txBody>
      </p:sp>
      <p:sp>
        <p:nvSpPr>
          <p:cNvPr id="307" name="Google Shape;307;p4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iptables-restore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Restore from restore file</a:t>
            </a:r>
            <a:endParaRPr sz="26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iptables-save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Export all rules and generate restore file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Some system will load restore file at boot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E.g.: CentOS /etc/sysconfig/iptables /etc/sysconfig/ip6tables</a:t>
            </a:r>
            <a:endParaRPr sz="24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Restore file syntax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#  comments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*  table name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: chain default-policy [pkt:byte]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Rules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COMMIT (End of file)</a:t>
            </a:r>
            <a:endParaRPr sz="2600"/>
          </a:p>
        </p:txBody>
      </p:sp>
      <p:sp>
        <p:nvSpPr>
          <p:cNvPr id="308" name="Google Shape;308;p43"/>
          <p:cNvSpPr txBox="1">
            <a:spLocks noGrp="1"/>
          </p:cNvSpPr>
          <p:nvPr>
            <p:ph type="body" idx="2"/>
          </p:nvPr>
        </p:nvSpPr>
        <p:spPr>
          <a:xfrm>
            <a:off x="5748425" y="4471700"/>
            <a:ext cx="6249900" cy="25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*filter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:INPUT ACCEPT [8:1468]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:FORWARD ACCEPT [0:0]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:OUTPUT ACCEPT [855:500357]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:BLOCK - [0:0]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:WORKSTATON-INPUT - [0:0]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:cs-firewall - [0:0]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-A INPUT -i lo -j ACCEPT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-A INPUT -s 10.1.0.0/16 -j ACCEPT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-A INPUT -m conntrack --ctstate RELATED,ESTABLISHED -j ACCEPT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COMMIT</a:t>
            </a:r>
            <a:endParaRPr sz="1300" b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314" name="Google Shape;314;p4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iptables – Rules (1/2)</a:t>
            </a:r>
            <a:endParaRPr/>
          </a:p>
        </p:txBody>
      </p:sp>
      <p:sp>
        <p:nvSpPr>
          <p:cNvPr id="315" name="Google Shape;315;p4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Modify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-A, --append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-C, --check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-D, --delete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-I, --insert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-R, --replace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321" name="Google Shape;321;p4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iptables – Rules (2/2)</a:t>
            </a:r>
            <a:endParaRPr/>
          </a:p>
        </p:txBody>
      </p:sp>
      <p:sp>
        <p:nvSpPr>
          <p:cNvPr id="322" name="Google Shape;322;p4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Filter</a:t>
            </a:r>
            <a:endParaRPr sz="24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-i, -o [if] : incoming interface / outgoing interface</a:t>
            </a:r>
            <a:endParaRPr sz="22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-i ens192 -o docker0</a:t>
            </a:r>
            <a:endParaRPr sz="20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-s, -d [net] : Source / Destination</a:t>
            </a:r>
            <a:endParaRPr sz="22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-s 192.168.0.1/24 –d 140.113.1.1</a:t>
            </a:r>
            <a:endParaRPr sz="20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--sport, --dport [port] : Source port / Destination port</a:t>
            </a:r>
            <a:endParaRPr sz="22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--sport 22 --dport 80</a:t>
            </a:r>
            <a:endParaRPr sz="20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-p [protocol] : tcp, udp, icmp, all</a:t>
            </a:r>
            <a:endParaRPr sz="22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-p icmp</a:t>
            </a:r>
            <a:endParaRPr sz="20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-j [target]: target for matched packets</a:t>
            </a:r>
            <a:endParaRPr sz="22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-j ACCEPT, -j DROP</a:t>
            </a:r>
            <a:endParaRPr sz="20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! (not) : Invert matching</a:t>
            </a:r>
            <a:endParaRPr sz="22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! -s 140.113.1.0/24</a:t>
            </a:r>
            <a:endParaRPr sz="20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! -i eth0</a:t>
            </a:r>
            <a:endParaRPr sz="20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! -p udp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Firewalls – Rules</a:t>
            </a:r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Exclusive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Only </a:t>
            </a:r>
            <a:r>
              <a:rPr lang="en-US" sz="2600">
                <a:solidFill>
                  <a:srgbClr val="0000FF"/>
                </a:solidFill>
              </a:rPr>
              <a:t>block</a:t>
            </a:r>
            <a:r>
              <a:rPr lang="en-US" sz="2600"/>
              <a:t> the traffic matching the rulesets</a:t>
            </a:r>
            <a:endParaRPr sz="26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Inclusive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Only </a:t>
            </a:r>
            <a:r>
              <a:rPr lang="en-US" sz="2600">
                <a:solidFill>
                  <a:srgbClr val="FF0000"/>
                </a:solidFill>
              </a:rPr>
              <a:t>allow</a:t>
            </a:r>
            <a:r>
              <a:rPr lang="en-US" sz="2600"/>
              <a:t> the traffic matching the rulesets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Offer much better control of the incoming/outgoing traffic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Safer than exclusive one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>
                <a:solidFill>
                  <a:srgbClr val="FF0000"/>
                </a:solidFill>
              </a:rPr>
              <a:t>(Y)</a:t>
            </a:r>
            <a:r>
              <a:rPr lang="en-US" sz="2400"/>
              <a:t> reduce the risk of allowing unwanted traffic to pass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>
                <a:solidFill>
                  <a:srgbClr val="0000FF"/>
                </a:solidFill>
              </a:rPr>
              <a:t>(N)</a:t>
            </a:r>
            <a:r>
              <a:rPr lang="en-US" sz="2400"/>
              <a:t> increase the risk to block yourself with wrong configuration</a:t>
            </a:r>
            <a:endParaRPr sz="24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State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Stateful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Keep track of which connections are opened through the firewall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Be vulnerable to Denial of Service (DoS) attacks</a:t>
            </a:r>
            <a:endParaRPr sz="24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Stateless</a:t>
            </a:r>
            <a:endParaRPr sz="28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328" name="Google Shape;328;p4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</a:t>
            </a:r>
            <a:endParaRPr/>
          </a:p>
        </p:txBody>
      </p:sp>
      <p:sp>
        <p:nvSpPr>
          <p:cNvPr id="329" name="Google Shape;329;p4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Allow all packets from 192.168.1.0/24 on eth0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iptables -A INPUT -i eth0 -p tcp -s 192.168.1.0/24 -j ACCEPT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Drop packets from 192.168.1.25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iptables -A INPUT -i eth0 -p tcp -s 192.168.1.25 -j DROP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335" name="Google Shape;335;p4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tools</a:t>
            </a:r>
            <a:endParaRPr/>
          </a:p>
        </p:txBody>
      </p:sp>
      <p:sp>
        <p:nvSpPr>
          <p:cNvPr id="336" name="Google Shape;336;p4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These tools help user to manage iptables rules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UFW (Uncomplicated Firewall) (Ubuntu)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Easy to use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Hard to customize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Firewalld (Redhat)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Another way to manage your firewall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Sometime even with these tools, you still need to understand iptables, otherwise you cannot manage complicated firewall rules like docker network, kubernetes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Firewalls – Packages</a:t>
            </a:r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Linux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iptables (kernel 2.4+)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ipchains (kernel &lt; 2.4)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firewalld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ufw (ubuntu)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FreeBSD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IPFILTER (known as IPF)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IPFIREWALL (known as IPFW) + Dummynet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○"/>
            </a:pPr>
            <a:r>
              <a:rPr lang="en-US">
                <a:solidFill>
                  <a:srgbClr val="FF0000"/>
                </a:solidFill>
              </a:rPr>
              <a:t>Packet Filter (known as PF)+ ALTQ</a:t>
            </a:r>
            <a:endParaRPr>
              <a:solidFill>
                <a:srgbClr val="FF0000"/>
              </a:solidFill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Migrated from OpenBSD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http://www.openbsd.org/faq/pf/</a:t>
            </a:r>
            <a:r>
              <a:rPr lang="en-US"/>
              <a:t> 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Basic PF in FreeBSD</a:t>
            </a:r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Functionality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b="1"/>
              <a:t>Filtering packets</a:t>
            </a:r>
            <a:endParaRPr b="1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Char char="○"/>
            </a:pPr>
            <a:r>
              <a:rPr lang="en-US">
                <a:solidFill>
                  <a:srgbClr val="999999"/>
                </a:solidFill>
              </a:rPr>
              <a:t>NAT</a:t>
            </a:r>
            <a:endParaRPr>
              <a:solidFill>
                <a:srgbClr val="999999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Char char="○"/>
            </a:pPr>
            <a:r>
              <a:rPr lang="en-US">
                <a:solidFill>
                  <a:srgbClr val="999999"/>
                </a:solidFill>
              </a:rPr>
              <a:t>Load balance</a:t>
            </a:r>
            <a:endParaRPr>
              <a:solidFill>
                <a:srgbClr val="999999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Char char="○"/>
            </a:pPr>
            <a:r>
              <a:rPr lang="en-US">
                <a:solidFill>
                  <a:srgbClr val="999999"/>
                </a:solidFill>
              </a:rPr>
              <a:t>QoS: (ALTQ: Alternate Queuing)</a:t>
            </a:r>
            <a:endParaRPr>
              <a:solidFill>
                <a:srgbClr val="999999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Char char="○"/>
            </a:pPr>
            <a:r>
              <a:rPr lang="en-US">
                <a:solidFill>
                  <a:srgbClr val="999999"/>
                </a:solidFill>
              </a:rPr>
              <a:t>Failover (pfsync + carp)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Packet Filter (PF)</a:t>
            </a:r>
            <a:endParaRPr/>
          </a:p>
        </p:txBody>
      </p:sp>
      <p:grpSp>
        <p:nvGrpSpPr>
          <p:cNvPr id="91" name="Google Shape;91;p13"/>
          <p:cNvGrpSpPr/>
          <p:nvPr/>
        </p:nvGrpSpPr>
        <p:grpSpPr>
          <a:xfrm>
            <a:off x="6189525" y="2611650"/>
            <a:ext cx="721575" cy="2010000"/>
            <a:chOff x="6189525" y="2611650"/>
            <a:chExt cx="721575" cy="2010000"/>
          </a:xfrm>
        </p:grpSpPr>
        <p:sp>
          <p:nvSpPr>
            <p:cNvPr id="92" name="Google Shape;92;p13"/>
            <p:cNvSpPr/>
            <p:nvPr/>
          </p:nvSpPr>
          <p:spPr>
            <a:xfrm>
              <a:off x="6386700" y="2709675"/>
              <a:ext cx="524400" cy="17589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6189525" y="2611650"/>
              <a:ext cx="524400" cy="201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13"/>
          <p:cNvSpPr txBox="1"/>
          <p:nvPr/>
        </p:nvSpPr>
        <p:spPr>
          <a:xfrm>
            <a:off x="6969925" y="3365400"/>
            <a:ext cx="21957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Not covered today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Enable pf*</a:t>
            </a:r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 /etc/rc.conf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pf_enable="YES"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pflog_enable="YES"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pfsync_enable="YES"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Kernel configurations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device      pf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device      pflog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device      pfsync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8900" y="5587150"/>
            <a:ext cx="8131175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 in FreeBSD – Commands and Config</a:t>
            </a:r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/etc/rc.d/pf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>
                <a:solidFill>
                  <a:srgbClr val="FF0000"/>
                </a:solidFill>
              </a:rPr>
              <a:t>start</a:t>
            </a:r>
            <a:r>
              <a:rPr lang="en-US"/>
              <a:t> / stop / </a:t>
            </a:r>
            <a:r>
              <a:rPr lang="en-US">
                <a:solidFill>
                  <a:srgbClr val="FF0000"/>
                </a:solidFill>
              </a:rPr>
              <a:t>restart</a:t>
            </a:r>
            <a:r>
              <a:rPr lang="en-US"/>
              <a:t> / status / check / </a:t>
            </a:r>
            <a:r>
              <a:rPr lang="en-US">
                <a:solidFill>
                  <a:srgbClr val="FF0000"/>
                </a:solidFill>
              </a:rPr>
              <a:t>reload</a:t>
            </a:r>
            <a:r>
              <a:rPr lang="en-US"/>
              <a:t> / resync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reboot if kernel modules is not loaded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/etc/pf.conf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rules for PF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traffics to block/pass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tables to lookup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3242</Words>
  <Application>Microsoft Macintosh PowerPoint</Application>
  <PresentationFormat>自訂</PresentationFormat>
  <Paragraphs>504</Paragraphs>
  <Slides>41</Slides>
  <Notes>41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7" baseType="lpstr">
      <vt:lpstr>Source Sans Pro</vt:lpstr>
      <vt:lpstr>Arial</vt:lpstr>
      <vt:lpstr>Courier New</vt:lpstr>
      <vt:lpstr>Times New Roman</vt:lpstr>
      <vt:lpstr>Microsoft JhengHei</vt:lpstr>
      <vt:lpstr>CSCC NASA</vt:lpstr>
      <vt:lpstr>Basic Concept of Firewall</vt:lpstr>
      <vt:lpstr>Firewalls </vt:lpstr>
      <vt:lpstr>Firewalls – Capabilities</vt:lpstr>
      <vt:lpstr>Firewalls – Rules</vt:lpstr>
      <vt:lpstr>Firewalls – Packages</vt:lpstr>
      <vt:lpstr>Basic PF in FreeBSD</vt:lpstr>
      <vt:lpstr>Packet Filter (PF)</vt:lpstr>
      <vt:lpstr>PF in FreeBSD – Enable pf*</vt:lpstr>
      <vt:lpstr>PF in FreeBSD – Commands and Config</vt:lpstr>
      <vt:lpstr>PF in FreeBSD – Example</vt:lpstr>
      <vt:lpstr>PF in FreeBSD – Tool</vt:lpstr>
      <vt:lpstr>PF in FreeBSD – Tool</vt:lpstr>
      <vt:lpstr>PF in FreeBSD – Config ordering</vt:lpstr>
      <vt:lpstr>PF in FreeBSD – Lists</vt:lpstr>
      <vt:lpstr>PF in FreeBSD – Lists</vt:lpstr>
      <vt:lpstr>PF in FreeBSD – Macros</vt:lpstr>
      <vt:lpstr>PF in FreeBSD – Tables (1)</vt:lpstr>
      <vt:lpstr>PF in FreeBSD – Tables (2)</vt:lpstr>
      <vt:lpstr>PF in FreeBSD – Options</vt:lpstr>
      <vt:lpstr>PF in FreeBSD – Normalization</vt:lpstr>
      <vt:lpstr>PF in FreeBSD – Packet Filtering (1)</vt:lpstr>
      <vt:lpstr>PF in FreeBSD – Packet Filtering (2)</vt:lpstr>
      <vt:lpstr>PF in FreeBSD – Packet Filtering (3)</vt:lpstr>
      <vt:lpstr>PF in FreeBSD – Packet Filtering (3)</vt:lpstr>
      <vt:lpstr>PF in FreeBSD – Packet Filtering (4)</vt:lpstr>
      <vt:lpstr>PF in FreeBSD – Packet Filtering (5)</vt:lpstr>
      <vt:lpstr>PF in FreeBSD – Stateful tracking</vt:lpstr>
      <vt:lpstr>PF in FreeBSD – Blocking spoofed</vt:lpstr>
      <vt:lpstr>PF in FreeBSD – Example</vt:lpstr>
      <vt:lpstr>PF in FreeBSD – Debug by pflog</vt:lpstr>
      <vt:lpstr>iptables in Linux</vt:lpstr>
      <vt:lpstr>iptables</vt:lpstr>
      <vt:lpstr>iptables</vt:lpstr>
      <vt:lpstr>iptables - filtering</vt:lpstr>
      <vt:lpstr>iptables – List</vt:lpstr>
      <vt:lpstr>iptables – Init</vt:lpstr>
      <vt:lpstr>iptables – Save and Restore</vt:lpstr>
      <vt:lpstr>iptables – Rules (1/2)</vt:lpstr>
      <vt:lpstr>iptables – Rules (2/2)</vt:lpstr>
      <vt:lpstr>Example</vt:lpstr>
      <vt:lpstr>Other tools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Concept of Firewall</dc:title>
  <cp:lastModifiedBy>Microsoft Office User</cp:lastModifiedBy>
  <cp:revision>1</cp:revision>
  <dcterms:modified xsi:type="dcterms:W3CDTF">2021-12-07T03:41:02Z</dcterms:modified>
</cp:coreProperties>
</file>