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1998325" cy="7559675"/>
  <p:notesSz cx="7559675" cy="10691813"/>
  <p:embeddedFontLst>
    <p:embeddedFont>
      <p:font typeface="Microsoft JhengHei" panose="020B0604030504040204" pitchFamily="34" charset="-120"/>
      <p:regular r:id="rId40"/>
      <p:bold r:id="rId41"/>
    </p:embeddedFont>
    <p:embeddedFont>
      <p:font typeface="Source Sans Pro" panose="020B050303040302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i-Nan Eric Lin" initials="" lastIdx="2" clrIdx="0"/>
  <p:cmAuthor id="1" name="Tse-Han Wang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70"/>
  </p:normalViewPr>
  <p:slideViewPr>
    <p:cSldViewPr snapToGrid="0" snapToObjects="1">
      <p:cViewPr varScale="1">
        <p:scale>
          <a:sx n="92" d="100"/>
          <a:sy n="92" d="100"/>
        </p:scale>
        <p:origin x="17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a42242cff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a42242cff4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0d199c3b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0d199c3b9_0_7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1663a53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1663a5314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1663a531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1663a5314_0_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1663a531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1663a5314_0_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0d199c3b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b0d199c3b9_0_9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0d199c3b9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b0d199c3b9_0_9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0d199c3b9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b0d199c3b9_0_10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0d199c3b9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0d199c3b9_0_1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1663a531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1663a5314_0_3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0d199c3b9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0d199c3b9_0_1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b0d199c3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b0d199c3b9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0d199c3b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b0d199c3b9_0_1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0d199c3b9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b0d199c3b9_0_13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0d199c3b9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b0d199c3b9_0_14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0d199c3b9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0d199c3b9_0_15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b0d199c3b9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b0d199c3b9_0_1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b0d199c3b9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b0d199c3b9_0_16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b0d199c3b9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b0d199c3b9_0_17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b0d199c3b9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b0d199c3b9_0_18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b0d199c3b9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b0d199c3b9_0_2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b0d199c3b9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b0d199c3b9_0_2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0d199c3b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0d199c3b9_0_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b0d199c3b9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b0d199c3b9_0_24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b0d199c3b9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b0d199c3b9_0_25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b0d199c3b9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b0d199c3b9_0_26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b0d199c3b9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b0d199c3b9_0_26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b0d199c3b9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b0d199c3b9_0_3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b0d199c3b9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b0d199c3b9_0_3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b0d199c3b9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b0d199c3b9_0_32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b0d199c3b9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b0d199c3b9_0_33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b0d199c3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b0d199c3b9_0_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0d199c3b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0d199c3b9_0_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0d199c3b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0d199c3b9_0_3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0d199c3b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0d199c3b9_0_4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0d199c3b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0d199c3b9_0_5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0d199c3b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0d199c3b9_0_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交大資工系資訊中心</a:t>
            </a:r>
            <a:endParaRPr sz="3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NCTU</a:t>
            </a:r>
            <a:endParaRPr sz="11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10377600" y="242225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buntu.com/security/notic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isofy.com/lyni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shports.org/databases/postgresql96-serve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buntu.com/security/notic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bsd.org/security/advisorie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query=hosts_access(5)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bsd.org/cgi/man.cgi?query=hosts_options(5)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sts.freebsd.org/mailman/listinfo/freebsd-security-notificatio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security/advisories/FreeBSD-SA-20:33.openssl.as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vd.nist.gov/vuln/detail/CVE-2018-1220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</a:t>
            </a: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jnlin</a:t>
            </a:r>
            <a:r>
              <a:rPr lang="en-US" sz="2800" dirty="0"/>
              <a:t> (2020-2021)</a:t>
            </a: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? (~ 2019)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FreeBSD Security Advisories</a:t>
            </a:r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Solution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Upgrade to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Source code patch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Binary patch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16"/>
          <p:cNvGrpSpPr/>
          <p:nvPr/>
        </p:nvGrpSpPr>
        <p:grpSpPr>
          <a:xfrm>
            <a:off x="599043" y="4200359"/>
            <a:ext cx="6423291" cy="2871078"/>
            <a:chOff x="5812175" y="778125"/>
            <a:chExt cx="5097850" cy="2368876"/>
          </a:xfrm>
        </p:grpSpPr>
        <p:pic>
          <p:nvPicPr>
            <p:cNvPr id="122" name="Google Shape;122;p16"/>
            <p:cNvPicPr preferRelativeResize="0"/>
            <p:nvPr/>
          </p:nvPicPr>
          <p:blipFill rotWithShape="1">
            <a:blip r:embed="rId3">
              <a:alphaModFix/>
            </a:blip>
            <a:srcRect b="65069"/>
            <a:stretch/>
          </p:blipFill>
          <p:spPr>
            <a:xfrm>
              <a:off x="5812175" y="778125"/>
              <a:ext cx="5097850" cy="2368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16"/>
            <p:cNvSpPr/>
            <p:nvPr/>
          </p:nvSpPr>
          <p:spPr>
            <a:xfrm>
              <a:off x="5812177" y="1875446"/>
              <a:ext cx="4426800" cy="1198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16"/>
          <p:cNvGrpSpPr/>
          <p:nvPr/>
        </p:nvGrpSpPr>
        <p:grpSpPr>
          <a:xfrm>
            <a:off x="6336553" y="1847483"/>
            <a:ext cx="5512871" cy="5150079"/>
            <a:chOff x="4107450" y="2524300"/>
            <a:chExt cx="5097902" cy="4486132"/>
          </a:xfrm>
        </p:grpSpPr>
        <p:pic>
          <p:nvPicPr>
            <p:cNvPr id="125" name="Google Shape;125;p16"/>
            <p:cNvPicPr preferRelativeResize="0"/>
            <p:nvPr/>
          </p:nvPicPr>
          <p:blipFill rotWithShape="1">
            <a:blip r:embed="rId3">
              <a:alphaModFix/>
            </a:blip>
            <a:srcRect t="33849"/>
            <a:stretch/>
          </p:blipFill>
          <p:spPr>
            <a:xfrm>
              <a:off x="4107450" y="2524300"/>
              <a:ext cx="5097850" cy="4486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16"/>
            <p:cNvSpPr/>
            <p:nvPr/>
          </p:nvSpPr>
          <p:spPr>
            <a:xfrm>
              <a:off x="4107452" y="2600732"/>
              <a:ext cx="5097900" cy="44097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Ubuntu Security Notices</a:t>
            </a:r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Where to find it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https://ubuntu.com/security/notices</a:t>
            </a:r>
            <a:r>
              <a:rPr lang="en-US"/>
              <a:t> 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075" y="3077200"/>
            <a:ext cx="6646447" cy="414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Ubuntu Security Notice</a:t>
            </a:r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Details</a:t>
            </a:r>
            <a:endParaRPr/>
          </a:p>
        </p:txBody>
      </p:sp>
      <p:pic>
        <p:nvPicPr>
          <p:cNvPr id="142" name="Google Shape;1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0000" y="2136775"/>
            <a:ext cx="6076606" cy="501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Ubuntu Security Notice</a:t>
            </a:r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Update instructions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 apt-get to update packages</a:t>
            </a:r>
            <a:endParaRPr/>
          </a:p>
        </p:txBody>
      </p:sp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2675" y="2624750"/>
            <a:ext cx="6023674" cy="450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Security Problems</a:t>
            </a:r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Software bugs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FreeBSD security advisor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pkg audit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pkg-audit(8)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lynis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https://cisofy.com/lynis/</a:t>
            </a:r>
            <a:r>
              <a:rPr lang="en-US"/>
              <a:t> 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Unreliable wetware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Phishing site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Open doors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Weak password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Lack of 2 factor authentication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Disk share with the world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pkg audit (1)</a:t>
            </a:r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pkg audit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Checks installed ports against a list of security vulnerabilities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pkg audit -F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-F: Fetch the current database from the FreeBSD servers.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Security Output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pkg audit (2)</a:t>
            </a:r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pkg audit -F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http://www.freshports.org/&lt;category&gt;/&lt;portname&gt;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https://www.freshports.org/databases/postgresql96-server/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2"/>
          </p:nvPr>
        </p:nvSpPr>
        <p:spPr>
          <a:xfrm>
            <a:off x="1027100" y="2221350"/>
            <a:ext cx="9373200" cy="27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Fetching vuln.xml.bz2: 100%  694 KiB 710.2kB/s    00:01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libxml2-2.9.4 is vulnerable: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libxml2 -- Multiple Issues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CVE: CVE-2017-9050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CVE: CVE-2017-9049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CVE: CVE-2017-9048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CVE: CVE-2017-9047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CVE: CVE-2017-8872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WWW: https://vuxml.FreeBSD.org/freebsd/76e59f55-4f7a-4887-bcb0-11604004163a.html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1 problem(s) in the installed packages found.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pkg audit (3)</a:t>
            </a:r>
            <a:endParaRPr/>
          </a:p>
        </p:txBody>
      </p:sp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1400" y="1662662"/>
            <a:ext cx="8173800" cy="54619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lynis</a:t>
            </a:r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lynis audit system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Can use lynis for remote system auditing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1538" y="2507100"/>
            <a:ext cx="5255251" cy="4716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trick </a:t>
            </a:r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Tricks 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ssh scan and hack 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ssh guard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sshit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…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Phishing 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XSS &amp; SQL injection 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…</a:t>
            </a:r>
            <a:endParaRPr sz="25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Objective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Spam 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Jump gateway 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File sharing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…</a:t>
            </a:r>
            <a:endParaRPr sz="2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Principles</a:t>
            </a: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Network Security is a very very big issue, can not full covered in this course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Aimed at security issues of single host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KISS: Keep it simple and stupid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Minimum exposure to the Internet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Stop unused service and application</a:t>
            </a:r>
            <a:endParaRPr sz="24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Principles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Keep your application and system updated (like Windows Update)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Follow security advisories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FreeBSD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Linux: distro related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https://ubuntu.com/security/notices</a:t>
            </a:r>
            <a:r>
              <a:rPr lang="en-US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Procfs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 view of the system process table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Normally mount on /proc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mount -t procfs proc /proc</a:t>
            </a:r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Process file system – procfs</a:t>
            </a:r>
            <a:endParaRPr/>
          </a:p>
        </p:txBody>
      </p:sp>
      <p:pic>
        <p:nvPicPr>
          <p:cNvPr id="202" name="Google Shape;202;p26" descr="http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6322" y="3580725"/>
            <a:ext cx="7556878" cy="196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 descr="pro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2763" y="5590850"/>
            <a:ext cx="9144000" cy="17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Simple SQL injection example</a:t>
            </a:r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Username/password authentication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No input validation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body" idx="2"/>
          </p:nvPr>
        </p:nvSpPr>
        <p:spPr>
          <a:xfrm>
            <a:off x="1041300" y="2056000"/>
            <a:ext cx="89001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SELECT * FROM usrTable</a:t>
            </a: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WHERE user =</a:t>
            </a: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AND pass = ;</a:t>
            </a: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</p:txBody>
      </p:sp>
      <p:sp>
        <p:nvSpPr>
          <p:cNvPr id="212" name="Google Shape;212;p27"/>
          <p:cNvSpPr txBox="1">
            <a:spLocks noGrp="1"/>
          </p:cNvSpPr>
          <p:nvPr>
            <p:ph type="body" idx="2"/>
          </p:nvPr>
        </p:nvSpPr>
        <p:spPr>
          <a:xfrm>
            <a:off x="1041300" y="4284050"/>
            <a:ext cx="89001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SELECT * FROM usrTable</a:t>
            </a: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WHERE user = 'test'</a:t>
            </a: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AND pass = 'a' OR 'a' = 'a'</a:t>
            </a: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setuid program</a:t>
            </a:r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passwd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/etc/master.passwd is of mode 600 (-rw-------) 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Setuid shell scripts are especially apt to cause security problems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Minimize the number of setuid programs</a:t>
            </a:r>
            <a:br>
              <a:rPr lang="en-US"/>
            </a:br>
            <a:br>
              <a:rPr lang="en-US"/>
            </a:b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Disable the setuid execution on individual filesystems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■"/>
            </a:pPr>
            <a:r>
              <a:rPr lang="en-US">
                <a:solidFill>
                  <a:srgbClr val="FF0000"/>
                </a:solidFill>
              </a:rPr>
              <a:t>-o nosuid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20" name="Google Shape;220;p28"/>
          <p:cNvSpPr txBox="1">
            <a:spLocks noGrp="1"/>
          </p:cNvSpPr>
          <p:nvPr>
            <p:ph type="body" idx="2"/>
          </p:nvPr>
        </p:nvSpPr>
        <p:spPr>
          <a:xfrm>
            <a:off x="1149300" y="2569450"/>
            <a:ext cx="10078500" cy="9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ls -al /usr/bin/passwd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-r-sr-xr-x  2 root  wheel  8224 Dec  5 22:00 /usr/bin/passwd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21" name="Google Shape;221;p28"/>
          <p:cNvSpPr txBox="1">
            <a:spLocks noGrp="1"/>
          </p:cNvSpPr>
          <p:nvPr>
            <p:ph type="body" idx="2"/>
          </p:nvPr>
        </p:nvSpPr>
        <p:spPr>
          <a:xfrm>
            <a:off x="1149300" y="4703050"/>
            <a:ext cx="7634100" cy="7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/usr/bin/find / -user root -perm -4000 -print |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/bin/mail -s "Setuid root files" username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issues </a:t>
            </a:r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/etc/hosts.equiv and ~/.rhosts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Trusted remote host and user name DB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Allow user to login (via rlogin) and copy files (rcp) between machines without passwords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Format: 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Simple: hostname [username]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Complex: [+-][hostname|@netgroup]</a:t>
            </a:r>
            <a:br>
              <a:rPr lang="en-US" sz="2300"/>
            </a:br>
            <a:r>
              <a:rPr lang="en-US" sz="2300"/>
              <a:t>                 [[+-][username|@netgorup]]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Example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bar.com foo          (trust user "foo" from host "bar.com")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+@adm_cs_cc     (trust all from amd_cs_cc group)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+@adm_cs_cc -@user123</a:t>
            </a:r>
            <a:endParaRPr sz="23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Char char="●"/>
            </a:pPr>
            <a:r>
              <a:rPr lang="en-US" sz="2700">
                <a:solidFill>
                  <a:srgbClr val="FF0000"/>
                </a:solidFill>
              </a:rPr>
              <a:t>Do not use this</a:t>
            </a:r>
            <a:endParaRPr sz="27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not su nor sudo?</a:t>
            </a:r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Becoming other users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 pseudo-user for services, sometimes shared by multiple users</a:t>
            </a: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sudo -u news -s       (?)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/etc/inetd.conf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login stream tcp nowait root /usr/libexec/rlogind rlogind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~notftpadm/.rhosts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localhost user123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rlogin -l news localhost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2"/>
          </p:nvPr>
        </p:nvSpPr>
        <p:spPr>
          <a:xfrm>
            <a:off x="1478275" y="2565225"/>
            <a:ext cx="47487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User_Alias newsTA=user123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Runas_Alias NEWSADM=news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newsTA  ALL=(NEWSADM) ALL</a:t>
            </a:r>
            <a:endParaRPr b="1"/>
          </a:p>
        </p:txBody>
      </p:sp>
      <p:sp>
        <p:nvSpPr>
          <p:cNvPr id="237" name="Google Shape;237;p30"/>
          <p:cNvSpPr txBox="1"/>
          <p:nvPr/>
        </p:nvSpPr>
        <p:spPr>
          <a:xfrm>
            <a:off x="5498950" y="4150025"/>
            <a:ext cx="1120800" cy="369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Too dirty!</a:t>
            </a:r>
            <a:endParaRPr/>
          </a:p>
        </p:txBody>
      </p:sp>
      <p:sp>
        <p:nvSpPr>
          <p:cNvPr id="238" name="Google Shape;238;p30"/>
          <p:cNvSpPr txBox="1"/>
          <p:nvPr/>
        </p:nvSpPr>
        <p:spPr>
          <a:xfrm>
            <a:off x="4779075" y="5885425"/>
            <a:ext cx="1310700" cy="369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Not secure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tools</a:t>
            </a:r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nmap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john, crack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PGP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CA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Firewall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TCP Wrapper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51" name="Google Shape;251;p3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TCP Wrapper</a:t>
            </a:r>
            <a:endParaRPr/>
          </a:p>
        </p:txBody>
      </p:sp>
      <p:sp>
        <p:nvSpPr>
          <p:cNvPr id="252" name="Google Shape;252;p3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There are something that a firewall will not handle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Sending text back to the source</a:t>
            </a:r>
            <a:endParaRPr>
              <a:solidFill>
                <a:srgbClr val="FF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TCP wrapper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Extend the abilities of </a:t>
            </a:r>
            <a:r>
              <a:rPr lang="en-US">
                <a:solidFill>
                  <a:srgbClr val="FF0000"/>
                </a:solidFill>
              </a:rPr>
              <a:t>inetd</a:t>
            </a:r>
            <a:endParaRPr>
              <a:solidFill>
                <a:srgbClr val="FF0000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Provide support for every server daemon under its control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Logging support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Return message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Permit a daemon to only accept internal connections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258" name="Google Shape;258;p3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TCP Wrapper</a:t>
            </a:r>
            <a:endParaRPr/>
          </a:p>
        </p:txBody>
      </p:sp>
      <p:sp>
        <p:nvSpPr>
          <p:cNvPr id="259" name="Google Shape;259;p3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8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TCP Wrapper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Provide support for every server daemon under its control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3"/>
          <p:cNvSpPr/>
          <p:nvPr/>
        </p:nvSpPr>
        <p:spPr>
          <a:xfrm>
            <a:off x="3452250" y="4414500"/>
            <a:ext cx="1179900" cy="1179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inted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33"/>
          <p:cNvSpPr/>
          <p:nvPr/>
        </p:nvSpPr>
        <p:spPr>
          <a:xfrm>
            <a:off x="5713650" y="4414500"/>
            <a:ext cx="1179900" cy="1179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tcpd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33"/>
          <p:cNvSpPr/>
          <p:nvPr/>
        </p:nvSpPr>
        <p:spPr>
          <a:xfrm>
            <a:off x="7613375" y="2945438"/>
            <a:ext cx="875100" cy="875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ftpd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33"/>
          <p:cNvSpPr/>
          <p:nvPr/>
        </p:nvSpPr>
        <p:spPr>
          <a:xfrm>
            <a:off x="7613375" y="4081038"/>
            <a:ext cx="875100" cy="875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telnetd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33"/>
          <p:cNvSpPr/>
          <p:nvPr/>
        </p:nvSpPr>
        <p:spPr>
          <a:xfrm>
            <a:off x="7568600" y="5216638"/>
            <a:ext cx="875100" cy="875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talked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33"/>
          <p:cNvSpPr/>
          <p:nvPr/>
        </p:nvSpPr>
        <p:spPr>
          <a:xfrm>
            <a:off x="7568600" y="6485263"/>
            <a:ext cx="875100" cy="875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fingerd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6" name="Google Shape;266;p33"/>
          <p:cNvCxnSpPr>
            <a:stCxn id="267" idx="6"/>
            <a:endCxn id="260" idx="2"/>
          </p:cNvCxnSpPr>
          <p:nvPr/>
        </p:nvCxnSpPr>
        <p:spPr>
          <a:xfrm>
            <a:off x="2676150" y="5004450"/>
            <a:ext cx="7761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8" name="Google Shape;268;p33"/>
          <p:cNvCxnSpPr>
            <a:endCxn id="261" idx="2"/>
          </p:cNvCxnSpPr>
          <p:nvPr/>
        </p:nvCxnSpPr>
        <p:spPr>
          <a:xfrm>
            <a:off x="4632150" y="5004450"/>
            <a:ext cx="10815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9" name="Google Shape;269;p33"/>
          <p:cNvCxnSpPr>
            <a:stCxn id="261" idx="6"/>
            <a:endCxn id="262" idx="2"/>
          </p:cNvCxnSpPr>
          <p:nvPr/>
        </p:nvCxnSpPr>
        <p:spPr>
          <a:xfrm rot="10800000" flipH="1">
            <a:off x="6893550" y="3382950"/>
            <a:ext cx="719700" cy="162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0" name="Google Shape;270;p33"/>
          <p:cNvCxnSpPr>
            <a:stCxn id="261" idx="6"/>
            <a:endCxn id="263" idx="2"/>
          </p:cNvCxnSpPr>
          <p:nvPr/>
        </p:nvCxnSpPr>
        <p:spPr>
          <a:xfrm rot="10800000" flipH="1">
            <a:off x="6893550" y="4518450"/>
            <a:ext cx="719700" cy="486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1" name="Google Shape;271;p33"/>
          <p:cNvCxnSpPr>
            <a:stCxn id="261" idx="6"/>
            <a:endCxn id="264" idx="2"/>
          </p:cNvCxnSpPr>
          <p:nvPr/>
        </p:nvCxnSpPr>
        <p:spPr>
          <a:xfrm>
            <a:off x="6893550" y="5004450"/>
            <a:ext cx="675000" cy="64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2" name="Google Shape;272;p33"/>
          <p:cNvCxnSpPr>
            <a:stCxn id="261" idx="6"/>
            <a:endCxn id="265" idx="2"/>
          </p:cNvCxnSpPr>
          <p:nvPr/>
        </p:nvCxnSpPr>
        <p:spPr>
          <a:xfrm>
            <a:off x="6893550" y="5004450"/>
            <a:ext cx="675000" cy="1918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3" name="Google Shape;273;p33"/>
          <p:cNvSpPr txBox="1"/>
          <p:nvPr/>
        </p:nvSpPr>
        <p:spPr>
          <a:xfrm>
            <a:off x="7750475" y="5999279"/>
            <a:ext cx="6009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‧‧‧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33"/>
          <p:cNvSpPr/>
          <p:nvPr/>
        </p:nvSpPr>
        <p:spPr>
          <a:xfrm>
            <a:off x="5686350" y="6375600"/>
            <a:ext cx="1234500" cy="73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hosts.allow</a:t>
            </a:r>
            <a:b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hosts.deny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5" name="Google Shape;275;p33"/>
          <p:cNvCxnSpPr>
            <a:stCxn id="274" idx="0"/>
            <a:endCxn id="261" idx="4"/>
          </p:cNvCxnSpPr>
          <p:nvPr/>
        </p:nvCxnSpPr>
        <p:spPr>
          <a:xfrm rot="10800000">
            <a:off x="6303600" y="5594400"/>
            <a:ext cx="0" cy="78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6" name="Google Shape;276;p33"/>
          <p:cNvSpPr txBox="1"/>
          <p:nvPr/>
        </p:nvSpPr>
        <p:spPr>
          <a:xfrm>
            <a:off x="4506500" y="4518450"/>
            <a:ext cx="14202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TCP-Wrapper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82" name="Google Shape;282;p3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TCP Wrapper</a:t>
            </a:r>
            <a:endParaRPr/>
          </a:p>
        </p:txBody>
      </p:sp>
      <p:sp>
        <p:nvSpPr>
          <p:cNvPr id="283" name="Google Shape;283;p3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To see what daemons are controlled by inetd, see /etc/inetd.conf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TCP wrapper should not be considered a replacement of a good firewall. Instead, it should be used in conjunction with a firewall or other security tools</a:t>
            </a:r>
            <a:endParaRPr/>
          </a:p>
        </p:txBody>
      </p:sp>
      <p:sp>
        <p:nvSpPr>
          <p:cNvPr id="284" name="Google Shape;284;p34"/>
          <p:cNvSpPr txBox="1">
            <a:spLocks noGrp="1"/>
          </p:cNvSpPr>
          <p:nvPr>
            <p:ph type="body" idx="2"/>
          </p:nvPr>
        </p:nvSpPr>
        <p:spPr>
          <a:xfrm>
            <a:off x="599050" y="2092225"/>
            <a:ext cx="11085000" cy="27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#ftp    stream  tcp     nowait  root    /usr/libexec/ftpd       ftpd -l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#ftp    stream  tcp6    nowait  root    /usr/libexec/ftpd       ftpd -l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#telnet stream  tcp     nowait  root    /usr/libexec/telnetd    telnetd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#telnet stream  tcp6    nowait  root    /usr/libexec/telnetd    telnetd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shell   stream  tcp     nowait  root    /usr/libexec/rshd       rshd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#shell  stream  tcp6    nowait  root    /usr/libexec/rshd       rshd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login   stream  tcp     nowait  root    /usr/libexec/rlogind    rlogind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#login  stream  tcp6    nowait  root    /usr/libexec/rlogind    rlogind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290" name="Google Shape;290;p3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TCP Wrapper</a:t>
            </a:r>
            <a:endParaRPr/>
          </a:p>
        </p:txBody>
      </p:sp>
      <p:sp>
        <p:nvSpPr>
          <p:cNvPr id="291" name="Google Shape;291;p3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To use TCP wrapper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inetd daemon must start up with "-Ww" option (default) or edit /etc/rc.conf </a:t>
            </a:r>
            <a:br>
              <a:rPr lang="en-US"/>
            </a:b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■"/>
            </a:pPr>
            <a:r>
              <a:rPr lang="en-US">
                <a:solidFill>
                  <a:srgbClr val="FF0000"/>
                </a:solidFill>
              </a:rPr>
              <a:t>Edit /etc/hosts.allow</a:t>
            </a:r>
            <a:endParaRPr>
              <a:solidFill>
                <a:srgbClr val="FF0000"/>
              </a:solidFill>
            </a:endParaRPr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Format:</a:t>
            </a:r>
            <a:br>
              <a:rPr lang="en-US"/>
            </a:br>
            <a:r>
              <a:rPr lang="en-US" u="sng"/>
              <a:t>daemon:address:action</a:t>
            </a:r>
            <a:endParaRPr u="sng"/>
          </a:p>
          <a:p>
            <a:pPr marL="2286000" lvl="4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daemon is the daemon name which inetd started</a:t>
            </a:r>
            <a:endParaRPr/>
          </a:p>
          <a:p>
            <a:pPr marL="2286000" lvl="4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address can be hostname, IPv4 addr, IPv6 addr</a:t>
            </a:r>
            <a:endParaRPr/>
          </a:p>
          <a:p>
            <a:pPr marL="2286000" lvl="4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action can be "allow" or "deny"</a:t>
            </a:r>
            <a:br>
              <a:rPr lang="en-US"/>
            </a:br>
            <a:endParaRPr/>
          </a:p>
          <a:p>
            <a:pPr marL="2286000" lvl="4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Keyword “ALL” can be used in daemon and address fields to means everything		</a:t>
            </a:r>
            <a:endParaRPr/>
          </a:p>
        </p:txBody>
      </p:sp>
      <p:sp>
        <p:nvSpPr>
          <p:cNvPr id="292" name="Google Shape;292;p35"/>
          <p:cNvSpPr txBox="1"/>
          <p:nvPr/>
        </p:nvSpPr>
        <p:spPr>
          <a:xfrm>
            <a:off x="6105800" y="2777325"/>
            <a:ext cx="4423200" cy="7464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inetd_enable="YES"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inetd_flags="-wW" 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3" name="Google Shape;293;p35"/>
          <p:cNvSpPr txBox="1"/>
          <p:nvPr/>
        </p:nvSpPr>
        <p:spPr>
          <a:xfrm>
            <a:off x="9153700" y="2622025"/>
            <a:ext cx="1311000" cy="393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/etc/rc.conf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FreeBSD Security Advisories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http://www.freebsd.org/security/advisories.html</a:t>
            </a:r>
            <a:r>
              <a:rPr lang="en-US"/>
              <a:t> </a:t>
            </a:r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6413" y="2291650"/>
            <a:ext cx="7296150" cy="39147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/>
          <p:nvPr/>
        </p:nvSpPr>
        <p:spPr>
          <a:xfrm>
            <a:off x="2108550" y="4698200"/>
            <a:ext cx="5036100" cy="1671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299" name="Google Shape;299;p3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/etc/hosts.allow</a:t>
            </a:r>
            <a:endParaRPr/>
          </a:p>
        </p:txBody>
      </p:sp>
      <p:sp>
        <p:nvSpPr>
          <p:cNvPr id="300" name="Google Shape;300;p3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First rule match semantic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Meaning that the configuration file is scanned in ascending order for a matching rule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When a match is found, the rule is applied and the search process will be stopped 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E.g.,</a:t>
            </a:r>
            <a:endParaRPr/>
          </a:p>
        </p:txBody>
      </p:sp>
      <p:sp>
        <p:nvSpPr>
          <p:cNvPr id="301" name="Google Shape;301;p36"/>
          <p:cNvSpPr txBox="1">
            <a:spLocks noGrp="1"/>
          </p:cNvSpPr>
          <p:nvPr>
            <p:ph type="body" idx="2"/>
          </p:nvPr>
        </p:nvSpPr>
        <p:spPr>
          <a:xfrm>
            <a:off x="1165750" y="4579525"/>
            <a:ext cx="9697500" cy="27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ALL :     localhost, loghost @adm_cc_cs : allow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ptelnetd pftpd sshd: @sun_cc_cs, @bsd_cc_cs, @linux_cc_cs : allow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ptelnetd pftpd sshd: zeiss, chbsd, sabsd : allow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identd :  ALL : allow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portmap :  140.113.17. ALL : allow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sendmail : ALL : allow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rpc.rstatd : @all_cc_cs 140.113.17.203: allow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rpc.rusersd : @all_cc_cs 140.113.17.203: allow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ALL : ALL : deny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07" name="Google Shape;307;p3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/etc/hosts.allow</a:t>
            </a:r>
            <a:endParaRPr/>
          </a:p>
        </p:txBody>
      </p:sp>
      <p:sp>
        <p:nvSpPr>
          <p:cNvPr id="308" name="Google Shape;308;p3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Advanced configuration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External commands (</a:t>
            </a:r>
            <a:r>
              <a:rPr lang="en-US">
                <a:solidFill>
                  <a:srgbClr val="FF0000"/>
                </a:solidFill>
              </a:rPr>
              <a:t>twist option</a:t>
            </a:r>
            <a:r>
              <a:rPr lang="en-US"/>
              <a:t>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twist will be called to execute a shell command or script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External commands (</a:t>
            </a:r>
            <a:r>
              <a:rPr lang="en-US">
                <a:solidFill>
                  <a:srgbClr val="FF0000"/>
                </a:solidFill>
              </a:rPr>
              <a:t>spawn option</a:t>
            </a:r>
            <a:r>
              <a:rPr lang="en-US"/>
              <a:t>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spawn is like twist, but it will not send a reply back to the client</a:t>
            </a:r>
            <a:endParaRPr/>
          </a:p>
        </p:txBody>
      </p:sp>
      <p:sp>
        <p:nvSpPr>
          <p:cNvPr id="309" name="Google Shape;309;p37"/>
          <p:cNvSpPr txBox="1">
            <a:spLocks noGrp="1"/>
          </p:cNvSpPr>
          <p:nvPr>
            <p:ph type="body" idx="2"/>
          </p:nvPr>
        </p:nvSpPr>
        <p:spPr>
          <a:xfrm>
            <a:off x="952925" y="3119388"/>
            <a:ext cx="99717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# The rest of the daemons are protected.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telnet : ALL \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         : severity auth.info \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         : twist /bin/echo "You are not welcome to use %d from %h."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</p:txBody>
      </p:sp>
      <p:sp>
        <p:nvSpPr>
          <p:cNvPr id="310" name="Google Shape;310;p37"/>
          <p:cNvSpPr txBox="1">
            <a:spLocks noGrp="1"/>
          </p:cNvSpPr>
          <p:nvPr>
            <p:ph type="body" idx="2"/>
          </p:nvPr>
        </p:nvSpPr>
        <p:spPr>
          <a:xfrm>
            <a:off x="1012450" y="5660203"/>
            <a:ext cx="9971700" cy="16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# We do not allow connections from example.com: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ALL : .example.com \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      : spawn (/bin/echo %a from %h attempted to access %d &gt;&gt; \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      /var/log/connections.log) \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      : deny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316" name="Google Shape;316;p3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/etc/hosts.allow</a:t>
            </a:r>
            <a:endParaRPr/>
          </a:p>
        </p:txBody>
      </p:sp>
      <p:sp>
        <p:nvSpPr>
          <p:cNvPr id="317" name="Google Shape;317;p3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Wildcard (PARANOID option)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Match any connection that is made from an IP address that differs from its hostname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hosts_access(5)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4"/>
              </a:rPr>
              <a:t>hosts_options(5)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8"/>
          <p:cNvSpPr txBox="1">
            <a:spLocks noGrp="1"/>
          </p:cNvSpPr>
          <p:nvPr>
            <p:ph type="body" idx="2"/>
          </p:nvPr>
        </p:nvSpPr>
        <p:spPr>
          <a:xfrm>
            <a:off x="1966550" y="3119400"/>
            <a:ext cx="89580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# Block possibly spoofed requests to sendmail: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sendmail : PARANOID : deny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"/>
          <p:cNvSpPr/>
          <p:nvPr/>
        </p:nvSpPr>
        <p:spPr>
          <a:xfrm>
            <a:off x="9156425" y="3613975"/>
            <a:ext cx="284100" cy="23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325" name="Google Shape;325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you perform any change.</a:t>
            </a:r>
            <a:endParaRPr/>
          </a:p>
        </p:txBody>
      </p:sp>
      <p:sp>
        <p:nvSpPr>
          <p:cNvPr id="326" name="Google Shape;326;p3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53004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Philosophy of  SA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Know how things really work.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Plan it before you do it.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Do a full backup</a:t>
            </a:r>
            <a:endParaRPr>
              <a:solidFill>
                <a:srgbClr val="FF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Make it reversible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Make changes incrementally.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Test before you unleash it .</a:t>
            </a:r>
            <a:endParaRPr/>
          </a:p>
        </p:txBody>
      </p:sp>
      <p:sp>
        <p:nvSpPr>
          <p:cNvPr id="327" name="Google Shape;327;p39"/>
          <p:cNvSpPr/>
          <p:nvPr/>
        </p:nvSpPr>
        <p:spPr>
          <a:xfrm>
            <a:off x="6075750" y="1906800"/>
            <a:ext cx="2326800" cy="830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Backup before changing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Think your fallback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39"/>
          <p:cNvSpPr/>
          <p:nvPr/>
        </p:nvSpPr>
        <p:spPr>
          <a:xfrm>
            <a:off x="6075750" y="2969600"/>
            <a:ext cx="2326800" cy="830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Apply chang in new file on test environment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39"/>
          <p:cNvSpPr/>
          <p:nvPr/>
        </p:nvSpPr>
        <p:spPr>
          <a:xfrm>
            <a:off x="6075750" y="4032400"/>
            <a:ext cx="2326800" cy="448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Restart the system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30" name="Google Shape;330;p39"/>
          <p:cNvGrpSpPr/>
          <p:nvPr/>
        </p:nvGrpSpPr>
        <p:grpSpPr>
          <a:xfrm>
            <a:off x="6075750" y="4713900"/>
            <a:ext cx="2326800" cy="666400"/>
            <a:chOff x="6532950" y="5102400"/>
            <a:chExt cx="2326800" cy="666400"/>
          </a:xfrm>
        </p:grpSpPr>
        <p:sp>
          <p:nvSpPr>
            <p:cNvPr id="331" name="Google Shape;331;p39"/>
            <p:cNvSpPr/>
            <p:nvPr/>
          </p:nvSpPr>
          <p:spPr>
            <a:xfrm>
              <a:off x="6532950" y="5102400"/>
              <a:ext cx="2326800" cy="666400"/>
            </a:xfrm>
            <a:prstGeom prst="flowChartDecision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2" name="Google Shape;332;p39"/>
            <p:cNvSpPr txBox="1"/>
            <p:nvPr/>
          </p:nvSpPr>
          <p:spPr>
            <a:xfrm>
              <a:off x="6767850" y="5211250"/>
              <a:ext cx="1857000" cy="44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Is everything fine?</a:t>
              </a:r>
              <a:endPara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39"/>
          <p:cNvSpPr/>
          <p:nvPr/>
        </p:nvSpPr>
        <p:spPr>
          <a:xfrm>
            <a:off x="6075750" y="5613000"/>
            <a:ext cx="2326800" cy="448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Run Test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39"/>
          <p:cNvSpPr/>
          <p:nvPr/>
        </p:nvSpPr>
        <p:spPr>
          <a:xfrm>
            <a:off x="6075750" y="6294500"/>
            <a:ext cx="2326800" cy="448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Apply to Real System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35" name="Google Shape;335;p39"/>
          <p:cNvGrpSpPr/>
          <p:nvPr/>
        </p:nvGrpSpPr>
        <p:grpSpPr>
          <a:xfrm>
            <a:off x="7097100" y="6976000"/>
            <a:ext cx="284100" cy="284100"/>
            <a:chOff x="7417825" y="7090650"/>
            <a:chExt cx="284100" cy="284100"/>
          </a:xfrm>
        </p:grpSpPr>
        <p:sp>
          <p:nvSpPr>
            <p:cNvPr id="336" name="Google Shape;336;p39"/>
            <p:cNvSpPr/>
            <p:nvPr/>
          </p:nvSpPr>
          <p:spPr>
            <a:xfrm>
              <a:off x="7417825" y="7090650"/>
              <a:ext cx="284100" cy="28410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9"/>
            <p:cNvSpPr/>
            <p:nvPr/>
          </p:nvSpPr>
          <p:spPr>
            <a:xfrm>
              <a:off x="7444825" y="7117650"/>
              <a:ext cx="230100" cy="230100"/>
            </a:xfrm>
            <a:prstGeom prst="flowChartConnector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39"/>
          <p:cNvSpPr/>
          <p:nvPr/>
        </p:nvSpPr>
        <p:spPr>
          <a:xfrm>
            <a:off x="8729825" y="3016673"/>
            <a:ext cx="2326800" cy="830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Restore Procedures Think another solution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39" name="Google Shape;339;p39"/>
          <p:cNvGrpSpPr/>
          <p:nvPr/>
        </p:nvGrpSpPr>
        <p:grpSpPr>
          <a:xfrm>
            <a:off x="8729825" y="5504205"/>
            <a:ext cx="2326800" cy="666400"/>
            <a:chOff x="6532950" y="5154200"/>
            <a:chExt cx="2326800" cy="666400"/>
          </a:xfrm>
        </p:grpSpPr>
        <p:sp>
          <p:nvSpPr>
            <p:cNvPr id="340" name="Google Shape;340;p39"/>
            <p:cNvSpPr/>
            <p:nvPr/>
          </p:nvSpPr>
          <p:spPr>
            <a:xfrm>
              <a:off x="6532950" y="5154200"/>
              <a:ext cx="2326800" cy="666400"/>
            </a:xfrm>
            <a:prstGeom prst="flowChartDecision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1" name="Google Shape;341;p39"/>
            <p:cNvSpPr txBox="1"/>
            <p:nvPr/>
          </p:nvSpPr>
          <p:spPr>
            <a:xfrm>
              <a:off x="6816950" y="5242425"/>
              <a:ext cx="1857000" cy="44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Is everything fine?</a:t>
              </a:r>
              <a:endPara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39"/>
          <p:cNvSpPr/>
          <p:nvPr/>
        </p:nvSpPr>
        <p:spPr>
          <a:xfrm>
            <a:off x="7097100" y="1390000"/>
            <a:ext cx="284100" cy="284100"/>
          </a:xfrm>
          <a:prstGeom prst="flowChartConnector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3" name="Google Shape;343;p39"/>
          <p:cNvCxnSpPr>
            <a:stCxn id="342" idx="4"/>
            <a:endCxn id="327" idx="0"/>
          </p:cNvCxnSpPr>
          <p:nvPr/>
        </p:nvCxnSpPr>
        <p:spPr>
          <a:xfrm>
            <a:off x="7239150" y="1674100"/>
            <a:ext cx="0" cy="23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4" name="Google Shape;344;p39"/>
          <p:cNvCxnSpPr>
            <a:stCxn id="327" idx="2"/>
            <a:endCxn id="328" idx="0"/>
          </p:cNvCxnSpPr>
          <p:nvPr/>
        </p:nvCxnSpPr>
        <p:spPr>
          <a:xfrm>
            <a:off x="7239150" y="2736900"/>
            <a:ext cx="0" cy="23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5" name="Google Shape;345;p39"/>
          <p:cNvCxnSpPr>
            <a:stCxn id="328" idx="2"/>
            <a:endCxn id="329" idx="0"/>
          </p:cNvCxnSpPr>
          <p:nvPr/>
        </p:nvCxnSpPr>
        <p:spPr>
          <a:xfrm>
            <a:off x="7239150" y="3799700"/>
            <a:ext cx="0" cy="23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6" name="Google Shape;346;p39"/>
          <p:cNvCxnSpPr>
            <a:stCxn id="329" idx="2"/>
            <a:endCxn id="331" idx="0"/>
          </p:cNvCxnSpPr>
          <p:nvPr/>
        </p:nvCxnSpPr>
        <p:spPr>
          <a:xfrm>
            <a:off x="7239150" y="4481200"/>
            <a:ext cx="0" cy="23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7" name="Google Shape;347;p39"/>
          <p:cNvCxnSpPr>
            <a:stCxn id="331" idx="2"/>
            <a:endCxn id="333" idx="0"/>
          </p:cNvCxnSpPr>
          <p:nvPr/>
        </p:nvCxnSpPr>
        <p:spPr>
          <a:xfrm>
            <a:off x="7239150" y="5380300"/>
            <a:ext cx="0" cy="23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8" name="Google Shape;348;p39"/>
          <p:cNvCxnSpPr>
            <a:stCxn id="333" idx="2"/>
            <a:endCxn id="334" idx="0"/>
          </p:cNvCxnSpPr>
          <p:nvPr/>
        </p:nvCxnSpPr>
        <p:spPr>
          <a:xfrm>
            <a:off x="7239150" y="6061800"/>
            <a:ext cx="0" cy="23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9" name="Google Shape;349;p39"/>
          <p:cNvCxnSpPr>
            <a:stCxn id="334" idx="2"/>
            <a:endCxn id="337" idx="0"/>
          </p:cNvCxnSpPr>
          <p:nvPr/>
        </p:nvCxnSpPr>
        <p:spPr>
          <a:xfrm>
            <a:off x="7239150" y="6743300"/>
            <a:ext cx="0" cy="259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0" name="Google Shape;350;p39"/>
          <p:cNvCxnSpPr>
            <a:stCxn id="338" idx="0"/>
            <a:endCxn id="327" idx="3"/>
          </p:cNvCxnSpPr>
          <p:nvPr/>
        </p:nvCxnSpPr>
        <p:spPr>
          <a:xfrm rot="5400000" flipH="1">
            <a:off x="8800475" y="1923923"/>
            <a:ext cx="694800" cy="14907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1" name="Google Shape;351;p39"/>
          <p:cNvCxnSpPr>
            <a:stCxn id="329" idx="3"/>
            <a:endCxn id="323" idx="2"/>
          </p:cNvCxnSpPr>
          <p:nvPr/>
        </p:nvCxnSpPr>
        <p:spPr>
          <a:xfrm rot="10800000" flipH="1">
            <a:off x="8402550" y="3846700"/>
            <a:ext cx="895800" cy="4101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2" name="Google Shape;352;p39"/>
          <p:cNvCxnSpPr>
            <a:stCxn id="340" idx="2"/>
            <a:endCxn id="334" idx="3"/>
          </p:cNvCxnSpPr>
          <p:nvPr/>
        </p:nvCxnSpPr>
        <p:spPr>
          <a:xfrm rot="5400000">
            <a:off x="8973725" y="5599405"/>
            <a:ext cx="348300" cy="14907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3" name="Google Shape;353;p39"/>
          <p:cNvCxnSpPr>
            <a:stCxn id="340" idx="0"/>
            <a:endCxn id="338" idx="2"/>
          </p:cNvCxnSpPr>
          <p:nvPr/>
        </p:nvCxnSpPr>
        <p:spPr>
          <a:xfrm rot="10800000">
            <a:off x="9893225" y="3846705"/>
            <a:ext cx="0" cy="1657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4" name="Google Shape;354;p39"/>
          <p:cNvSpPr txBox="1"/>
          <p:nvPr/>
        </p:nvSpPr>
        <p:spPr>
          <a:xfrm>
            <a:off x="7307738" y="5260850"/>
            <a:ext cx="7200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Yes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39"/>
          <p:cNvSpPr txBox="1"/>
          <p:nvPr/>
        </p:nvSpPr>
        <p:spPr>
          <a:xfrm>
            <a:off x="8860925" y="3927525"/>
            <a:ext cx="490500" cy="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p39"/>
          <p:cNvSpPr txBox="1"/>
          <p:nvPr/>
        </p:nvSpPr>
        <p:spPr>
          <a:xfrm>
            <a:off x="9947850" y="3927525"/>
            <a:ext cx="490500" cy="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0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Appendix</a:t>
            </a:r>
            <a:endParaRPr/>
          </a:p>
        </p:txBody>
      </p:sp>
      <p:sp>
        <p:nvSpPr>
          <p:cNvPr id="362" name="Google Shape;362;p4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363" name="Google Shape;363;p40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369" name="Google Shape;369;p4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Security Hardening Options (1/3)</a:t>
            </a:r>
            <a:endParaRPr/>
          </a:p>
        </p:txBody>
      </p:sp>
      <p:sp>
        <p:nvSpPr>
          <p:cNvPr id="370" name="Google Shape;370;p4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Include various system hardening options during installation since FreeBSD 11.0-RELEASE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/usr/src/usr.sbin/bsdinstall/scripts/hardening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1" name="Google Shape;37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0750" y="3126475"/>
            <a:ext cx="7356825" cy="40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377" name="Google Shape;377;p4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Security Hardening Options (2/3)</a:t>
            </a:r>
            <a:endParaRPr/>
          </a:p>
        </p:txBody>
      </p:sp>
      <p:sp>
        <p:nvSpPr>
          <p:cNvPr id="378" name="Google Shape;378;p4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Hide processes running as other users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security.bsd.see_other_uids=0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Type: Integer, Default: 1</a:t>
            </a:r>
            <a:endParaRPr sz="27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Hide processes running as other groups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security.bsd.see_other_gids=0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Type: Integer, Default: 1</a:t>
            </a:r>
            <a:endParaRPr sz="27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Disable reading kernel message buffer for unprivileged users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security.bsd.unprivileged_read_msgbuf=0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Type: Integer, Default: 1</a:t>
            </a:r>
            <a:endParaRPr sz="27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Disable process debugging facilities for unprivileged users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security.bsd.unprivileged_proc_debug=0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Type: Integer, Default: 1</a:t>
            </a:r>
            <a:endParaRPr sz="27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384" name="Google Shape;384;p4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Security Hardening Options (3/3)</a:t>
            </a:r>
            <a:endParaRPr/>
          </a:p>
        </p:txBody>
      </p:sp>
      <p:sp>
        <p:nvSpPr>
          <p:cNvPr id="385" name="Google Shape;385;p4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Randomize the PID of newly created processes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kern.randompid=$(jot -r 1 9999)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Random PID modulus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Type: Integer, Default: 0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Insert stack guard page ahead of the growable segments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security.bsd.stack_guard_page=1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Type: Integer, Default: 0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Clean the /tmp filesystem on system startup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clear_tmp_enable="YES" (/etc/rc.conf)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Disable opening Syslogd network socket (disables remote logging)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syslogd_flags="-ss" (/etc/rc.conf)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Disable Sendmail service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sendmail_enable="NONE" (/etc/rc.conf)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FreeBSD Security Advisories</a:t>
            </a: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Advisory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Security information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Where to find it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Web page (Security Advisories Channel)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https://www.freebsd.org</a:t>
            </a:r>
            <a:r>
              <a:rPr lang="en-US"/>
              <a:t>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2174" y="3757625"/>
            <a:ext cx="5727650" cy="346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/>
          <p:nvPr/>
        </p:nvSpPr>
        <p:spPr>
          <a:xfrm>
            <a:off x="9427900" y="5961725"/>
            <a:ext cx="1431000" cy="1262100"/>
          </a:xfrm>
          <a:prstGeom prst="roundRect">
            <a:avLst>
              <a:gd name="adj" fmla="val 5884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FreeBSD Security Advisories</a:t>
            </a:r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Where to find it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freebsd-security-notifications Mailing list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http://lists.freebsd.org/mailman/listinfo/freebsd-security-notifications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200" y="2982500"/>
            <a:ext cx="11572099" cy="39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/>
          <p:nvPr/>
        </p:nvSpPr>
        <p:spPr>
          <a:xfrm>
            <a:off x="4348050" y="6599050"/>
            <a:ext cx="994200" cy="381900"/>
          </a:xfrm>
          <a:prstGeom prst="roundRect">
            <a:avLst>
              <a:gd name="adj" fmla="val 5884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1"/>
          <p:cNvSpPr/>
          <p:nvPr/>
        </p:nvSpPr>
        <p:spPr>
          <a:xfrm>
            <a:off x="753400" y="3918325"/>
            <a:ext cx="7145100" cy="736200"/>
          </a:xfrm>
          <a:prstGeom prst="roundRect">
            <a:avLst>
              <a:gd name="adj" fmla="val 5884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FreeBSD Security Advisories </a:t>
            </a:r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openssl: </a:t>
            </a:r>
            <a:r>
              <a:rPr lang="en-US" sz="2100" u="sng">
                <a:solidFill>
                  <a:schemeClr val="hlink"/>
                </a:solidFill>
                <a:hlinkClick r:id="rId3"/>
              </a:rPr>
              <a:t>https://www.freebsd.org/security/advisories/FreeBSD-SA-20:33.openssl.asc</a:t>
            </a:r>
            <a:r>
              <a:rPr lang="en-US" sz="2100"/>
              <a:t> 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2"/>
          </p:nvPr>
        </p:nvSpPr>
        <p:spPr>
          <a:xfrm>
            <a:off x="1193200" y="2628675"/>
            <a:ext cx="9610200" cy="42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-----BEGIN PGP SIGNED MESSAGE-----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Hash: SHA512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=============================================================================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FreeBSD-SA-20:33.openssl                                    Security Advisory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                                                          The FreeBSD Project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Topic:          OpenSSL NULL pointer de-reference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Category:       contrib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Module:         openssl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Announced:      2020-12-08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Affects:        All supported versions of FreeBSD.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Corrected:      2020-12-08 18:28:49 UTC (stable/12, 12.2-STABLE)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                2020-12-08 19:10:40 UTC (releng/12.2, 12.2-RELEASE-p2)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                2020-12-08 19:10:40 UTC (releng/12.1, 12.1-RELEASE-p12)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CVE Name:       CVE-2020-1971</a:t>
            </a:r>
            <a:endParaRPr sz="1600" b="1"/>
          </a:p>
        </p:txBody>
      </p:sp>
      <p:sp>
        <p:nvSpPr>
          <p:cNvPr id="86" name="Google Shape;86;p12"/>
          <p:cNvSpPr/>
          <p:nvPr/>
        </p:nvSpPr>
        <p:spPr>
          <a:xfrm>
            <a:off x="3167700" y="5950250"/>
            <a:ext cx="6915600" cy="736200"/>
          </a:xfrm>
          <a:prstGeom prst="roundRect">
            <a:avLst>
              <a:gd name="adj" fmla="val 5884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2"/>
          <p:cNvSpPr/>
          <p:nvPr/>
        </p:nvSpPr>
        <p:spPr>
          <a:xfrm>
            <a:off x="3167700" y="6719750"/>
            <a:ext cx="1726500" cy="179400"/>
          </a:xfrm>
          <a:prstGeom prst="roundRect">
            <a:avLst>
              <a:gd name="adj" fmla="val 5884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2"/>
          <p:cNvSpPr txBox="1"/>
          <p:nvPr/>
        </p:nvSpPr>
        <p:spPr>
          <a:xfrm>
            <a:off x="1193194" y="6981100"/>
            <a:ext cx="444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CVE: Common Vulnerabilities and Exposures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FreeBSD Security Advisories </a:t>
            </a:r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CVE-2018-12207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https://nvd.nist.gov/vuln/detail/CVE-2018-12207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052" y="2572811"/>
            <a:ext cx="10706500" cy="33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787544" y="6400800"/>
            <a:ext cx="452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CVSS: Common Vulnerability Scoring System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FreeBSD Security Advisories</a:t>
            </a:r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Problem Description </a:t>
            </a:r>
            <a:endParaRPr/>
          </a:p>
        </p:txBody>
      </p:sp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913" y="2678850"/>
            <a:ext cx="9713175" cy="441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FreeBSD Security Advisories</a:t>
            </a: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Workaround </a:t>
            </a:r>
            <a:endParaRPr/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925" y="2646500"/>
            <a:ext cx="9888150" cy="13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1947</Words>
  <Application>Microsoft Macintosh PowerPoint</Application>
  <PresentationFormat>自訂</PresentationFormat>
  <Paragraphs>376</Paragraphs>
  <Slides>37</Slides>
  <Notes>37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3" baseType="lpstr">
      <vt:lpstr>Source Sans Pro</vt:lpstr>
      <vt:lpstr>Arial</vt:lpstr>
      <vt:lpstr>Courier New</vt:lpstr>
      <vt:lpstr>Times New Roman</vt:lpstr>
      <vt:lpstr>Microsoft JhengHei</vt:lpstr>
      <vt:lpstr>CSCC NASA</vt:lpstr>
      <vt:lpstr>Security</vt:lpstr>
      <vt:lpstr>Security Principles</vt:lpstr>
      <vt:lpstr>FreeBSD Security Advisories</vt:lpstr>
      <vt:lpstr>FreeBSD Security Advisories</vt:lpstr>
      <vt:lpstr>FreeBSD Security Advisories</vt:lpstr>
      <vt:lpstr>FreeBSD Security Advisories </vt:lpstr>
      <vt:lpstr>FreeBSD Security Advisories </vt:lpstr>
      <vt:lpstr>FreeBSD Security Advisories</vt:lpstr>
      <vt:lpstr>FreeBSD Security Advisories</vt:lpstr>
      <vt:lpstr>FreeBSD Security Advisories</vt:lpstr>
      <vt:lpstr>Ubuntu Security Notices</vt:lpstr>
      <vt:lpstr>Ubuntu Security Notice</vt:lpstr>
      <vt:lpstr>Ubuntu Security Notice</vt:lpstr>
      <vt:lpstr>Common Security Problems</vt:lpstr>
      <vt:lpstr>pkg audit (1)</vt:lpstr>
      <vt:lpstr>pkg audit (2)</vt:lpstr>
      <vt:lpstr>pkg audit (3)</vt:lpstr>
      <vt:lpstr>lynis</vt:lpstr>
      <vt:lpstr>Common trick </vt:lpstr>
      <vt:lpstr>Process file system – procfs</vt:lpstr>
      <vt:lpstr>Simple SQL injection example</vt:lpstr>
      <vt:lpstr>setuid program</vt:lpstr>
      <vt:lpstr>Security issues </vt:lpstr>
      <vt:lpstr>Why not su nor sudo?</vt:lpstr>
      <vt:lpstr>Security tools</vt:lpstr>
      <vt:lpstr>TCP Wrapper</vt:lpstr>
      <vt:lpstr>TCP Wrapper</vt:lpstr>
      <vt:lpstr>TCP Wrapper</vt:lpstr>
      <vt:lpstr>TCP Wrapper</vt:lpstr>
      <vt:lpstr>/etc/hosts.allow</vt:lpstr>
      <vt:lpstr>/etc/hosts.allow</vt:lpstr>
      <vt:lpstr>/etc/hosts.allow</vt:lpstr>
      <vt:lpstr>When you perform any change.</vt:lpstr>
      <vt:lpstr>Appendix</vt:lpstr>
      <vt:lpstr>System Security Hardening Options (1/3)</vt:lpstr>
      <vt:lpstr>System Security Hardening Options (2/3)</vt:lpstr>
      <vt:lpstr>System Security Hardening Options (3/3)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</dc:title>
  <cp:lastModifiedBy>Microsoft Office User</cp:lastModifiedBy>
  <cp:revision>1</cp:revision>
  <dcterms:modified xsi:type="dcterms:W3CDTF">2021-12-07T03:39:55Z</dcterms:modified>
</cp:coreProperties>
</file>