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1998325" cy="7559675"/>
  <p:notesSz cx="7559675" cy="10691813"/>
  <p:embeddedFontLst>
    <p:embeddedFont>
      <p:font typeface="Microsoft JhengHei" panose="020B0604030504040204" pitchFamily="34" charset="-120"/>
      <p:regular r:id="rId13"/>
      <p:bold r:id="rId14"/>
    </p:embeddedFont>
    <p:embeddedFont>
      <p:font typeface="Source Sans Pro" panose="020B0503030403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B33DCE-5058-4C1B-A32E-067DC556566C}">
  <a:tblStyle styleId="{84B33DCE-5058-4C1B-A32E-067DC55656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98B9A58-D343-4DED-8253-7B67DE258C6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6"/>
  </p:normalViewPr>
  <p:slideViewPr>
    <p:cSldViewPr snapToGrid="0" snapToObjects="1">
      <p:cViewPr varScale="1">
        <p:scale>
          <a:sx n="99" d="100"/>
          <a:sy n="99" d="100"/>
        </p:scale>
        <p:origin x="11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a42242cff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a42242cff4_0_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af52d5a3e6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af52d5a3e6_0_5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af52d5a3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af52d5a3e6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0b18b156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0b18b1568_0_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f52d5a3e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f52d5a3e6_0_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f52d5a3e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af52d5a3e6_0_1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f52d5a3e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f52d5a3e6_0_2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f52d5a3e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af52d5a3e6_0_3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f52d5a3e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af52d5a3e6_0_4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f52d5a3e6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af52d5a3e6_0_5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交大資工系資訊中心</a:t>
            </a:r>
            <a:endParaRPr sz="30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Computer Center of Department of Computer Science, NCTU</a:t>
            </a:r>
            <a:endParaRPr sz="11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 amt="90000"/>
          </a:blip>
          <a:srcRect/>
          <a:stretch/>
        </p:blipFill>
        <p:spPr>
          <a:xfrm>
            <a:off x="10377600" y="242225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6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bsd.org/cgi/man.cgi?automount(8)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reebsd.org/doc/handbook/network-nfs.html#network-autofs" TargetMode="External"/><Relationship Id="rId5" Type="http://schemas.openxmlformats.org/officeDocument/2006/relationships/hyperlink" Target="https://www.freebsd.org/cgi/man.cgi?autounmountd(8)" TargetMode="External"/><Relationship Id="rId4" Type="http://schemas.openxmlformats.org/officeDocument/2006/relationships/hyperlink" Target="http://freebsd.org/cgi/man.cgi?automountd(8)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bsd.org/cgi/man.cgi?auto_master(5)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Automount NFS</a:t>
            </a:r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/>
              <a:t>lwhsu</a:t>
            </a:r>
            <a:r>
              <a:rPr lang="en-US" dirty="0"/>
              <a:t> (2019-2021, CC BY)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? (?-2018)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autofs (7)</a:t>
            </a:r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Automatic automounts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b="1"/>
              <a:t>automount</a:t>
            </a:r>
            <a:r>
              <a:rPr lang="en-US"/>
              <a:t> can query the </a:t>
            </a:r>
            <a:r>
              <a:rPr lang="en-US" b="1"/>
              <a:t>mountd</a:t>
            </a:r>
            <a:r>
              <a:rPr lang="en-US"/>
              <a:t> to find out what filesystems the server exports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Using -host as map name in the master map file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-host does not enumerate all possible hosts 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It waits for individual subdirectory names to be referenced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If bsd1 exports </a:t>
            </a:r>
            <a:r>
              <a:rPr lang="en-US" b="1"/>
              <a:t>/usr/share/man</a:t>
            </a:r>
            <a:endParaRPr b="1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Automount at the path  </a:t>
            </a:r>
            <a:r>
              <a:rPr lang="en-US" b="1"/>
              <a:t>/net/bsd1/usr/share/man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2"/>
          </p:nvPr>
        </p:nvSpPr>
        <p:spPr>
          <a:xfrm>
            <a:off x="1554775" y="3618175"/>
            <a:ext cx="8053800" cy="4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/net    -host    -nosuid,soft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Automatic mounting</a:t>
            </a:r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599050" y="14110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Problems of /etc/fstab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Maintenance of /etc/fstab in a large network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Crashed NFS server will make operation blocked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Removable media support</a:t>
            </a:r>
            <a:endParaRPr sz="24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automounter (autofs) daemon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Mount filesystems when they are referenced and unmount them when they are no longer needed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Supply a list of </a:t>
            </a:r>
            <a:r>
              <a:rPr lang="en-US" sz="2400">
                <a:solidFill>
                  <a:srgbClr val="FF0000"/>
                </a:solidFill>
              </a:rPr>
              <a:t>replicated filesystems</a:t>
            </a:r>
            <a:r>
              <a:rPr lang="en-US" sz="2400"/>
              <a:t> as backup of important resource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Transparent to users</a:t>
            </a:r>
            <a:endParaRPr sz="2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Automounter</a:t>
            </a:r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</a:rPr>
              <a:t>Products</a:t>
            </a:r>
            <a:endParaRPr sz="2600">
              <a:solidFill>
                <a:schemeClr val="dk1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1988, automount (from Sun), simple and concise (Solaris &amp; other Unix-like)</a:t>
            </a:r>
            <a:endParaRPr sz="2400">
              <a:solidFill>
                <a:schemeClr val="dk1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1989, amd (from Jan-Simon Pendry), a.k.a. Berkeley Automounter, complicated but more powerful (*BSD and Linux, </a:t>
            </a:r>
            <a:r>
              <a:rPr lang="en-US" sz="2400">
                <a:solidFill>
                  <a:srgbClr val="FF0000"/>
                </a:solidFill>
              </a:rPr>
              <a:t>Obsoleted now</a:t>
            </a:r>
            <a:r>
              <a:rPr lang="en-US" sz="2400">
                <a:solidFill>
                  <a:schemeClr val="dk1"/>
                </a:solidFill>
              </a:rPr>
              <a:t>)</a:t>
            </a:r>
            <a:endParaRPr sz="2400">
              <a:solidFill>
                <a:schemeClr val="dk1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2014, autofs, starting with FreeBSD 10.1-RELEASE it has a new automounter very similar to the Solaris/Linux one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autofs (1)</a:t>
            </a:r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autofs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Kernel component: autofs(5)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Userspace applications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u="sng">
                <a:solidFill>
                  <a:schemeClr val="hlink"/>
                </a:solidFill>
                <a:hlinkClick r:id="rId3"/>
              </a:rPr>
              <a:t>automount(8)</a:t>
            </a:r>
            <a:r>
              <a:rPr lang="en-US" sz="2100"/>
              <a:t>: Update autofs mounts</a:t>
            </a:r>
            <a:endParaRPr sz="21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u="sng">
                <a:solidFill>
                  <a:schemeClr val="hlink"/>
                </a:solidFill>
                <a:hlinkClick r:id="rId4"/>
              </a:rPr>
              <a:t>automountd(8)</a:t>
            </a:r>
            <a:r>
              <a:rPr lang="en-US" sz="2100"/>
              <a:t>: Daemon handling autofs mount requests</a:t>
            </a:r>
            <a:endParaRPr sz="21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u="sng">
                <a:solidFill>
                  <a:schemeClr val="hlink"/>
                </a:solidFill>
                <a:hlinkClick r:id="rId5"/>
              </a:rPr>
              <a:t>autounmountd(8)</a:t>
            </a:r>
            <a:r>
              <a:rPr lang="en-US" sz="2100"/>
              <a:t>: Daemon unmounting automounted filesystems</a:t>
            </a:r>
            <a:endParaRPr sz="21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Three kinds of configuration files (map)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Direct map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Indirect map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Master map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List which direct and indirect maps that automount should pay attention to </a:t>
            </a:r>
            <a:endParaRPr sz="21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Difference between direct and indirect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All mount points in indirect map has common directory defined in master map</a:t>
            </a:r>
            <a:endParaRPr sz="21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u="sng">
                <a:solidFill>
                  <a:schemeClr val="hlink"/>
                </a:solidFill>
                <a:hlinkClick r:id="rId6"/>
              </a:rPr>
              <a:t>https://www.freebsd.org/doc/handbook/network-nfs.html#network-autofs</a:t>
            </a:r>
            <a:r>
              <a:rPr lang="en-US" sz="2500"/>
              <a:t> </a:t>
            </a:r>
            <a:endParaRPr sz="2500"/>
          </a:p>
        </p:txBody>
      </p:sp>
      <p:sp>
        <p:nvSpPr>
          <p:cNvPr id="64" name="Google Shape;64;p10"/>
          <p:cNvSpPr txBox="1"/>
          <p:nvPr/>
        </p:nvSpPr>
        <p:spPr>
          <a:xfrm>
            <a:off x="3554875" y="4625950"/>
            <a:ext cx="40608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3333CC"/>
                </a:solidFill>
                <a:latin typeface="Times"/>
                <a:ea typeface="Times"/>
                <a:cs typeface="Times"/>
                <a:sym typeface="Times"/>
              </a:rPr>
              <a:t>Provide information about filesystems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3333CC"/>
                </a:solidFill>
                <a:latin typeface="Times"/>
                <a:ea typeface="Times"/>
                <a:cs typeface="Times"/>
                <a:sym typeface="Times"/>
              </a:rPr>
              <a:t>that are to be automounted</a:t>
            </a:r>
            <a:endParaRPr sz="2000" b="0" i="0" u="none" strike="noStrike" cap="none">
              <a:solidFill>
                <a:srgbClr val="3333CC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65" name="Google Shape;65;p10"/>
          <p:cNvGrpSpPr/>
          <p:nvPr/>
        </p:nvGrpSpPr>
        <p:grpSpPr>
          <a:xfrm>
            <a:off x="3091750" y="4425100"/>
            <a:ext cx="360525" cy="1103400"/>
            <a:chOff x="3091750" y="4425100"/>
            <a:chExt cx="360525" cy="1103400"/>
          </a:xfrm>
        </p:grpSpPr>
        <p:sp>
          <p:nvSpPr>
            <p:cNvPr id="66" name="Google Shape;66;p10"/>
            <p:cNvSpPr/>
            <p:nvPr/>
          </p:nvSpPr>
          <p:spPr>
            <a:xfrm>
              <a:off x="3190075" y="4512475"/>
              <a:ext cx="262200" cy="950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0"/>
            <p:cNvSpPr/>
            <p:nvPr/>
          </p:nvSpPr>
          <p:spPr>
            <a:xfrm>
              <a:off x="3091750" y="4425100"/>
              <a:ext cx="207600" cy="1103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autofs (2)</a:t>
            </a:r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 of auto_master and map file (</a:t>
            </a:r>
            <a:r>
              <a:rPr lang="en-US" u="sng">
                <a:solidFill>
                  <a:schemeClr val="hlink"/>
                </a:solidFill>
                <a:hlinkClick r:id="rId3"/>
              </a:rPr>
              <a:t>auto_master(5)</a:t>
            </a:r>
            <a:r>
              <a:rPr lang="en-US"/>
              <a:t>)</a:t>
            </a:r>
            <a:endParaRPr/>
          </a:p>
        </p:txBody>
      </p:sp>
      <p:graphicFrame>
        <p:nvGraphicFramePr>
          <p:cNvPr id="75" name="Google Shape;75;p11"/>
          <p:cNvGraphicFramePr/>
          <p:nvPr/>
        </p:nvGraphicFramePr>
        <p:xfrm>
          <a:off x="1116388" y="2089263"/>
          <a:ext cx="9809850" cy="1752520"/>
        </p:xfrm>
        <a:graphic>
          <a:graphicData uri="http://schemas.openxmlformats.org/drawingml/2006/table">
            <a:tbl>
              <a:tblPr>
                <a:noFill/>
                <a:tableStyleId>{84B33DCE-5058-4C1B-A32E-067DC556566C}</a:tableStyleId>
              </a:tblPr>
              <a:tblGrid>
                <a:gridCol w="96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3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1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0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mountpoint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map_name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[-options]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row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master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/net 	</a:t>
                      </a:r>
                      <a:endParaRPr sz="18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/-</a:t>
                      </a:r>
                      <a:endParaRPr sz="18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+autofs.map</a:t>
                      </a:r>
                      <a:endParaRPr sz="18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/etc/auto.net</a:t>
                      </a:r>
                      <a:endParaRPr sz="18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/etc/auto.direct	</a:t>
                      </a:r>
                      <a:endParaRPr sz="18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-rw, intr</a:t>
                      </a:r>
                      <a:endParaRPr sz="18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-ro, intr</a:t>
                      </a:r>
                      <a:endParaRPr sz="18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(indirect)</a:t>
                      </a:r>
                      <a:endParaRPr sz="18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(direct)</a:t>
                      </a:r>
                      <a:endParaRPr sz="18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(include NIS map)</a:t>
                      </a:r>
                      <a:endParaRPr sz="18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7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75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6" name="Google Shape;76;p11"/>
          <p:cNvGraphicFramePr/>
          <p:nvPr/>
        </p:nvGraphicFramePr>
        <p:xfrm>
          <a:off x="1116388" y="3990088"/>
          <a:ext cx="9470950" cy="2743110"/>
        </p:xfrm>
        <a:graphic>
          <a:graphicData uri="http://schemas.openxmlformats.org/drawingml/2006/table">
            <a:tbl>
              <a:tblPr>
                <a:noFill/>
                <a:tableStyleId>{84B33DCE-5058-4C1B-A32E-067DC556566C}</a:tableStyleId>
              </a:tblPr>
              <a:tblGrid>
                <a:gridCol w="96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1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0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key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[-options]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location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425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direct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/data/redi</a:t>
                      </a:r>
                      <a:endParaRPr sz="18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/data/mysql</a:t>
                      </a:r>
                      <a:endParaRPr sz="18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-rw,soft,nosuid	</a:t>
                      </a:r>
                      <a:endParaRPr sz="18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storage:/redis</a:t>
                      </a:r>
                      <a:endParaRPr sz="18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storage:/mysql</a:t>
                      </a:r>
                      <a:endParaRPr sz="18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65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indirect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www</a:t>
                      </a:r>
                      <a:endParaRPr sz="18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mail</a:t>
                      </a:r>
                      <a:endParaRPr sz="18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ftp</a:t>
                      </a:r>
                      <a:endParaRPr sz="18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*</a:t>
                      </a:r>
                      <a:endParaRPr sz="18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sys</a:t>
                      </a:r>
                      <a:endParaRPr sz="18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-rw,soft,nosuid,vers=2</a:t>
                      </a:r>
                      <a:endParaRPr sz="18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-rw,soft,nosuid,quota</a:t>
                      </a:r>
                      <a:endParaRPr sz="18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-ro,soft,nosuid	</a:t>
                      </a:r>
                      <a:endParaRPr sz="18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-intr,nfsv4</a:t>
                      </a:r>
                      <a:endParaRPr sz="18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web0:/home/www</a:t>
                      </a:r>
                      <a:endParaRPr sz="18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ccserv:/spool/mail</a:t>
                      </a:r>
                      <a:endParaRPr sz="18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ftp:/home/ftp</a:t>
                      </a:r>
                      <a:endParaRPr sz="18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192.168.1.1:/share/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&amp;</a:t>
                      </a:r>
                      <a:endParaRPr sz="1800" b="1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dragon:/sys/${OSNAME}</a:t>
                      </a:r>
                      <a:endParaRPr sz="18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7" name="Google Shape;77;p11"/>
          <p:cNvSpPr txBox="1"/>
          <p:nvPr/>
        </p:nvSpPr>
        <p:spPr>
          <a:xfrm>
            <a:off x="1116400" y="6762650"/>
            <a:ext cx="33378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 : match any unmatched key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&amp; : replaced by matched key field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autofs (3)</a:t>
            </a:r>
            <a:endParaRPr/>
          </a:p>
        </p:txBody>
      </p:sp>
      <p:graphicFrame>
        <p:nvGraphicFramePr>
          <p:cNvPr id="84" name="Google Shape;84;p12"/>
          <p:cNvGraphicFramePr/>
          <p:nvPr/>
        </p:nvGraphicFramePr>
        <p:xfrm>
          <a:off x="599050" y="1563425"/>
          <a:ext cx="10628750" cy="3657680"/>
        </p:xfrm>
        <a:graphic>
          <a:graphicData uri="http://schemas.openxmlformats.org/drawingml/2006/table">
            <a:tbl>
              <a:tblPr>
                <a:noFill/>
                <a:tableStyleId>{B98B9A58-D343-4DED-8253-7B67DE258C6B}</a:tableStyleId>
              </a:tblPr>
              <a:tblGrid>
                <a:gridCol w="2314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Selector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ARCH</a:t>
                      </a:r>
                      <a:endParaRPr sz="2400"/>
                    </a:p>
                  </a:txBody>
                  <a:tcPr marL="91450" marR="91450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Expands to the output of uname -p</a:t>
                      </a:r>
                      <a:endParaRPr sz="2400"/>
                    </a:p>
                  </a:txBody>
                  <a:tcPr marL="91450" marR="91450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CPU</a:t>
                      </a:r>
                      <a:endParaRPr sz="2400"/>
                    </a:p>
                  </a:txBody>
                  <a:tcPr marL="91450" marR="91450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Same as ARCH</a:t>
                      </a:r>
                      <a:endParaRPr sz="2400"/>
                    </a:p>
                  </a:txBody>
                  <a:tcPr marL="91450" marR="91450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HOST</a:t>
                      </a:r>
                      <a:endParaRPr sz="2400"/>
                    </a:p>
                  </a:txBody>
                  <a:tcPr marL="91450" marR="91450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Expands to the output of uname -n</a:t>
                      </a:r>
                      <a:endParaRPr sz="2400"/>
                    </a:p>
                  </a:txBody>
                  <a:tcPr marL="91450" marR="91450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OSNAME</a:t>
                      </a:r>
                      <a:endParaRPr sz="2400"/>
                    </a:p>
                  </a:txBody>
                  <a:tcPr marL="91450" marR="91450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Expands to the output of uname -s</a:t>
                      </a:r>
                      <a:endParaRPr sz="2400"/>
                    </a:p>
                  </a:txBody>
                  <a:tcPr marL="91450" marR="91450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OSREL</a:t>
                      </a:r>
                      <a:endParaRPr sz="2400"/>
                    </a:p>
                  </a:txBody>
                  <a:tcPr marL="91450" marR="91450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Expands to the output of uname -r</a:t>
                      </a:r>
                      <a:endParaRPr sz="2400"/>
                    </a:p>
                  </a:txBody>
                  <a:tcPr marL="91450" marR="91450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OSVERS</a:t>
                      </a:r>
                      <a:endParaRPr sz="2400"/>
                    </a:p>
                  </a:txBody>
                  <a:tcPr marL="91450" marR="91450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Expands to the output of uname 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</a:t>
                      </a:r>
                      <a:endParaRPr sz="2400"/>
                    </a:p>
                  </a:txBody>
                  <a:tcPr marL="91450" marR="91450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&amp;</a:t>
                      </a:r>
                      <a:endParaRPr sz="2400"/>
                    </a:p>
                  </a:txBody>
                  <a:tcPr marL="91450" marR="91450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Volume name being resolved</a:t>
                      </a:r>
                      <a:endParaRPr sz="2400"/>
                    </a:p>
                  </a:txBody>
                  <a:tcPr marL="91450" marR="91450" marT="45725" marB="4572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>
            <a:off x="599050" y="5351950"/>
            <a:ext cx="10830900" cy="18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Additional variable can be defined with the -D flag of automount(8) and automountd(8)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autofs (4)</a:t>
            </a:r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Master map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/etc/auto_master									(FreeBSD)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/etc/auto.master										(Linux)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/etc/auto_master									(Solaris)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Restart automounter when you change the maps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/etc/rc.d/automount {start|stop}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/etc/rc.d/automountd {start|stop}				(FreeBSD)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/etc/rc.d/autounmountd {start|stop}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/etc/init.d/autofs {start|stop}						(</a:t>
            </a:r>
            <a:r>
              <a:rPr lang="en-US">
                <a:solidFill>
                  <a:schemeClr val="dk1"/>
                </a:solidFill>
              </a:rPr>
              <a:t>Solaris</a:t>
            </a:r>
            <a:r>
              <a:rPr lang="en-US"/>
              <a:t>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/etc/init.d/autofs {start|stop|reload|status}		(Linux)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autofs (5)</a:t>
            </a:r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autofs in FreeBSD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 after mounting maps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2"/>
          </p:nvPr>
        </p:nvSpPr>
        <p:spPr>
          <a:xfrm>
            <a:off x="1357025" y="2415425"/>
            <a:ext cx="5404200" cy="11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…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autofs_enable="YES"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…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2"/>
          </p:nvPr>
        </p:nvSpPr>
        <p:spPr>
          <a:xfrm>
            <a:off x="1357025" y="4283775"/>
            <a:ext cx="5404200" cy="11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$</a:t>
            </a:r>
            <a:r>
              <a:rPr lang="en-US" b="1">
                <a:solidFill>
                  <a:srgbClr val="FF0000"/>
                </a:solidFill>
              </a:rPr>
              <a:t> mount -t autofs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map -hosts on /net (autofs)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map /etc/auto.mnt on /mnt (autofs)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02" name="Google Shape;102;p14"/>
          <p:cNvSpPr txBox="1"/>
          <p:nvPr/>
        </p:nvSpPr>
        <p:spPr>
          <a:xfrm>
            <a:off x="1177125" y="2144400"/>
            <a:ext cx="2088000" cy="382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/etc/rc.conf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autofs (6)</a:t>
            </a:r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Replicated filesystems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There are several identical NFS and we want to mount anyone of them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Constraints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Read-only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These replicated filesystems should be truly identical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Automounter will choose a server based on its own idea of which one is the best</a:t>
            </a:r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2"/>
          </p:nvPr>
        </p:nvSpPr>
        <p:spPr>
          <a:xfrm>
            <a:off x="2356450" y="5529425"/>
            <a:ext cx="7316100" cy="7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/usr/man    -ro   bsd1:/usr/man bsd2:/usr/man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/www/data   -ro	web1,web2:/www/data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872</Words>
  <Application>Microsoft Macintosh PowerPoint</Application>
  <PresentationFormat>自訂</PresentationFormat>
  <Paragraphs>148</Paragraphs>
  <Slides>10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8" baseType="lpstr">
      <vt:lpstr>Source Sans Pro</vt:lpstr>
      <vt:lpstr>Arial</vt:lpstr>
      <vt:lpstr>Courier New</vt:lpstr>
      <vt:lpstr>Times New Roman</vt:lpstr>
      <vt:lpstr>Noto Sans Symbols</vt:lpstr>
      <vt:lpstr>Times</vt:lpstr>
      <vt:lpstr>Microsoft JhengHei</vt:lpstr>
      <vt:lpstr>CSCC NASA</vt:lpstr>
      <vt:lpstr>Automount NFS</vt:lpstr>
      <vt:lpstr>Automatic mounting</vt:lpstr>
      <vt:lpstr>Automounter</vt:lpstr>
      <vt:lpstr>autofs (1)</vt:lpstr>
      <vt:lpstr>autofs (2)</vt:lpstr>
      <vt:lpstr>autofs (3)</vt:lpstr>
      <vt:lpstr>autofs (4)</vt:lpstr>
      <vt:lpstr>autofs (5)</vt:lpstr>
      <vt:lpstr>autofs (6)</vt:lpstr>
      <vt:lpstr>autofs (7)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Automount NFS</dc:title>
  <cp:lastModifiedBy>Microsoft Office User</cp:lastModifiedBy>
  <cp:revision>1</cp:revision>
  <dcterms:modified xsi:type="dcterms:W3CDTF">2021-12-07T03:41:30Z</dcterms:modified>
</cp:coreProperties>
</file>