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1998325" cy="7559675"/>
  <p:notesSz cx="7559675" cy="10691813"/>
  <p:embeddedFontLst>
    <p:embeddedFont>
      <p:font typeface="Microsoft JhengHei" panose="020B0604030504040204" pitchFamily="34" charset="-120"/>
      <p:regular r:id="rId29"/>
      <p:bold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-Wen Hsu" initials="" lastIdx="2" clrIdx="0"/>
  <p:cmAuthor id="1" name="Jui-Nan Eric Li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606DC6-B929-4C99-835A-ADA2E4643D1E}">
  <a:tblStyle styleId="{2A606DC6-B929-4C99-835A-ADA2E4643D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f52d5a3d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f52d5a3dc_0_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f52d5a3d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f52d5a3dc_0_6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f52d5a3d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f52d5a3dc_0_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f52d5a3d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f52d5a3dc_0_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f52d5a3d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f52d5a3dc_0_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f52d5a3d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f52d5a3dc_0_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f52d5a3d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f52d5a3dc_0_10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f52d5a3d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f52d5a3dc_0_10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f52d5a3d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f52d5a3dc_0_1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f52d5a3dc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f52d5a3dc_0_17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f52d5a3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f52d5a3dc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f52d5a3d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f52d5a3dc_0_1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f52d5a3d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f52d5a3dc_0_18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f52d5a3dc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af52d5a3dc_0_1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f52d5a3dc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f52d5a3dc_0_1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f52d5a3d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f52d5a3dc_0_20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f52d5a3d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af52d5a3dc_0_2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f52d5a3dc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af52d5a3dc_0_2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f52d5a3d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f52d5a3dc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f52d5a3d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f52d5a3dc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f52d5a3d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f52d5a3dc_0_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f52d5a3d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f52d5a3dc_0_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f52d5a3d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f52d5a3dc_0_3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f52d5a3d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f52d5a3dc_0_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f52d5a3d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f52d5a3dc_0_4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Sharing System Files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lwhsu (2019-2020, CC BY)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? (?-2018)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NIS – The Network Information Service (1)</a:t>
            </a:r>
            <a:endParaRPr sz="4500"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NIS (YP – Yellow Page)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Release by Sun in 1980s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For master server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System files are kept in original locations and edited as before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There will be a server process takes care of availability of these files over the network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Data files are hashed and formed a database for lookup efficiency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yp_mkdb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Makefile	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NIS domain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The NIS server and it’s clients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Multiple NIS server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One master NIS server and multiple NIS slave servers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NIS – The Network Information Service (2)</a:t>
            </a:r>
            <a:endParaRPr sz="450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/etc/netgroup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Group users, machines, nets for easy reference in other system files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Can be used in such as /etc/{passwd,group,exports}, /etc/exports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[format] 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groupname list-of-members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[member-format] 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(hostname, username, nisdomainname)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Example of /etc/netgroup</a:t>
            </a:r>
            <a:endParaRPr sz="2800"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2"/>
          </p:nvPr>
        </p:nvSpPr>
        <p:spPr>
          <a:xfrm>
            <a:off x="2130357" y="5510225"/>
            <a:ext cx="7417093" cy="1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/>
              <a:t>adm_user</a:t>
            </a:r>
            <a:r>
              <a:rPr lang="en-US" sz="1700" b="1" dirty="0"/>
              <a:t>     (,</a:t>
            </a:r>
            <a:r>
              <a:rPr lang="en-US" sz="1700" b="1" dirty="0" err="1"/>
              <a:t>chwong</a:t>
            </a:r>
            <a:r>
              <a:rPr lang="en-US" sz="1700" b="1" dirty="0"/>
              <a:t>,) (,</a:t>
            </a:r>
            <a:r>
              <a:rPr lang="en-US" sz="1700" b="1" dirty="0" err="1"/>
              <a:t>chiahung</a:t>
            </a:r>
            <a:r>
              <a:rPr lang="en-US" sz="1700" b="1" dirty="0"/>
              <a:t>,) (,</a:t>
            </a:r>
            <a:r>
              <a:rPr lang="en-US" sz="1700" b="1" dirty="0" err="1"/>
              <a:t>liuyh</a:t>
            </a:r>
            <a:r>
              <a:rPr lang="en-US" sz="1700" b="1" dirty="0"/>
              <a:t>,)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/>
              <a:t>adm_cc_cs</a:t>
            </a:r>
            <a:r>
              <a:rPr lang="en-US" sz="1700" b="1" dirty="0"/>
              <a:t>    (</a:t>
            </a:r>
            <a:r>
              <a:rPr lang="en-US" sz="1700" b="1" dirty="0" err="1"/>
              <a:t>cshome</a:t>
            </a:r>
            <a:r>
              <a:rPr lang="en-US" sz="1700" b="1" dirty="0"/>
              <a:t>,,) (</a:t>
            </a:r>
            <a:r>
              <a:rPr lang="en-US" sz="1700" b="1" dirty="0" err="1"/>
              <a:t>csduty</a:t>
            </a:r>
            <a:r>
              <a:rPr lang="en-US" sz="1700" b="1" dirty="0"/>
              <a:t>,,) (</a:t>
            </a:r>
            <a:r>
              <a:rPr lang="en-US" sz="1700" b="1" dirty="0" err="1"/>
              <a:t>csmailgate</a:t>
            </a:r>
            <a:r>
              <a:rPr lang="en-US" sz="1700" b="1" dirty="0"/>
              <a:t>,,)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/>
              <a:t>sun_cc_cs</a:t>
            </a:r>
            <a:r>
              <a:rPr lang="en-US" sz="1700" b="1" dirty="0"/>
              <a:t>    (sun1,,) (sun2,,) (sun3,,)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/>
              <a:t>bsd_cc_cs</a:t>
            </a:r>
            <a:r>
              <a:rPr lang="en-US" sz="1700" b="1" dirty="0"/>
              <a:t>    (bsd1,,) (bsd2,,) (bsd3,,) 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/>
              <a:t>linux_cc_cs</a:t>
            </a:r>
            <a:r>
              <a:rPr lang="en-US" sz="1700" b="1" dirty="0"/>
              <a:t>  (linux1,,) (linux2,,) (linux3,,)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/>
              <a:t>all_cc_cs</a:t>
            </a:r>
            <a:r>
              <a:rPr lang="en-US" sz="1700" b="1" dirty="0"/>
              <a:t>	</a:t>
            </a:r>
            <a:r>
              <a:rPr lang="en-US" sz="1700" b="1" dirty="0" err="1"/>
              <a:t>adm_cc_cs</a:t>
            </a:r>
            <a:r>
              <a:rPr lang="en-US" sz="1700" b="1" dirty="0"/>
              <a:t> </a:t>
            </a:r>
            <a:r>
              <a:rPr lang="en-US" sz="1700" b="1" dirty="0" err="1"/>
              <a:t>sun_cc_cs</a:t>
            </a:r>
            <a:r>
              <a:rPr lang="en-US" sz="1700" b="1" dirty="0"/>
              <a:t> </a:t>
            </a:r>
            <a:r>
              <a:rPr lang="en-US" sz="1700" b="1" dirty="0" err="1"/>
              <a:t>bsd_cc_cs</a:t>
            </a:r>
            <a:r>
              <a:rPr lang="en-US" sz="1700" b="1" dirty="0"/>
              <a:t> </a:t>
            </a:r>
            <a:r>
              <a:rPr lang="en-US" sz="1700" b="1" dirty="0" err="1"/>
              <a:t>linux_cc_cs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NIS – The Network Information Service (3)</a:t>
            </a:r>
            <a:endParaRPr sz="4500"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Prioritizing sources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System information can come from many resource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Local, NIS, …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Specify the sources that we are going to use and the order of them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/etc/{passwd, group}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+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Entire NIS map is included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+@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Include only certain netgroup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+name</a:t>
            </a:r>
            <a:endParaRPr sz="280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Include only a single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6515241" y="4712750"/>
            <a:ext cx="3758100" cy="20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passwd:	compat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group:  	compat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shadow:	files nis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hosts:  files nis dns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6" name="Google Shape;126;p18"/>
          <p:cNvSpPr txBox="1"/>
          <p:nvPr/>
        </p:nvSpPr>
        <p:spPr>
          <a:xfrm>
            <a:off x="8263166" y="4534325"/>
            <a:ext cx="1857300" cy="34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/etc/nsswitch.conf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NIS – The Network Information Service (4)</a:t>
            </a:r>
            <a:endParaRPr sz="4500"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netgroup in other system files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Example for used in /etc/passwd</a:t>
            </a: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Example for used in /etc/exports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2"/>
          </p:nvPr>
        </p:nvSpPr>
        <p:spPr>
          <a:xfrm>
            <a:off x="1611900" y="2538800"/>
            <a:ext cx="9264000" cy="1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…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pop:*:68:6:Post Office Owner:/nonexistent:/sbin/nologin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www:*:80:80:World Wide Web Owner:/nonexistent:/sbin/nologin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nobody:*:65534:65534:Unprivileged user:/nonexistent:/sbin/nologin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</a:rPr>
              <a:t>+@admin-user:*:::::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</a:rPr>
              <a:t>+:*:::::/usr/local/bin/cs.nologin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2"/>
          </p:nvPr>
        </p:nvSpPr>
        <p:spPr>
          <a:xfrm>
            <a:off x="1071350" y="5007175"/>
            <a:ext cx="9264000" cy="1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/raid	-alldirs –maproot=root mailgate ccserv backup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/raid 	-alldirs –maproot=65534 –network 140.113.209 –mask 255.255.255.0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/home	-ro –mapall=nobody –network 140.113.235.0 –mask 255.255.255.0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</a:rPr>
              <a:t>/usr/src  /usr/obj –maproot=0 bsd_cc_csie</a:t>
            </a:r>
            <a:endParaRPr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NIS – The Network Information Service (5)</a:t>
            </a:r>
            <a:endParaRPr sz="450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Advantages of NIS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Not necessary for administrator to be aware of NIS internal data format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Cross-platform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Disadvantages of NIS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a slave NIS server is down, the slave’s copy may not be updated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Periodically poll data (cron)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Not secure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Any host on a network can claim to be NIS Server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Any one can read your NIS maps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Consume network bandwidth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NIS works (1)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NIS directory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/var/yp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NIS Server Map directory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a subdirectory of the NIS directory named for the NIS domain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/var/yp/+cs.nis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Example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2"/>
          </p:nvPr>
        </p:nvSpPr>
        <p:spPr>
          <a:xfrm>
            <a:off x="1432150" y="4542056"/>
            <a:ext cx="9997800" cy="24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$ </a:t>
            </a:r>
            <a:r>
              <a:rPr lang="en-US" sz="1700" b="1">
                <a:solidFill>
                  <a:srgbClr val="FF0000"/>
                </a:solidFill>
              </a:rPr>
              <a:t>sudo ls +cs.nis/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auto.home      group.byname         netgroup.byuser      publickey.byname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auto.master    hosts.byaddr         netid.byname         rpc.byname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auto.net       hosts.byname         networks.byaddr      rpc.bynumber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auto.user      mail.aliases         networks.byname      services.byname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bootparams     master.passwd.byname passwd.byname        shadow.byname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ethers.byaddr  master.passwd.byuid  passwd.byuid         sudoers.pwd.byname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ethers.byname  netgroup             protocols.byname     ypservers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group.bygid    netgroup.byhost      protocols.bynumber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NIS works (2)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NIS master server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NIS slave servers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"</a:t>
            </a:r>
            <a:r>
              <a:rPr lang="en-US" dirty="0" err="1"/>
              <a:t>ypxfr</a:t>
            </a:r>
            <a:r>
              <a:rPr lang="en-US" dirty="0"/>
              <a:t>" pull command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Every NIS slave server runs </a:t>
            </a:r>
            <a:r>
              <a:rPr lang="en-US" dirty="0" err="1"/>
              <a:t>ypxfr</a:t>
            </a:r>
            <a:r>
              <a:rPr lang="en-US" dirty="0"/>
              <a:t> periodically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"</a:t>
            </a:r>
            <a:r>
              <a:rPr lang="en-US" dirty="0" err="1"/>
              <a:t>yppush</a:t>
            </a:r>
            <a:r>
              <a:rPr lang="en-US" dirty="0"/>
              <a:t>" push command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NIS master server use </a:t>
            </a:r>
            <a:r>
              <a:rPr lang="en-US" dirty="0" err="1"/>
              <a:t>yppush</a:t>
            </a:r>
            <a:r>
              <a:rPr lang="en-US" dirty="0"/>
              <a:t> to instruct each slave to execute </a:t>
            </a:r>
            <a:r>
              <a:rPr lang="en-US" dirty="0" err="1"/>
              <a:t>ypxfr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>
                <a:solidFill>
                  <a:srgbClr val="FF0000"/>
                </a:solidFill>
              </a:rPr>
              <a:t>ypservers</a:t>
            </a:r>
            <a:r>
              <a:rPr lang="en-US" dirty="0"/>
              <a:t> special map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It does not correspond to any flat file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A list of all NIS slave servers in that NIS domain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 err="1"/>
              <a:t>ypinit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NIS works (3)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0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 of cs </a:t>
            </a:r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1194225" y="2086381"/>
            <a:ext cx="4213500" cy="1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sudo cat ypservers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csduty.cs.nctu.edu.tw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csmailgate.cs.nctu.edu.tw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166" name="Google Shape;166;p23"/>
          <p:cNvGrpSpPr/>
          <p:nvPr/>
        </p:nvGrpSpPr>
        <p:grpSpPr>
          <a:xfrm>
            <a:off x="1451950" y="3719100"/>
            <a:ext cx="9092700" cy="2173125"/>
            <a:chOff x="1451950" y="3490500"/>
            <a:chExt cx="9092700" cy="2173125"/>
          </a:xfrm>
        </p:grpSpPr>
        <p:sp>
          <p:nvSpPr>
            <p:cNvPr id="167" name="Google Shape;167;p23"/>
            <p:cNvSpPr/>
            <p:nvPr/>
          </p:nvSpPr>
          <p:spPr>
            <a:xfrm>
              <a:off x="5042500" y="3490500"/>
              <a:ext cx="20481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Primary NIS 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3800150" y="5084925"/>
              <a:ext cx="20481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Replica NIS 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6148350" y="5084925"/>
              <a:ext cx="20481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Replica NIS 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8496550" y="5084925"/>
              <a:ext cx="20481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Replica NIS 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451950" y="5084925"/>
              <a:ext cx="20481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Replica NIS 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2" name="Google Shape;172;p23"/>
            <p:cNvCxnSpPr/>
            <p:nvPr/>
          </p:nvCxnSpPr>
          <p:spPr>
            <a:xfrm flipH="1">
              <a:off x="1866550" y="4069200"/>
              <a:ext cx="3590400" cy="101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3" name="Google Shape;173;p23"/>
            <p:cNvCxnSpPr/>
            <p:nvPr/>
          </p:nvCxnSpPr>
          <p:spPr>
            <a:xfrm flipH="1">
              <a:off x="2171350" y="4069200"/>
              <a:ext cx="3590400" cy="101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74" name="Google Shape;174;p23"/>
            <p:cNvSpPr txBox="1"/>
            <p:nvPr/>
          </p:nvSpPr>
          <p:spPr>
            <a:xfrm rot="-953040">
              <a:off x="3181087" y="4132408"/>
              <a:ext cx="961305" cy="404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yypush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" name="Google Shape;175;p23"/>
            <p:cNvSpPr txBox="1"/>
            <p:nvPr/>
          </p:nvSpPr>
          <p:spPr>
            <a:xfrm rot="-953040">
              <a:off x="3333487" y="4513408"/>
              <a:ext cx="961305" cy="404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ypxfr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6" name="Google Shape;176;p23"/>
            <p:cNvCxnSpPr/>
            <p:nvPr/>
          </p:nvCxnSpPr>
          <p:spPr>
            <a:xfrm flipH="1">
              <a:off x="4595650" y="4069200"/>
              <a:ext cx="1242300" cy="101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7" name="Google Shape;177;p23"/>
            <p:cNvCxnSpPr/>
            <p:nvPr/>
          </p:nvCxnSpPr>
          <p:spPr>
            <a:xfrm flipH="1">
              <a:off x="4748050" y="4069200"/>
              <a:ext cx="1242300" cy="101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78" name="Google Shape;178;p23"/>
            <p:cNvSpPr txBox="1"/>
            <p:nvPr/>
          </p:nvSpPr>
          <p:spPr>
            <a:xfrm rot="-2161564">
              <a:off x="4502411" y="4328426"/>
              <a:ext cx="961484" cy="40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yypush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23"/>
            <p:cNvSpPr txBox="1"/>
            <p:nvPr/>
          </p:nvSpPr>
          <p:spPr>
            <a:xfrm rot="-2390807">
              <a:off x="4945627" y="4419937"/>
              <a:ext cx="961237" cy="404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ypxfr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0" name="Google Shape;180;p23"/>
            <p:cNvCxnSpPr/>
            <p:nvPr/>
          </p:nvCxnSpPr>
          <p:spPr>
            <a:xfrm>
              <a:off x="6590950" y="4069200"/>
              <a:ext cx="3590400" cy="101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1" name="Google Shape;181;p23"/>
            <p:cNvCxnSpPr/>
            <p:nvPr/>
          </p:nvCxnSpPr>
          <p:spPr>
            <a:xfrm>
              <a:off x="6286150" y="4069200"/>
              <a:ext cx="3590400" cy="101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82" name="Google Shape;182;p23"/>
            <p:cNvSpPr txBox="1"/>
            <p:nvPr/>
          </p:nvSpPr>
          <p:spPr>
            <a:xfrm rot="953040" flipH="1">
              <a:off x="7905508" y="4132408"/>
              <a:ext cx="961305" cy="404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yypush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23"/>
            <p:cNvSpPr txBox="1"/>
            <p:nvPr/>
          </p:nvSpPr>
          <p:spPr>
            <a:xfrm rot="953040" flipH="1">
              <a:off x="7753108" y="4513408"/>
              <a:ext cx="961305" cy="404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ypxfr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4" name="Google Shape;184;p23"/>
            <p:cNvCxnSpPr/>
            <p:nvPr/>
          </p:nvCxnSpPr>
          <p:spPr>
            <a:xfrm>
              <a:off x="6209950" y="4069200"/>
              <a:ext cx="1242300" cy="101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5" name="Google Shape;185;p23"/>
            <p:cNvCxnSpPr/>
            <p:nvPr/>
          </p:nvCxnSpPr>
          <p:spPr>
            <a:xfrm>
              <a:off x="6057550" y="4069200"/>
              <a:ext cx="1242300" cy="1015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86" name="Google Shape;186;p23"/>
            <p:cNvSpPr txBox="1"/>
            <p:nvPr/>
          </p:nvSpPr>
          <p:spPr>
            <a:xfrm rot="2161564" flipH="1">
              <a:off x="6584005" y="4328426"/>
              <a:ext cx="961484" cy="40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yypush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23"/>
            <p:cNvSpPr txBox="1"/>
            <p:nvPr/>
          </p:nvSpPr>
          <p:spPr>
            <a:xfrm rot="2390807" flipH="1">
              <a:off x="6141036" y="4419937"/>
              <a:ext cx="961237" cy="404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ypxfr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NIS works (4)</a:t>
            </a:r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1"/>
          </p:nvPr>
        </p:nvSpPr>
        <p:spPr>
          <a:xfrm>
            <a:off x="599050" y="1258625"/>
            <a:ext cx="10830900" cy="350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After all maps are ready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Request and response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ypserv daemons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Run on NIS servers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Waiting for NIS requests and answering them by looking up information in maps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ypbind daemons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Run on every machine in NIS domain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Locate a ypserv and return the identity to the C library, which then contact the server directly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cxnSp>
        <p:nvCxnSpPr>
          <p:cNvPr id="195" name="Google Shape;195;p24"/>
          <p:cNvCxnSpPr/>
          <p:nvPr/>
        </p:nvCxnSpPr>
        <p:spPr>
          <a:xfrm>
            <a:off x="2519575" y="6009600"/>
            <a:ext cx="0" cy="479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196" name="Google Shape;196;p24"/>
          <p:cNvGrpSpPr/>
          <p:nvPr/>
        </p:nvGrpSpPr>
        <p:grpSpPr>
          <a:xfrm>
            <a:off x="1737100" y="4858713"/>
            <a:ext cx="8810400" cy="2487313"/>
            <a:chOff x="1737100" y="4858713"/>
            <a:chExt cx="8810400" cy="2487313"/>
          </a:xfrm>
        </p:grpSpPr>
        <p:sp>
          <p:nvSpPr>
            <p:cNvPr id="197" name="Google Shape;197;p24"/>
            <p:cNvSpPr/>
            <p:nvPr/>
          </p:nvSpPr>
          <p:spPr>
            <a:xfrm>
              <a:off x="1737100" y="4909725"/>
              <a:ext cx="4162200" cy="24363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6385300" y="4909725"/>
              <a:ext cx="4162200" cy="24363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Google Shape;199;p24"/>
            <p:cNvGrpSpPr/>
            <p:nvPr/>
          </p:nvGrpSpPr>
          <p:grpSpPr>
            <a:xfrm>
              <a:off x="1879675" y="5224200"/>
              <a:ext cx="8420300" cy="1983775"/>
              <a:chOff x="1879675" y="5224200"/>
              <a:chExt cx="8420300" cy="1983775"/>
            </a:xfrm>
          </p:grpSpPr>
          <p:sp>
            <p:nvSpPr>
              <p:cNvPr id="200" name="Google Shape;200;p24"/>
              <p:cNvSpPr/>
              <p:nvPr/>
            </p:nvSpPr>
            <p:spPr>
              <a:xfrm>
                <a:off x="2489275" y="6489250"/>
                <a:ext cx="1737000" cy="480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1" name="Google Shape;201;p24"/>
              <p:cNvSpPr/>
              <p:nvPr/>
            </p:nvSpPr>
            <p:spPr>
              <a:xfrm>
                <a:off x="3912175" y="5529000"/>
                <a:ext cx="1737000" cy="480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ypbind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2" name="Google Shape;202;p24"/>
              <p:cNvSpPr/>
              <p:nvPr/>
            </p:nvSpPr>
            <p:spPr>
              <a:xfrm>
                <a:off x="1879675" y="5529000"/>
                <a:ext cx="1737000" cy="480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03" name="Google Shape;203;p24"/>
              <p:cNvGrpSpPr/>
              <p:nvPr/>
            </p:nvGrpSpPr>
            <p:grpSpPr>
              <a:xfrm>
                <a:off x="1879675" y="6489250"/>
                <a:ext cx="3769500" cy="480600"/>
                <a:chOff x="1879675" y="6336850"/>
                <a:chExt cx="3769500" cy="480600"/>
              </a:xfrm>
            </p:grpSpPr>
            <p:sp>
              <p:nvSpPr>
                <p:cNvPr id="204" name="Google Shape;204;p24"/>
                <p:cNvSpPr/>
                <p:nvPr/>
              </p:nvSpPr>
              <p:spPr>
                <a:xfrm>
                  <a:off x="1879675" y="6336850"/>
                  <a:ext cx="3769500" cy="4806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                                   C library </a:t>
                  </a: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5" name="Google Shape;205;p24"/>
                <p:cNvSpPr/>
                <p:nvPr/>
              </p:nvSpPr>
              <p:spPr>
                <a:xfrm>
                  <a:off x="2212900" y="6336850"/>
                  <a:ext cx="1737000" cy="480600"/>
                </a:xfrm>
                <a:prstGeom prst="rect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getpwuid</a:t>
                  </a: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206" name="Google Shape;206;p24"/>
              <p:cNvCxnSpPr>
                <a:stCxn id="201" idx="2"/>
                <a:endCxn id="200" idx="0"/>
              </p:cNvCxnSpPr>
              <p:nvPr/>
            </p:nvCxnSpPr>
            <p:spPr>
              <a:xfrm rot="5400000">
                <a:off x="3829375" y="5538000"/>
                <a:ext cx="479700" cy="1422900"/>
              </a:xfrm>
              <a:prstGeom prst="bentConnector3">
                <a:avLst>
                  <a:gd name="adj1" fmla="val 49995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07" name="Google Shape;207;p24"/>
              <p:cNvSpPr/>
              <p:nvPr/>
            </p:nvSpPr>
            <p:spPr>
              <a:xfrm>
                <a:off x="7546725" y="5224200"/>
                <a:ext cx="1737000" cy="480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ypserv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8" name="Google Shape;208;p24"/>
              <p:cNvSpPr/>
              <p:nvPr/>
            </p:nvSpPr>
            <p:spPr>
              <a:xfrm>
                <a:off x="7140075" y="5976350"/>
                <a:ext cx="1737000" cy="480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>
                <a:off x="6530475" y="5976350"/>
                <a:ext cx="3769500" cy="480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                                    C library 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0" name="Google Shape;210;p24"/>
              <p:cNvSpPr/>
              <p:nvPr/>
            </p:nvSpPr>
            <p:spPr>
              <a:xfrm>
                <a:off x="6863700" y="5976350"/>
                <a:ext cx="1737000" cy="4806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ndbm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11" name="Google Shape;211;p24"/>
              <p:cNvCxnSpPr>
                <a:stCxn id="200" idx="2"/>
                <a:endCxn id="207" idx="1"/>
              </p:cNvCxnSpPr>
              <p:nvPr/>
            </p:nvCxnSpPr>
            <p:spPr>
              <a:xfrm rot="-5400000">
                <a:off x="4699525" y="4122700"/>
                <a:ext cx="1505400" cy="4188900"/>
              </a:xfrm>
              <a:prstGeom prst="bentConnector4">
                <a:avLst>
                  <a:gd name="adj1" fmla="val -15818"/>
                  <a:gd name="adj2" fmla="val 65888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12" name="Google Shape;212;p24"/>
              <p:cNvCxnSpPr/>
              <p:nvPr/>
            </p:nvCxnSpPr>
            <p:spPr>
              <a:xfrm>
                <a:off x="7729425" y="5704800"/>
                <a:ext cx="0" cy="27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213" name="Google Shape;213;p24"/>
              <p:cNvSpPr/>
              <p:nvPr/>
            </p:nvSpPr>
            <p:spPr>
              <a:xfrm>
                <a:off x="7497300" y="6780775"/>
                <a:ext cx="469800" cy="427200"/>
              </a:xfrm>
              <a:prstGeom prst="can">
                <a:avLst>
                  <a:gd name="adj" fmla="val 25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4"/>
              <p:cNvSpPr txBox="1"/>
              <p:nvPr/>
            </p:nvSpPr>
            <p:spPr>
              <a:xfrm>
                <a:off x="8063700" y="6780775"/>
                <a:ext cx="1737000" cy="2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The filesystem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15" name="Google Shape;215;p24"/>
              <p:cNvCxnSpPr>
                <a:stCxn id="210" idx="2"/>
                <a:endCxn id="213" idx="1"/>
              </p:cNvCxnSpPr>
              <p:nvPr/>
            </p:nvCxnSpPr>
            <p:spPr>
              <a:xfrm>
                <a:off x="7732200" y="6456950"/>
                <a:ext cx="0" cy="32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  <p:sp>
          <p:nvSpPr>
            <p:cNvPr id="216" name="Google Shape;216;p24"/>
            <p:cNvSpPr txBox="1"/>
            <p:nvPr/>
          </p:nvSpPr>
          <p:spPr>
            <a:xfrm>
              <a:off x="2895950" y="4858713"/>
              <a:ext cx="17370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 Side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24"/>
            <p:cNvSpPr txBox="1"/>
            <p:nvPr/>
          </p:nvSpPr>
          <p:spPr>
            <a:xfrm>
              <a:off x="7392000" y="4858725"/>
              <a:ext cx="17370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Server Side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NIS works (5)</a:t>
            </a:r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NIS commands and daemons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25" name="Google Shape;225;p25"/>
          <p:cNvGraphicFramePr/>
          <p:nvPr/>
        </p:nvGraphicFramePr>
        <p:xfrm>
          <a:off x="1387813" y="2129850"/>
          <a:ext cx="8893225" cy="4726500"/>
        </p:xfrm>
        <a:graphic>
          <a:graphicData uri="http://schemas.openxmlformats.org/drawingml/2006/table">
            <a:tbl>
              <a:tblPr>
                <a:noFill/>
                <a:tableStyleId>{2A606DC6-B929-4C99-835A-ADA2E4643D1E}</a:tableStyleId>
              </a:tblPr>
              <a:tblGrid>
                <a:gridCol w="33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Program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domainname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 or print name of current NIS domain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makedbm 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yp_mkdb (FreeBSD)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Build hashed map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ypinit</a:t>
                      </a:r>
                      <a:endParaRPr sz="20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Configure a host as master or slave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ypset</a:t>
                      </a:r>
                      <a:endParaRPr sz="20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Let ypbind to bind a particular NIS server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ypwhich</a:t>
                      </a:r>
                      <a:endParaRPr sz="20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Find out which yp server is using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ypcat</a:t>
                      </a:r>
                      <a:endParaRPr sz="20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Print the value contained in an NIS map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yppasswd</a:t>
                      </a:r>
                      <a:endParaRPr sz="20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 password on the NIS server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ypchfn</a:t>
                      </a:r>
                      <a:endParaRPr sz="20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 GECOS information on NIS server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ypchsh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 login shell on NIS server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yppasswdd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Server daemon for yppasswd,ypchsh,ypchfn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share?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One functioning host depends on hundreds of configuration files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But groups of hosts in your network needs more !!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Think about you have bsd1 ~ bsd4, linux1 ~ linux4, and each year, there are about 250 new students in cs.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Configuring NIS Servers</a:t>
            </a:r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Steps</a:t>
            </a:r>
            <a:endParaRPr sz="2500" dirty="0"/>
          </a:p>
          <a:p>
            <a:pPr lvl="1" indent="-374650">
              <a:buSzPts val="2300"/>
              <a:buChar char="○"/>
            </a:pPr>
            <a:r>
              <a:rPr lang="en-US" sz="2300" dirty="0"/>
              <a:t>Sequence: Master Server </a:t>
            </a:r>
            <a:r>
              <a:rPr lang="en-US" sz="2300" dirty="0">
                <a:sym typeface="Wingdings" panose="05000000000000000000" pitchFamily="2" charset="2"/>
              </a:rPr>
              <a:t> </a:t>
            </a:r>
            <a:r>
              <a:rPr lang="en-US" sz="2300" dirty="0"/>
              <a:t>Slave Servers</a:t>
            </a:r>
            <a:r>
              <a:rPr lang="en-US" altLang="zh-TW" sz="2300" dirty="0"/>
              <a:t> </a:t>
            </a:r>
            <a:r>
              <a:rPr lang="en-US" altLang="zh-TW" sz="2300" dirty="0">
                <a:sym typeface="Wingdings" panose="05000000000000000000" pitchFamily="2" charset="2"/>
              </a:rPr>
              <a:t> </a:t>
            </a:r>
            <a:r>
              <a:rPr lang="en-US" sz="2300" dirty="0"/>
              <a:t>each client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Master Server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Set </a:t>
            </a:r>
            <a:r>
              <a:rPr lang="en-US" sz="2300" dirty="0" err="1"/>
              <a:t>nis</a:t>
            </a:r>
            <a:r>
              <a:rPr lang="en-US" sz="2300" dirty="0"/>
              <a:t> domain name: </a:t>
            </a:r>
            <a:r>
              <a:rPr lang="en-US" sz="2300" dirty="0" err="1"/>
              <a:t>ypinit</a:t>
            </a:r>
            <a:r>
              <a:rPr lang="en-US" sz="2300" dirty="0"/>
              <a:t> -m </a:t>
            </a:r>
            <a:r>
              <a:rPr lang="en-US" sz="2300" dirty="0" err="1"/>
              <a:t>domainname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Use </a:t>
            </a:r>
            <a:r>
              <a:rPr lang="en-US" sz="2300" dirty="0" err="1"/>
              <a:t>ypinit</a:t>
            </a:r>
            <a:r>
              <a:rPr lang="en-US" sz="2300" dirty="0"/>
              <a:t> to construct a list of slave servers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 err="1"/>
              <a:t>ypinit</a:t>
            </a:r>
            <a:r>
              <a:rPr lang="en-US" sz="2100" dirty="0"/>
              <a:t> -u [</a:t>
            </a:r>
            <a:r>
              <a:rPr lang="en-US" sz="2100" dirty="0" err="1"/>
              <a:t>domainname</a:t>
            </a:r>
            <a:r>
              <a:rPr lang="en-US" sz="2100" dirty="0"/>
              <a:t>]</a:t>
            </a:r>
            <a:endParaRPr sz="21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Run </a:t>
            </a:r>
            <a:r>
              <a:rPr lang="en-US" sz="2300" dirty="0" err="1"/>
              <a:t>ypserv</a:t>
            </a:r>
            <a:r>
              <a:rPr lang="en-US" sz="2300" dirty="0"/>
              <a:t> and </a:t>
            </a:r>
            <a:r>
              <a:rPr lang="en-US" sz="2300" dirty="0" err="1"/>
              <a:t>rpc.yppasswdd</a:t>
            </a:r>
            <a:r>
              <a:rPr lang="en-US" sz="2300" dirty="0"/>
              <a:t> daemons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Slave Servers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Set </a:t>
            </a:r>
            <a:r>
              <a:rPr lang="en-US" sz="2300" dirty="0" err="1"/>
              <a:t>nis</a:t>
            </a:r>
            <a:r>
              <a:rPr lang="en-US" sz="2300" dirty="0"/>
              <a:t> domain name: </a:t>
            </a:r>
            <a:r>
              <a:rPr lang="en-US" sz="2300" dirty="0" err="1"/>
              <a:t>ypinit</a:t>
            </a:r>
            <a:r>
              <a:rPr lang="en-US" sz="2300" dirty="0"/>
              <a:t> -s YP master server </a:t>
            </a:r>
            <a:r>
              <a:rPr lang="en-US" sz="2300" dirty="0" err="1"/>
              <a:t>domainname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Get NIS maps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NIS client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Set </a:t>
            </a:r>
            <a:r>
              <a:rPr lang="en-US" sz="2300" dirty="0" err="1"/>
              <a:t>nis</a:t>
            </a:r>
            <a:r>
              <a:rPr lang="en-US" sz="2300" dirty="0"/>
              <a:t> domain name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Modify /</a:t>
            </a:r>
            <a:r>
              <a:rPr lang="en-US" sz="2300" dirty="0" err="1"/>
              <a:t>etc</a:t>
            </a:r>
            <a:r>
              <a:rPr lang="en-US" sz="2300" dirty="0"/>
              <a:t>/passwd, /</a:t>
            </a:r>
            <a:r>
              <a:rPr lang="en-US" sz="2300" dirty="0" err="1"/>
              <a:t>etc</a:t>
            </a:r>
            <a:r>
              <a:rPr lang="en-US" sz="2300" dirty="0"/>
              <a:t>/group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Run </a:t>
            </a:r>
            <a:r>
              <a:rPr lang="en-US" sz="2300" dirty="0" err="1"/>
              <a:t>ypbind</a:t>
            </a:r>
            <a:r>
              <a:rPr lang="en-US" sz="2300" dirty="0"/>
              <a:t> daemons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Configuring NIS Servers – FreeBSD (1)</a:t>
            </a:r>
            <a:endParaRPr dirty="0"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Edit /etc/rc.conf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your host does not want to be a NIS client, remove nis_client related entries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It is a good idea to force NIS master server to ypbind itself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% man ypbind</a:t>
            </a:r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2"/>
          </p:nvPr>
        </p:nvSpPr>
        <p:spPr>
          <a:xfrm>
            <a:off x="1980800" y="4060325"/>
            <a:ext cx="71631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NIS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nisdomainname="sabsd.nis"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nis_server_enable="YES"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nis_server_flags=""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nis_client_enable="YES"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nis_client_flags="-s -m -S sabsd.nis,sabsd"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nis_yppasswdd_enable="YES"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nis_yppasswdd_flags=""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Configuring NIS Servers – FreeBSD (2)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NIS Server configuration</a:t>
            </a:r>
            <a:endParaRPr sz="3000" dirty="0"/>
          </a:p>
        </p:txBody>
      </p:sp>
      <p:sp>
        <p:nvSpPr>
          <p:cNvPr id="247" name="Google Shape;247;p28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Initializing the NIS Maps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NIS maps are generated from configuration files in /etc with exceptions : /etc/master.passwd, /etc/netgroup, /etc/passwd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% cp /etc/master.passwd /var/yp/master.passwd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% cp /etc/netgroup /var/yp/netgroup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Edit /var/yp/master.passwd , removing all system accounts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% cd /var/yp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% ypinit -m sabsd.nis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% reboot	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Rebuild yp maps whenever the configuration files are changed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Example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When you change /var/yp/master.passwd 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% cd /var/yp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% make</a:t>
            </a:r>
            <a:endParaRPr sz="2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Configuring NIS Servers – FreeBSD (3)</a:t>
            </a:r>
            <a:endParaRPr dirty="0"/>
          </a:p>
        </p:txBody>
      </p:sp>
      <p:sp>
        <p:nvSpPr>
          <p:cNvPr id="254" name="Google Shape;254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Makefile of NIS</a:t>
            </a:r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body" idx="2"/>
          </p:nvPr>
        </p:nvSpPr>
        <p:spPr>
          <a:xfrm>
            <a:off x="1030375" y="2050250"/>
            <a:ext cx="9566400" cy="51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…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YPSRCDIR = /etc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YPDIR = /var/yp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YPMAPDIR = $(YPDIR)/$(DOMAIN)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ETHERS    = $(YPSRCDIR)/ethers     # ethernet addresses (for rarpd)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BOOTPARAMS= $(YPSRCDIR)/bootparams # for booting Sun boxes (bootparamd)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HOSTS     = $(YPSRCDIR)/hosts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NETWORKS  = $(YPSRCDIR)/networks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PROTOCOLS = $(YPSRCDIR)/protocols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RPC       = $(YPSRCDIR)/rpc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SERVICES  = $(YPSRCDIR)/services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SHELLS    = $(YPSRCDIR)/shells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GROUP     = $(YPSRCDIR)/group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ALIASES   = $(YPSRCDIR)/mail/aliases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NETGROUP  = $(YPDIR)/netgroup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PASSWD    = $(YPDIR)/passwd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MASTER    = $(YPDIR)/master.passwd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YPSERVERS = $(YPDIR)/ypservers  # List of all NIS servers for a domain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PUBLICKEY = $(YPSRCDIR)/publickey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NETID     = $(YPSRCDIR)/netid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AMDHOST   = $(YPSRCDIR)/amd.map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…</a:t>
            </a:r>
            <a:endParaRPr sz="1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Configuring NIS Servers – FreeBSD (4)</a:t>
            </a:r>
            <a:endParaRPr dirty="0"/>
          </a:p>
        </p:txBody>
      </p:sp>
      <p:sp>
        <p:nvSpPr>
          <p:cNvPr id="262" name="Google Shape;262;p30"/>
          <p:cNvSpPr txBox="1">
            <a:spLocks noGrp="1"/>
          </p:cNvSpPr>
          <p:nvPr>
            <p:ph type="body" idx="2"/>
          </p:nvPr>
        </p:nvSpPr>
        <p:spPr>
          <a:xfrm>
            <a:off x="1215963" y="1442975"/>
            <a:ext cx="9566400" cy="5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$ </a:t>
            </a:r>
            <a:r>
              <a:rPr lang="en-US" sz="1600" b="1">
                <a:solidFill>
                  <a:srgbClr val="FF0000"/>
                </a:solidFill>
              </a:rPr>
              <a:t>ps auxww | grep yp</a:t>
            </a:r>
            <a:endParaRPr sz="1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root 367 0.0 0.2 1384 1096 ?? Is 2:57PM 0:00.01 /usr/sbin/ypserv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root 381 0.0 0.2 1400 1152 ?? Is 2:57PM 0:00.00 /usr/sbin/ypbind -s -m -S sabsd.nis,sabsd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root 396 0.0 0.2 1616 1236 ?? Ss 2:57PM 0:00.00 /usr/sbin/rpc.yppasswdd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sabsd [/home/chwong] -chwong- ypwhich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sabsd.cs.nctu.edu.tw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sabsd [/home/chwong] -chwong- ypcat -x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Use "passwd" for "passwd.byname"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Use "master.passwd" for "master.passwd.byname"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Use "group" for "group.byname"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Use "networks" for "networks.byaddr"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Use "hosts" for "hosts.byaddr"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Use "protocols" for "protocols.bynumber"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Use "services" for "services.byname"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Use "aliases" for "mail.aliases"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Use "ethers" for "ethers.byname"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sabsd [/home/chwong] -chwong- ypcat passwd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chiahung:*:1000:1000:chiahung:/home/chiahung:/bin/tcsh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chwong:*:1001:1000:chwong:/home/chwong:/bin/tcsh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sabsd [/home/chwong] -chwong- ypcat hosts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140.113.17.215  sabsd.cs.nctu.edu.tw  sabsd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140.113.17.221  tphp.csie.nctu.edu.tw tphp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Configuring NIS Servers – FreeBSD (5)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NIS Client configuration</a:t>
            </a:r>
            <a:endParaRPr sz="3000" dirty="0"/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NIS client configuration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/etc/rc.conf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/etc/group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etc/master.passwd (using vipw)</a:t>
            </a:r>
            <a:endParaRPr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2600">
                <a:solidFill>
                  <a:schemeClr val="dk1"/>
                </a:solidFill>
              </a:rPr>
              <a:t>reboot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270" name="Google Shape;270;p31"/>
          <p:cNvSpPr txBox="1">
            <a:spLocks noGrp="1"/>
          </p:cNvSpPr>
          <p:nvPr>
            <p:ph type="body" idx="2"/>
          </p:nvPr>
        </p:nvSpPr>
        <p:spPr>
          <a:xfrm>
            <a:off x="6667350" y="1295700"/>
            <a:ext cx="4497600" cy="20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NIS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nisdomainname="sabsd.nis"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nis_client_enable="YES"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nis_client_flags="-s"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71" name="Google Shape;271;p31"/>
          <p:cNvSpPr txBox="1"/>
          <p:nvPr/>
        </p:nvSpPr>
        <p:spPr>
          <a:xfrm>
            <a:off x="9701000" y="1119925"/>
            <a:ext cx="1365600" cy="37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/etc/rc.conf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31"/>
          <p:cNvSpPr txBox="1">
            <a:spLocks noGrp="1"/>
          </p:cNvSpPr>
          <p:nvPr>
            <p:ph type="body" idx="2"/>
          </p:nvPr>
        </p:nvSpPr>
        <p:spPr>
          <a:xfrm>
            <a:off x="8019150" y="3719213"/>
            <a:ext cx="31458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nobody:*:65534: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+:*::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73" name="Google Shape;273;p31"/>
          <p:cNvSpPr txBox="1"/>
          <p:nvPr/>
        </p:nvSpPr>
        <p:spPr>
          <a:xfrm>
            <a:off x="9897650" y="3473488"/>
            <a:ext cx="1169100" cy="37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/etc/group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1"/>
          <p:cNvSpPr txBox="1">
            <a:spLocks noGrp="1"/>
          </p:cNvSpPr>
          <p:nvPr>
            <p:ph type="body" idx="2"/>
          </p:nvPr>
        </p:nvSpPr>
        <p:spPr>
          <a:xfrm>
            <a:off x="194200" y="4770208"/>
            <a:ext cx="11608200" cy="11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nobody:*:65534:65534::0:0:Unprivileged user:/nonexistent:/usr/sbin/nologin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+:*::::::::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75" name="Google Shape;275;p31"/>
          <p:cNvSpPr txBox="1"/>
          <p:nvPr/>
        </p:nvSpPr>
        <p:spPr>
          <a:xfrm>
            <a:off x="9154775" y="4565083"/>
            <a:ext cx="2483700" cy="37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/etc//etc/master.passwd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LDAP</a:t>
            </a:r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Lightweight Directory Access Protocol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We will cover this in Network Administration class next semester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to share?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Good candidates to share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7" name="Google Shape;57;p9"/>
          <p:cNvGraphicFramePr/>
          <p:nvPr/>
        </p:nvGraphicFramePr>
        <p:xfrm>
          <a:off x="1534138" y="2126625"/>
          <a:ext cx="8928325" cy="4572100"/>
        </p:xfrm>
        <a:graphic>
          <a:graphicData uri="http://schemas.openxmlformats.org/drawingml/2006/table">
            <a:tbl>
              <a:tblPr>
                <a:noFill/>
                <a:tableStyleId>{2A606DC6-B929-4C99-835A-ADA2E4643D1E}</a:tableStyleId>
              </a:tblPr>
              <a:tblGrid>
                <a:gridCol w="277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Filename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Function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/etc/passwd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account information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/etc/group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UNIX group definitions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/etc/hosts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Maps between IP and hostname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/etc/services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Well-known network service port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/etc/protocols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Maps text names to protocol numbers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/etc/mail/aliases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E-mail alias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/etc/rpc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Lists ID numbers for RPC services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/etc/printcap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Printer information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/etc/termcap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Terminal type information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share?</a:t>
            </a: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Keep a master copy of each configuration file in one place and distribute it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Push vs. Pull model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Copy files around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rdist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expect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Let each machine obtain its configuration file from a center server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rdist – push files (1)</a:t>
            </a: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Advantage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Simple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Preserve owner, group, mode, and modification time of files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Control file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makefile like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distfile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How to distribute the files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[Usage] % rdist [-f distfile] [label]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[Format] label: pathnames -&gt; destinations commands</a:t>
            </a:r>
            <a:endParaRPr sz="2200"/>
          </a:p>
        </p:txBody>
      </p:sp>
      <p:graphicFrame>
        <p:nvGraphicFramePr>
          <p:cNvPr id="72" name="Google Shape;72;p11"/>
          <p:cNvGraphicFramePr/>
          <p:nvPr/>
        </p:nvGraphicFramePr>
        <p:xfrm>
          <a:off x="1535550" y="5358275"/>
          <a:ext cx="8957875" cy="1981250"/>
        </p:xfrm>
        <a:graphic>
          <a:graphicData uri="http://schemas.openxmlformats.org/drawingml/2006/table">
            <a:tbl>
              <a:tblPr>
                <a:noFill/>
                <a:tableStyleId>{2A606DC6-B929-4C99-835A-ADA2E4643D1E}</a:tableStyleId>
              </a:tblPr>
              <a:tblGrid>
                <a:gridCol w="299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notify namelist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Sends email to namelist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except pathlist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 not distribute files in pathlist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except_pat patternlist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 not distribute files that matches patternlist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Special [pathlist] "string"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Execute an sh "string" command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rdist – push files (2)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rdist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rdist -f distfile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rdist -f distfile all</a:t>
            </a: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2"/>
          </p:nvPr>
        </p:nvSpPr>
        <p:spPr>
          <a:xfrm>
            <a:off x="1059825" y="2085275"/>
            <a:ext cx="85866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SYS_FILES = (/etc/passwd /etc/group /etc/mail/aliases)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GET_ALL = (bsd1 bsd2 linux1)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GET_SOME = (csduty alumni)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all: ${SYS_FILES} -&gt; ${GET_ALL}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notify chwong@cs.nctu.edu.tw;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special /etc/mail/aliases "/usr/bin/newaliases";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some: ${SYS_FILES} -&gt; ${GET_SOME}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except /etc/mail/aliases;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except_pat /etc/passwd*;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notify root@cs.nctu.edu.tw;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rdist – push files (3)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Disadvantage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Based on rsh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/.rhosts or /etc/hosts.equiv permit root access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rdist in FreeBSD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/usr/ports/net/rdist6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more secure "ssh" to replace rsh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 public-key cryptography to do identification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Encrypt entire rdist conversation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% rdist -P /usr/local/bin/ssh -f myDistfile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 – pull files (1)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Write control scripts for interactive programs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Fundamental expect commands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spawn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Start up a subprocess to control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send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Feed input to subprocess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expect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Take action depending on a subprocess’s output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expect "pattern" {action}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timeout and eof are special patterns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Our tactic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Connect to server using ftp and pull down what we want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 – pull files (2)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1081675" y="2199500"/>
            <a:ext cx="8837700" cy="41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spawn /usr/bin/ftp netserver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while 1 { expect {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"Name*:"	{send "netclient\r"}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"Password:"	{send "netclientpassword\r"}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"ftp&gt; "    {break}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"failed"   {send_user "Can’t login.\r"; exit 1}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timeout    {send_user "Timeout problem.\r"; exit 2}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}}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send "lcd /etc\r"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expect "ftp&gt; " {send "cd pub/sysfiles\r"}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expect "ftp&gt; " {send "get passwd\r"}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expect "ftp&gt; " {send "quit\r"; send_user "\r"}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exit 0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2562</Words>
  <Application>Microsoft Office PowerPoint</Application>
  <PresentationFormat>自訂</PresentationFormat>
  <Paragraphs>424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Noto Sans Symbols</vt:lpstr>
      <vt:lpstr>Arial</vt:lpstr>
      <vt:lpstr>Courier New</vt:lpstr>
      <vt:lpstr>Times New Roman</vt:lpstr>
      <vt:lpstr>Source Sans Pro</vt:lpstr>
      <vt:lpstr>Wingdings</vt:lpstr>
      <vt:lpstr>Microsoft JhengHei</vt:lpstr>
      <vt:lpstr>CSCC NASA</vt:lpstr>
      <vt:lpstr>Sharing System Files</vt:lpstr>
      <vt:lpstr>Why share?</vt:lpstr>
      <vt:lpstr>What to share?</vt:lpstr>
      <vt:lpstr>How to share?</vt:lpstr>
      <vt:lpstr>rdist – push files (1)</vt:lpstr>
      <vt:lpstr>rdist – push files (2)</vt:lpstr>
      <vt:lpstr>rdist – push files (3)</vt:lpstr>
      <vt:lpstr>expect – pull files (1)</vt:lpstr>
      <vt:lpstr>expect – pull files (2)</vt:lpstr>
      <vt:lpstr>NIS – The Network Information Service (1)</vt:lpstr>
      <vt:lpstr>NIS – The Network Information Service (2)</vt:lpstr>
      <vt:lpstr>NIS – The Network Information Service (3)</vt:lpstr>
      <vt:lpstr>NIS – The Network Information Service (4)</vt:lpstr>
      <vt:lpstr>NIS – The Network Information Service (5)</vt:lpstr>
      <vt:lpstr>How NIS works (1)</vt:lpstr>
      <vt:lpstr>How NIS works (2)</vt:lpstr>
      <vt:lpstr>How NIS works (3)</vt:lpstr>
      <vt:lpstr>How NIS works (4)</vt:lpstr>
      <vt:lpstr>How NIS works (5)</vt:lpstr>
      <vt:lpstr>Configuring NIS Servers</vt:lpstr>
      <vt:lpstr>Configuring NIS Servers – FreeBSD (1)</vt:lpstr>
      <vt:lpstr>Configuring NIS Servers – FreeBSD (2) NIS Server configuration</vt:lpstr>
      <vt:lpstr>Configuring NIS Servers – FreeBSD (3)</vt:lpstr>
      <vt:lpstr>Configuring NIS Servers – FreeBSD (4)</vt:lpstr>
      <vt:lpstr>Configuring NIS Servers – FreeBSD (5) NIS Client configuration</vt:lpstr>
      <vt:lpstr>LDAP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System Files</dc:title>
  <dc:creator>Tse-Han Wang</dc:creator>
  <cp:lastModifiedBy>王則涵</cp:lastModifiedBy>
  <cp:revision>10</cp:revision>
  <dcterms:modified xsi:type="dcterms:W3CDTF">2021-12-22T13:03:31Z</dcterms:modified>
</cp:coreProperties>
</file>