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7559675" cx="11998325"/>
  <p:notesSz cx="7559675" cy="10691800"/>
  <p:embeddedFontLst>
    <p:embeddedFont>
      <p:font typeface="Source Sans Pro Light"/>
      <p:regular r:id="rId23"/>
      <p:bold r:id="rId24"/>
      <p:italic r:id="rId25"/>
      <p:boldItalic r:id="rId26"/>
    </p:embeddedFont>
    <p:embeddedFont>
      <p:font typeface="Ubuntu Mono"/>
      <p:regular r:id="rId27"/>
      <p:bold r:id="rId28"/>
      <p:italic r:id="rId29"/>
      <p:boldItalic r:id="rId30"/>
    </p:embeddedFont>
    <p:embeddedFont>
      <p:font typeface="Source Sans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SourceSansProLight-bold.fntdata"/><Relationship Id="rId23" Type="http://schemas.openxmlformats.org/officeDocument/2006/relationships/font" Target="fonts/SourceSansPro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Light-boldItalic.fntdata"/><Relationship Id="rId25" Type="http://schemas.openxmlformats.org/officeDocument/2006/relationships/font" Target="fonts/SourceSansProLight-italic.fntdata"/><Relationship Id="rId28" Type="http://schemas.openxmlformats.org/officeDocument/2006/relationships/font" Target="fonts/UbuntuMono-bold.fntdata"/><Relationship Id="rId27" Type="http://schemas.openxmlformats.org/officeDocument/2006/relationships/font" Target="fonts/UbuntuMon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Mon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ourceSansPro-regular.fntdata"/><Relationship Id="rId30" Type="http://schemas.openxmlformats.org/officeDocument/2006/relationships/font" Target="fonts/UbuntuMono-boldItalic.fntdata"/><Relationship Id="rId11" Type="http://schemas.openxmlformats.org/officeDocument/2006/relationships/slide" Target="slides/slide7.xml"/><Relationship Id="rId33" Type="http://schemas.openxmlformats.org/officeDocument/2006/relationships/font" Target="fonts/SourceSansPro-italic.fntdata"/><Relationship Id="rId10" Type="http://schemas.openxmlformats.org/officeDocument/2006/relationships/slide" Target="slides/slide6.xml"/><Relationship Id="rId32" Type="http://schemas.openxmlformats.org/officeDocument/2006/relationships/font" Target="fonts/SourceSans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SourceSansPr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作業的要求很多都是業界的best practice</a:t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dedfce1be_0_5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dedfce1be_0_5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8092ca88a_6_1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98092ca88a_6_1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8092ca88a_6_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8092ca88a_6_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去</a:t>
            </a:r>
            <a:r>
              <a:rPr lang="en-US"/>
              <a:t>計中申請帳號 之後作業會有用到系上的gitlab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8092ca88a_13_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8092ca88a_13_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8092ca88a_2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8092ca88a_2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學校單一入口登入的帳號密碼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8092ca88a_13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8092ca88a_13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092ca88a_14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8092ca88a_14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</a:t>
            </a:r>
            <a:r>
              <a:rPr lang="en-US"/>
              <a:t>看有哪些作業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8092ca88a_13_2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8092ca88a_13_2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下面有分數對照看看自己有沒有達成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8092ca88a_6_4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8092ca88a_6_4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98092ca88a_2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98092ca88a_2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practice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安裝freebsd 13.0的release版本 然後root 要on zfs上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要安裝更新到patch 4並重開增加使用者和群組 你的功課要用這個user來完成不能使用</a:t>
            </a:r>
            <a:br>
              <a:rPr lang="en-US"/>
            </a:br>
            <a:r>
              <a:rPr lang="en-US"/>
              <a:t>root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然後再新增一個較judge的使用者給我們judge使用並且不需要密碼就能跑sudo指令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8092ca88a_3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98092ca88a_3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設定你得時區在CST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打開你的sshd 把我們judge的key加入讓judge可以連上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可以用fringerprint來檢查key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nasakey.pub有包含IP設定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8006138fb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8006138fb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登入oj會有wireguard的相關訊息在你的profile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8006138fb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8006138fb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安裝wireguard 並且設定相關資訊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8092ca88a_12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8092ca88a_12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這邊有範例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092ca88a_2_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092ca88a_2_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可以用ping指令來測試是否ping的到oj的機器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dedfce1be_0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dedfce1be_0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8092ca88a_12_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8092ca88a_12_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記得所有動作都要備份，以免再judg的時候被做壞事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99050" y="1563425"/>
            <a:ext cx="10830900" cy="5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99050" y="1563425"/>
            <a:ext cx="10830900" cy="5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ccount.cs.nctu.edu.tw/" TargetMode="External"/><Relationship Id="rId4" Type="http://schemas.openxmlformats.org/officeDocument/2006/relationships/hyperlink" Target="https://git.cs.nctu.edu.tw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nasa.nycucs.org/profile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nasa.nycucs.org/profile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roups.google.com/g/nctunasa" TargetMode="External"/><Relationship Id="rId4" Type="http://schemas.openxmlformats.org/officeDocument/2006/relationships/hyperlink" Target="https://cscc.cs.nctu.edu.tw/unix-basic-commands" TargetMode="External"/><Relationship Id="rId5" Type="http://schemas.openxmlformats.org/officeDocument/2006/relationships/hyperlink" Target="https://github.com/ryanhanwu/How-To-Ask-Questions-The-Smart-Wa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nasa.nycucs.org/" TargetMode="External"/><Relationship Id="rId4" Type="http://schemas.openxmlformats.org/officeDocument/2006/relationships/hyperlink" Target="https://nasa.nycucs.org/profil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wireguard.com/install/#freebsd-userspace-go-tool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Homework 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 FreeBSD &amp; WireGuard</a:t>
            </a:r>
            <a:endParaRPr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stchang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Hints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599050" y="1563425"/>
            <a:ext cx="10830900" cy="54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Virtual machine is good for doing homeworks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Easy to install and backup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Try to make your VM hardware configuration better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Disk controller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IDE → SATA, NVMe, …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NIC: </a:t>
            </a:r>
            <a:r>
              <a:rPr lang="en-US"/>
              <a:t>paravirtualized net, 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 Up</a:t>
            </a:r>
            <a:r>
              <a:rPr lang="en-US"/>
              <a:t> CS Account</a:t>
            </a:r>
            <a:endParaRPr/>
          </a:p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7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599050" y="1563425"/>
            <a:ext cx="10830900" cy="54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CS account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Sign up your own account at</a:t>
            </a:r>
            <a:r>
              <a:rPr lang="en-US"/>
              <a:t> CSCC account system 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https://account.cs.nctu.edu.tw/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Active your account in EC320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Try to login to Git.cs using CS account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 will using Git in the next homework.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https://git.cs.nctu.edu.tw/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rgbClr val="FF0000"/>
                </a:solidFill>
              </a:rPr>
              <a:t>SIGNUP CS ACCOUNT EARLY</a:t>
            </a:r>
            <a:r>
              <a:rPr lang="en-US"/>
              <a:t>!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3000">
                <a:solidFill>
                  <a:schemeClr val="dk1"/>
                </a:solidFill>
              </a:rPr>
              <a:t>We will not grade in </a:t>
            </a:r>
            <a:r>
              <a:rPr lang="en-US" sz="3000">
                <a:solidFill>
                  <a:schemeClr val="dk1"/>
                </a:solidFill>
              </a:rPr>
              <a:t>this</a:t>
            </a:r>
            <a:r>
              <a:rPr lang="en-US" sz="3000">
                <a:solidFill>
                  <a:schemeClr val="dk1"/>
                </a:solidFill>
              </a:rPr>
              <a:t> stage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If you aren’t major in CS, you need to get Teachers/Professor's signature to</a:t>
            </a:r>
            <a:r>
              <a:rPr lang="en-US" sz="3000">
                <a:solidFill>
                  <a:schemeClr val="dk1"/>
                </a:solidFill>
              </a:rPr>
              <a:t> activate</a:t>
            </a:r>
            <a:r>
              <a:rPr lang="en-US" sz="3000">
                <a:solidFill>
                  <a:schemeClr val="dk1"/>
                </a:solidFill>
              </a:rPr>
              <a:t> your CS account!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use Online Judge</a:t>
            </a:r>
            <a:endParaRPr/>
          </a:p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9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Online Judge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599050" y="1563425"/>
            <a:ext cx="10830900" cy="56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https://nasa.nycucs.org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8212" y="2141750"/>
            <a:ext cx="8920174" cy="5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Profile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599050" y="1563425"/>
            <a:ext cx="10830900" cy="56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https://nasa.nycucs.org/profile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1075" y="2080973"/>
            <a:ext cx="7856176" cy="53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599050" y="1563425"/>
            <a:ext cx="10830900" cy="56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74" y="1584213"/>
            <a:ext cx="11190250" cy="43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525" y="152400"/>
            <a:ext cx="9395265" cy="72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9828600" y="940550"/>
            <a:ext cx="787800" cy="376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Help!</a:t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599050" y="1563425"/>
            <a:ext cx="10830900" cy="54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Join NCTUNASA google group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you have any question, you can post your problem in this group,  TAs and Students will help you.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UNIX 常見指令教學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https://cscc.cs.nctu.edu.tw/unix-basic-commands</a:t>
            </a:r>
            <a:r>
              <a:rPr lang="en-US"/>
              <a:t>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To Ask Questions The Smart Wa</a:t>
            </a:r>
            <a:r>
              <a:rPr lang="en-US"/>
              <a:t>y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u="sng">
                <a:solidFill>
                  <a:schemeClr val="hlink"/>
                </a:solidFill>
                <a:hlinkClick r:id="rId5"/>
              </a:rPr>
              <a:t>https://github.com/ryanhanwu/How-To-Ask-Questions-The-Smart-Way</a:t>
            </a: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 </a:t>
            </a:r>
            <a:endParaRPr/>
          </a:p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599050" y="1563425"/>
            <a:ext cx="10830900" cy="54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Basic</a:t>
            </a:r>
            <a:r>
              <a:rPr lang="en-US" sz="2700"/>
              <a:t> </a:t>
            </a:r>
            <a:r>
              <a:rPr lang="en-US" sz="2700">
                <a:solidFill>
                  <a:srgbClr val="04617B"/>
                </a:solidFill>
              </a:rPr>
              <a:t>(15%)</a:t>
            </a:r>
            <a:endParaRPr sz="2700">
              <a:solidFill>
                <a:srgbClr val="04617B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Install FreeBSD 13.0-RELEASE or </a:t>
            </a:r>
            <a:r>
              <a:rPr lang="en-US" sz="2700"/>
              <a:t>other allowed operating systems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Apply security patches  (latest: patch 4)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Root on ZFS</a:t>
            </a:r>
            <a:r>
              <a:rPr lang="en-US" sz="2700">
                <a:solidFill>
                  <a:schemeClr val="dk1"/>
                </a:solidFill>
              </a:rPr>
              <a:t> </a:t>
            </a:r>
            <a:r>
              <a:rPr lang="en-US" sz="2700">
                <a:solidFill>
                  <a:srgbClr val="04617B"/>
                </a:solidFill>
              </a:rPr>
              <a:t>(15%)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Zpool name : zroot</a:t>
            </a:r>
            <a:endParaRPr sz="25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Add a user and a group</a:t>
            </a:r>
            <a:endParaRPr sz="29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User should also be in the "</a:t>
            </a: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wheel</a:t>
            </a:r>
            <a:r>
              <a:rPr lang="en-US" sz="2700"/>
              <a:t>" group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Use this user to do this homework instead of root (using </a:t>
            </a: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sudo</a:t>
            </a:r>
            <a:r>
              <a:rPr lang="en-US" sz="2700"/>
              <a:t>)</a:t>
            </a:r>
            <a:endParaRPr sz="27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Add a user called "</a:t>
            </a:r>
            <a:r>
              <a:rPr lang="en-US" sz="2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judge</a:t>
            </a:r>
            <a:r>
              <a:rPr lang="en-US" sz="2900">
                <a:solidFill>
                  <a:schemeClr val="dk1"/>
                </a:solidFill>
              </a:rPr>
              <a:t>" for Online Judge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User should also be in the "</a:t>
            </a:r>
            <a:r>
              <a:rPr lang="en-US" sz="27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wheel</a:t>
            </a:r>
            <a:r>
              <a:rPr lang="en-US" sz="2700">
                <a:solidFill>
                  <a:schemeClr val="dk1"/>
                </a:solidFill>
              </a:rPr>
              <a:t>" group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Please Using "</a:t>
            </a:r>
            <a:r>
              <a:rPr lang="en-US" sz="27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sh</a:t>
            </a:r>
            <a:r>
              <a:rPr lang="en-US" sz="2700">
                <a:solidFill>
                  <a:schemeClr val="dk1"/>
                </a:solidFill>
              </a:rPr>
              <a:t>" as default shell  </a:t>
            </a:r>
            <a:r>
              <a:rPr lang="en-US" sz="2700">
                <a:solidFill>
                  <a:srgbClr val="04617B"/>
                </a:solidFill>
              </a:rPr>
              <a:t>(10%)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This user needs to </a:t>
            </a:r>
            <a:r>
              <a:rPr b="1" lang="en-US" sz="2700">
                <a:solidFill>
                  <a:srgbClr val="FF0000"/>
                </a:solidFill>
              </a:rPr>
              <a:t>run </a:t>
            </a:r>
            <a:r>
              <a:rPr b="1" lang="en-US" sz="27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sudo</a:t>
            </a:r>
            <a:r>
              <a:rPr b="1" lang="en-US" sz="2700">
                <a:solidFill>
                  <a:srgbClr val="FF0000"/>
                </a:solidFill>
              </a:rPr>
              <a:t> without password</a:t>
            </a:r>
            <a:r>
              <a:rPr lang="en-US" sz="2700">
                <a:solidFill>
                  <a:schemeClr val="dk1"/>
                </a:solidFill>
              </a:rPr>
              <a:t> </a:t>
            </a:r>
            <a:r>
              <a:rPr lang="en-US" sz="2700">
                <a:solidFill>
                  <a:srgbClr val="04617B"/>
                </a:solidFill>
              </a:rPr>
              <a:t>(15%)</a:t>
            </a:r>
            <a:endParaRPr b="1" sz="2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528240" y="246945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 (Cont.)</a:t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599050" y="1563425"/>
            <a:ext cx="10830900" cy="20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Set your machine to current time zone and adjust current time</a:t>
            </a:r>
            <a:r>
              <a:rPr lang="en-US" sz="2900">
                <a:solidFill>
                  <a:schemeClr val="dk1"/>
                </a:solidFill>
              </a:rPr>
              <a:t> </a:t>
            </a:r>
            <a:r>
              <a:rPr lang="en-US" sz="2700">
                <a:solidFill>
                  <a:srgbClr val="04617B"/>
                </a:solidFill>
              </a:rPr>
              <a:t>(10%)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CST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Enable sshd</a:t>
            </a:r>
            <a:r>
              <a:rPr lang="en-US" sz="2700">
                <a:solidFill>
                  <a:schemeClr val="dk1"/>
                </a:solidFill>
              </a:rPr>
              <a:t> </a:t>
            </a:r>
            <a:r>
              <a:rPr lang="en-US" sz="2700">
                <a:solidFill>
                  <a:srgbClr val="04617B"/>
                </a:solidFill>
              </a:rPr>
              <a:t>(20%)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Install this public key to your </a:t>
            </a: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/home/judge/.ssh/</a:t>
            </a:r>
            <a:r>
              <a:rPr lang="en-US">
                <a:solidFill>
                  <a:schemeClr val="dk1"/>
                </a:solidFill>
              </a:rPr>
              <a:t> for Online Judge.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1478375" y="3632900"/>
            <a:ext cx="8681100" cy="8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 </a:t>
            </a:r>
            <a:r>
              <a:rPr lang="en-US"/>
              <a:t>fetch https://nasa.cs.nctu.edu.tw/sa/2021/nasakey.pub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 cat nasakey.pub &gt;&gt; /home/judge/.ssh/authorized_keys</a:t>
            </a:r>
            <a:endParaRPr/>
          </a:p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99050" y="5144825"/>
            <a:ext cx="10830900" cy="20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You can use Fingerprint to check "</a:t>
            </a: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nasakey.pub</a:t>
            </a:r>
            <a:r>
              <a:rPr lang="en-US">
                <a:solidFill>
                  <a:schemeClr val="dk1"/>
                </a:solidFill>
              </a:rPr>
              <a:t>"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811225" y="5667300"/>
            <a:ext cx="10569300" cy="8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 </a:t>
            </a:r>
            <a:r>
              <a:rPr lang="en-US"/>
              <a:t>ssh-keygen -l -f nasakey.pub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2048 SHA256:FKznGEAAy6gcVC4x+JpiTo34zbaHRYIc9WShzqR+yF4 no comment (RSA)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 </a:t>
            </a:r>
            <a:r>
              <a:rPr lang="en-US"/>
              <a:t>(Cont.)</a:t>
            </a:r>
            <a:endParaRPr/>
          </a:p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99050" y="1563425"/>
            <a:ext cx="10830900" cy="54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Login into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NASA Online Judge</a:t>
            </a:r>
            <a:r>
              <a:rPr lang="en-US"/>
              <a:t>.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There are some information in your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profile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ID 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Your IP in WireGuard is 10.113.0.ID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WG_PRIVATE_KEY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Using this private key to connect WireGuard Server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WG_SERVER_PUBLIC_KEY	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Using this public key to connect WireGuard Server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 (Cont.)</a:t>
            </a:r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599050" y="1563425"/>
            <a:ext cx="10830900" cy="54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Install WireGuard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Installation Guide</a:t>
            </a:r>
            <a:r>
              <a:rPr lang="en-US"/>
              <a:t>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Server Address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nasa.nycucs.org:51821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Using this information to connect Online Judge’s WireGuard Server : 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10.113.0.ID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WG_PRIVATE_KEY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WG_SERVER_PUBLIC_KEY	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You can install WireGuard with pkg or port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 (Cont.)</a:t>
            </a:r>
            <a:endParaRPr/>
          </a:p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599050" y="1563425"/>
            <a:ext cx="10830900" cy="56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WireGuard Config Example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1076550" y="2201050"/>
            <a:ext cx="9102300" cy="38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[Interface]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Address = 10.113.0.ID/32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PrivateKey = [WG_PRIVATE_KEY]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[Peer]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PublicKey = [WG_SERVER_PUBLIC_KEY]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AllowedIPs = 10.113.0.0/16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Endpoint = nasa.nycucs.org:51821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PersistentKeepalive = 25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79" name="Google Shape;79;p12"/>
          <p:cNvSpPr txBox="1"/>
          <p:nvPr/>
        </p:nvSpPr>
        <p:spPr>
          <a:xfrm>
            <a:off x="8526950" y="5699525"/>
            <a:ext cx="1428600" cy="57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wg0.conf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 (Cont.)</a:t>
            </a:r>
            <a:endParaRPr/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599050" y="1563425"/>
            <a:ext cx="10830900" cy="56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You can use "</a:t>
            </a: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ping -c 3 10.113.0.254</a:t>
            </a:r>
            <a:r>
              <a:rPr lang="en-US">
                <a:solidFill>
                  <a:schemeClr val="dk1"/>
                </a:solidFill>
              </a:rPr>
              <a:t>" to test whether you have </a:t>
            </a:r>
            <a:r>
              <a:rPr lang="en-US">
                <a:solidFill>
                  <a:schemeClr val="dk1"/>
                </a:solidFill>
              </a:rPr>
              <a:t>connected to WireGuard Server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Online judge server can ping your server</a:t>
            </a:r>
            <a:r>
              <a:rPr lang="en-US" sz="2900">
                <a:solidFill>
                  <a:schemeClr val="dk1"/>
                </a:solidFill>
              </a:rPr>
              <a:t> </a:t>
            </a:r>
            <a:r>
              <a:rPr lang="en-US" sz="2900">
                <a:solidFill>
                  <a:srgbClr val="04617B"/>
                </a:solidFill>
              </a:rPr>
              <a:t>(15%)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350" y="3409800"/>
            <a:ext cx="9885901" cy="27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</a:t>
            </a:r>
            <a:r>
              <a:rPr lang="en-US"/>
              <a:t> (Cont.)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599050" y="1563425"/>
            <a:ext cx="10830900" cy="54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Online judge system is designed for FreeBSD 13.0-RELEASE and CentOS 8-Stream only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Doing your homework with other OS may not pass online judgement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5"/>
          <p:cNvSpPr txBox="1"/>
          <p:nvPr>
            <p:ph type="title"/>
          </p:nvPr>
        </p:nvSpPr>
        <p:spPr>
          <a:xfrm>
            <a:off x="528240" y="246945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 (Cont.)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650" y="2639600"/>
            <a:ext cx="4920000" cy="45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72375" y="1509050"/>
            <a:ext cx="10830900" cy="32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lang="en-US">
                <a:solidFill>
                  <a:srgbClr val="FF0000"/>
                </a:solidFill>
              </a:rPr>
              <a:t>BACKUP your server before judge EVERY TIME</a:t>
            </a:r>
            <a:endParaRPr>
              <a:solidFill>
                <a:srgbClr val="FF0000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We may do </a:t>
            </a:r>
            <a:r>
              <a:rPr lang="en-US">
                <a:solidFill>
                  <a:srgbClr val="FF0000"/>
                </a:solidFill>
              </a:rPr>
              <a:t>some thing</a:t>
            </a:r>
            <a:r>
              <a:rPr lang="en-US">
                <a:solidFill>
                  <a:srgbClr val="FF0000"/>
                </a:solidFill>
              </a:rPr>
              <a:t>s bad when judging.</a:t>
            </a:r>
            <a:endParaRPr>
              <a:solidFill>
                <a:srgbClr val="FF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TAs reserve the right of final explanations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-US"/>
              <a:t>Start from 9/24 12:00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-US"/>
              <a:t>Deadline 10/13 23:59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