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Source Sans Pro Light"/>
      <p:regular r:id="rId35"/>
      <p:bold r:id="rId36"/>
      <p:italic r:id="rId37"/>
      <p:boldItalic r:id="rId38"/>
    </p:embeddedFont>
    <p:embeddedFont>
      <p:font typeface="Ubuntu Mono"/>
      <p:regular r:id="rId39"/>
      <p:bold r:id="rId40"/>
      <p:italic r:id="rId41"/>
      <p:boldItalic r:id="rId42"/>
    </p:embeddedFont>
    <p:embeddedFont>
      <p:font typeface="Source Sans Pr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Mono-bold.fntdata"/><Relationship Id="rId20" Type="http://schemas.openxmlformats.org/officeDocument/2006/relationships/slide" Target="slides/slide14.xml"/><Relationship Id="rId42" Type="http://schemas.openxmlformats.org/officeDocument/2006/relationships/font" Target="fonts/UbuntuMono-boldItalic.fntdata"/><Relationship Id="rId41" Type="http://schemas.openxmlformats.org/officeDocument/2006/relationships/font" Target="fonts/UbuntuMono-italic.fntdata"/><Relationship Id="rId22" Type="http://schemas.openxmlformats.org/officeDocument/2006/relationships/slide" Target="slides/slide16.xml"/><Relationship Id="rId44" Type="http://schemas.openxmlformats.org/officeDocument/2006/relationships/font" Target="fonts/SourceSansPro-bold.fntdata"/><Relationship Id="rId21" Type="http://schemas.openxmlformats.org/officeDocument/2006/relationships/slide" Target="slides/slide15.xml"/><Relationship Id="rId43" Type="http://schemas.openxmlformats.org/officeDocument/2006/relationships/font" Target="fonts/SourceSansPro-regular.fntdata"/><Relationship Id="rId24" Type="http://schemas.openxmlformats.org/officeDocument/2006/relationships/slide" Target="slides/slide18.xml"/><Relationship Id="rId46" Type="http://schemas.openxmlformats.org/officeDocument/2006/relationships/font" Target="fonts/SourceSansPro-boldItalic.fntdata"/><Relationship Id="rId23" Type="http://schemas.openxmlformats.org/officeDocument/2006/relationships/slide" Target="slides/slide17.xml"/><Relationship Id="rId45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SourceSansProLight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SourceSansProLight-italic.fntdata"/><Relationship Id="rId14" Type="http://schemas.openxmlformats.org/officeDocument/2006/relationships/slide" Target="slides/slide8.xml"/><Relationship Id="rId36" Type="http://schemas.openxmlformats.org/officeDocument/2006/relationships/font" Target="fonts/SourceSansProLight-bold.fntdata"/><Relationship Id="rId17" Type="http://schemas.openxmlformats.org/officeDocument/2006/relationships/slide" Target="slides/slide11.xml"/><Relationship Id="rId39" Type="http://schemas.openxmlformats.org/officeDocument/2006/relationships/font" Target="fonts/UbuntuMono-regular.fntdata"/><Relationship Id="rId16" Type="http://schemas.openxmlformats.org/officeDocument/2006/relationships/slide" Target="slides/slide10.xml"/><Relationship Id="rId38" Type="http://schemas.openxmlformats.org/officeDocument/2006/relationships/font" Target="fonts/SourceSansProLight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6304431e5_0_12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a6304431e5_0_12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e65f789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e65f789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85676183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85676183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35bf7942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35bf7942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35bf7942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35bf7942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35bf7942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35bf7942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035bf7942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035bf7942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35bf7942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35bf7942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437d63a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437d63a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0437d63a0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0437d63a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0437d63a0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0437d63a0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c6e97cc3c_0_8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c6e97cc3c_0_8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0437d63a0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0437d63a0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d61485be7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ad61485be7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2b587e0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02b587e0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d61485be7_1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d61485be7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ed2e4f1d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aed2e4f1d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ad61485be7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ad61485be7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2b587e0b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02b587e0b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d61485be7_1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d61485be7_1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6304431e5_0_28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a6304431e5_0_28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6304431e5_0_13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a6304431e5_0_135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35bf7942d_0_7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35bf7942d_0_7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35bf7942d_0_15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035bf7942d_0_15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35bf7942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35bf7942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6304431e5_0_311:notes"/>
          <p:cNvSpPr/>
          <p:nvPr>
            <p:ph idx="2" type="sldImg"/>
          </p:nvPr>
        </p:nvSpPr>
        <p:spPr>
          <a:xfrm>
            <a:off x="868629" y="685791"/>
            <a:ext cx="5121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6304431e5_0_311:notes"/>
          <p:cNvSpPr txBox="1"/>
          <p:nvPr>
            <p:ph idx="1" type="body"/>
          </p:nvPr>
        </p:nvSpPr>
        <p:spPr>
          <a:xfrm>
            <a:off x="685784" y="434339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35bf7942d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35bf7942d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61485be7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d61485be7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" name="Google Shape;56;p14"/>
          <p:cNvSpPr txBox="1"/>
          <p:nvPr/>
        </p:nvSpPr>
        <p:spPr>
          <a:xfrm>
            <a:off x="4017882" y="4344743"/>
            <a:ext cx="466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2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NYCU</a:t>
            </a:r>
            <a:endParaRPr sz="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33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2600"/>
              <a:buFont typeface="Source Sans Pro"/>
              <a:buNone/>
              <a:defRPr sz="2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Source Sans Pro"/>
              <a:buNone/>
              <a:defRPr sz="37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" name="Google Shape;66;p16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" name="Google Shape;69;p1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3" name="Google Shape;73;p1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Font typeface="Source Sans Pro"/>
              <a:buNone/>
              <a:defRPr sz="37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400"/>
              <a:buFont typeface="Source Sans Pro"/>
              <a:buNone/>
              <a:defRPr sz="4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456540" y="1063733"/>
            <a:ext cx="8254200" cy="3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None/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None/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None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None/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Google Shape;75;p18"/>
          <p:cNvSpPr txBox="1"/>
          <p:nvPr>
            <p:ph idx="2" type="body"/>
          </p:nvPr>
        </p:nvSpPr>
        <p:spPr>
          <a:xfrm>
            <a:off x="468886" y="2825968"/>
            <a:ext cx="8229600" cy="11772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●"/>
              <a:defRPr sz="1600">
                <a:latin typeface="Ubuntu Mono"/>
                <a:ea typeface="Ubuntu Mono"/>
                <a:cs typeface="Ubuntu Mono"/>
                <a:sym typeface="Ubuntu Mono"/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○"/>
              <a:defRPr sz="1600">
                <a:latin typeface="Ubuntu Mono"/>
                <a:ea typeface="Ubuntu Mono"/>
                <a:cs typeface="Ubuntu Mono"/>
                <a:sym typeface="Ubuntu Mono"/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Font typeface="Ubuntu Mono"/>
              <a:buChar char="■"/>
              <a:defRPr sz="1600">
                <a:latin typeface="Ubuntu Mono"/>
                <a:ea typeface="Ubuntu Mono"/>
                <a:cs typeface="Ubuntu Mono"/>
                <a:sym typeface="Ubuntu Mon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sz="44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7175" lIns="67175" spcFirstLastPara="1" rIns="67175" wrap="square" tIns="67175">
            <a:noAutofit/>
          </a:bodyPr>
          <a:lstStyle>
            <a:lvl1pPr lvl="0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buNone/>
              <a:defRPr sz="12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nasa.cs.nctu.edu.tw/sa/2021/sockn.c" TargetMode="External"/><Relationship Id="rId4" Type="http://schemas.openxmlformats.org/officeDocument/2006/relationships/hyperlink" Target="https://docs.freebsd.org/en/books/arch-handbook/driverbasic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github.com/joewalnes/websocketd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mgur.com/a/Az70egl" TargetMode="External"/><Relationship Id="rId4" Type="http://schemas.openxmlformats.org/officeDocument/2006/relationships/image" Target="../media/image8.gif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roups.google.com/g/nctunasa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Google Shape;82;p19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zh-TW"/>
              <a:t>Homework 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Web Services</a:t>
            </a:r>
            <a:endParaRPr/>
          </a:p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stchang, rzhung, xizhen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Access Control (5%)</a:t>
            </a:r>
            <a:endParaRPr/>
          </a:p>
        </p:txBody>
      </p:sp>
      <p:sp>
        <p:nvSpPr>
          <p:cNvPr id="168" name="Google Shape;168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On virtual host </a:t>
            </a:r>
            <a:r>
              <a:rPr lang="zh-TW" sz="2000" u="sng">
                <a:solidFill>
                  <a:srgbClr val="FF0000"/>
                </a:solidFill>
              </a:rPr>
              <a:t>10.113.0.{ID}</a:t>
            </a:r>
            <a:endParaRPr sz="20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There is a </a:t>
            </a:r>
            <a:r>
              <a:rPr lang="zh-TW" sz="1800" u="sng">
                <a:solidFill>
                  <a:schemeClr val="dk1"/>
                </a:solidFill>
              </a:rPr>
              <a:t>secret</a:t>
            </a:r>
            <a:r>
              <a:rPr lang="zh-TW" sz="1800">
                <a:solidFill>
                  <a:schemeClr val="dk1"/>
                </a:solidFill>
              </a:rPr>
              <a:t> webpage on </a:t>
            </a:r>
            <a:r>
              <a:rPr lang="zh-TW" sz="1800" u="sng">
                <a:solidFill>
                  <a:schemeClr val="dk1"/>
                </a:solidFill>
              </a:rPr>
              <a:t>http://10.113.0.{ID}/private</a:t>
            </a:r>
            <a:r>
              <a:rPr lang="zh-TW" sz="1800">
                <a:solidFill>
                  <a:schemeClr val="dk1"/>
                </a:solidFill>
              </a:rPr>
              <a:t>.</a:t>
            </a:r>
            <a:endParaRPr sz="1800">
              <a:solidFill>
                <a:srgbClr val="FF0000"/>
              </a:solidFill>
            </a:endParaRPr>
          </a:p>
          <a:p>
            <a:pPr indent="-3302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Deny access with domain {ID}.nycu.cs. </a:t>
            </a:r>
            <a:endParaRPr sz="1600">
              <a:solidFill>
                <a:srgbClr val="FF0000"/>
              </a:solidFill>
            </a:endParaRPr>
          </a:p>
          <a:p>
            <a:pPr indent="-3429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When accessing the web page from </a:t>
            </a:r>
            <a:r>
              <a:rPr lang="zh-TW" sz="1800" u="sng">
                <a:solidFill>
                  <a:schemeClr val="dk1"/>
                </a:solidFill>
              </a:rPr>
              <a:t>10.113.0.254</a:t>
            </a:r>
            <a:r>
              <a:rPr lang="zh-TW" sz="1800">
                <a:solidFill>
                  <a:schemeClr val="dk1"/>
                </a:solidFill>
              </a:rPr>
              <a:t>, the user is required to provide credentials (HTTP Basic Authentication).</a:t>
            </a:r>
            <a:endParaRPr sz="18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>
                <a:solidFill>
                  <a:schemeClr val="dk1"/>
                </a:solidFill>
              </a:rPr>
              <a:t>Username: admin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>
                <a:solidFill>
                  <a:schemeClr val="dk1"/>
                </a:solidFill>
              </a:rPr>
              <a:t>Password: Your {IP} without dots. (e.g. 10113015)</a:t>
            </a:r>
            <a:endParaRPr sz="16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When the webpage is accessed from </a:t>
            </a:r>
            <a:r>
              <a:rPr lang="zh-TW" sz="1800" u="sng">
                <a:solidFill>
                  <a:schemeClr val="dk1"/>
                </a:solidFill>
              </a:rPr>
              <a:t>any other location</a:t>
            </a:r>
            <a:r>
              <a:rPr lang="zh-TW" sz="1800">
                <a:solidFill>
                  <a:schemeClr val="dk1"/>
                </a:solidFill>
              </a:rPr>
              <a:t> or accessed with</a:t>
            </a:r>
            <a:r>
              <a:rPr lang="zh-TW" sz="1800" u="sng">
                <a:solidFill>
                  <a:schemeClr val="dk1"/>
                </a:solidFill>
              </a:rPr>
              <a:t> domain</a:t>
            </a:r>
            <a:r>
              <a:rPr lang="zh-TW" sz="1800">
                <a:solidFill>
                  <a:schemeClr val="dk1"/>
                </a:solidFill>
              </a:rPr>
              <a:t>: </a:t>
            </a:r>
            <a:endParaRPr sz="18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>
                <a:solidFill>
                  <a:srgbClr val="FF0000"/>
                </a:solidFill>
              </a:rPr>
              <a:t>403 Forbidden or 404 Not Found.</a:t>
            </a:r>
            <a:endParaRPr sz="1600">
              <a:solidFill>
                <a:srgbClr val="FF0000"/>
              </a:solidFill>
            </a:endParaRPr>
          </a:p>
          <a:p>
            <a:pPr indent="-3302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 u="sng">
                <a:solidFill>
                  <a:schemeClr val="dk1"/>
                </a:solidFill>
              </a:rPr>
              <a:t>Even from localhost</a:t>
            </a:r>
            <a:r>
              <a:rPr lang="zh-TW" sz="1600">
                <a:solidFill>
                  <a:schemeClr val="dk1"/>
                </a:solidFill>
              </a:rPr>
              <a:t>, you still have to return 403 or 404.</a:t>
            </a:r>
            <a:endParaRPr sz="16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Access Control (5%)</a:t>
            </a:r>
            <a:endParaRPr/>
          </a:p>
        </p:txBody>
      </p:sp>
      <p:sp>
        <p:nvSpPr>
          <p:cNvPr id="175" name="Google Shape;17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6" name="Google Shape;176;p29"/>
          <p:cNvGrpSpPr/>
          <p:nvPr/>
        </p:nvGrpSpPr>
        <p:grpSpPr>
          <a:xfrm>
            <a:off x="2475825" y="3466201"/>
            <a:ext cx="4191000" cy="1020244"/>
            <a:chOff x="2475825" y="3466201"/>
            <a:chExt cx="4191000" cy="1020244"/>
          </a:xfrm>
        </p:grpSpPr>
        <p:pic>
          <p:nvPicPr>
            <p:cNvPr id="177" name="Google Shape;17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75825" y="3466201"/>
              <a:ext cx="4191000" cy="1020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29"/>
            <p:cNvSpPr/>
            <p:nvPr/>
          </p:nvSpPr>
          <p:spPr>
            <a:xfrm>
              <a:off x="3270850" y="3555525"/>
              <a:ext cx="1809300" cy="145500"/>
            </a:xfrm>
            <a:prstGeom prst="rect">
              <a:avLst/>
            </a:prstGeom>
            <a:solidFill>
              <a:srgbClr val="3B3B3B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solidFill>
                    <a:srgbClr val="F3F7F6"/>
                  </a:solidFill>
                </a:rPr>
                <a:t>http://10.113.0.219/private</a:t>
              </a:r>
              <a:endParaRPr sz="1000">
                <a:solidFill>
                  <a:srgbClr val="F3F7F6"/>
                </a:solidFill>
              </a:endParaRPr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4789800" y="3903575"/>
              <a:ext cx="1809300" cy="145500"/>
            </a:xfrm>
            <a:prstGeom prst="rect">
              <a:avLst/>
            </a:prstGeom>
            <a:solidFill>
              <a:srgbClr val="2B2B2B"/>
            </a:solidFill>
            <a:ln cap="flat" cmpd="sng" w="9525">
              <a:solidFill>
                <a:srgbClr val="2B2B2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solidFill>
                    <a:srgbClr val="F3F7F6"/>
                  </a:solidFill>
                </a:rPr>
                <a:t>10.113.0.219/private</a:t>
              </a:r>
              <a:endParaRPr sz="1000">
                <a:solidFill>
                  <a:srgbClr val="F3F7F6"/>
                </a:solidFill>
              </a:endParaRPr>
            </a:p>
          </p:txBody>
        </p:sp>
      </p:grpSp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825" y="1279099"/>
            <a:ext cx="41910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/>
          <p:nvPr/>
        </p:nvSpPr>
        <p:spPr>
          <a:xfrm>
            <a:off x="2526450" y="1696075"/>
            <a:ext cx="1674300" cy="145500"/>
          </a:xfrm>
          <a:prstGeom prst="rect">
            <a:avLst/>
          </a:prstGeom>
          <a:solidFill>
            <a:srgbClr val="4A4A4A"/>
          </a:solidFill>
          <a:ln cap="flat" cmpd="sng" w="9525">
            <a:solidFill>
              <a:srgbClr val="4A4A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rgbClr val="F3F7F6"/>
                </a:solidFill>
              </a:rPr>
              <a:t>http://10.113.0.219 要求授權</a:t>
            </a:r>
            <a:endParaRPr sz="900">
              <a:solidFill>
                <a:srgbClr val="F3F7F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Database</a:t>
            </a:r>
            <a:endParaRPr/>
          </a:p>
        </p:txBody>
      </p:sp>
      <p:sp>
        <p:nvSpPr>
          <p:cNvPr id="187" name="Google Shape;187;p30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MySQL </a:t>
            </a:r>
            <a:r>
              <a:rPr lang="zh-TW"/>
              <a:t>(10%)</a:t>
            </a:r>
            <a:endParaRPr/>
          </a:p>
        </p:txBody>
      </p:sp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58275" y="1063625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Create a “mortal” account </a:t>
            </a:r>
            <a:r>
              <a:rPr lang="zh-TW" sz="2000">
                <a:solidFill>
                  <a:schemeClr val="accent5"/>
                </a:solidFill>
              </a:rPr>
              <a:t>(3%)</a:t>
            </a:r>
            <a:endParaRPr sz="2000">
              <a:solidFill>
                <a:schemeClr val="accent5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Username: </a:t>
            </a:r>
            <a:r>
              <a:rPr i="1" lang="zh-TW" sz="1900">
                <a:solidFill>
                  <a:schemeClr val="dk1"/>
                </a:solidFill>
              </a:rPr>
              <a:t>judge</a:t>
            </a:r>
            <a:endParaRPr i="1"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Password: Your {IP} without dots. (e.g. 101130221)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Can login from any host.</a:t>
            </a:r>
            <a:endParaRPr i="1" sz="19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Secure MySQL </a:t>
            </a:r>
            <a:r>
              <a:rPr lang="zh-TW" sz="2000">
                <a:solidFill>
                  <a:schemeClr val="accent5"/>
                </a:solidFill>
              </a:rPr>
              <a:t>(4%)</a:t>
            </a:r>
            <a:endParaRPr sz="2000">
              <a:solidFill>
                <a:schemeClr val="accent5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Allow root login ONLY from localhost.</a:t>
            </a:r>
            <a:endParaRPr sz="1900">
              <a:solidFill>
                <a:schemeClr val="dk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zh-TW" sz="1700">
                <a:solidFill>
                  <a:schemeClr val="dk1"/>
                </a:solidFill>
              </a:rPr>
              <a:t>Password: </a:t>
            </a:r>
            <a:r>
              <a:rPr lang="zh-TW">
                <a:solidFill>
                  <a:schemeClr val="dk1"/>
                </a:solidFill>
              </a:rPr>
              <a:t>Your {IP} without dots. (e.g. 101130221)</a:t>
            </a:r>
            <a:endParaRPr sz="17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Remove test database.</a:t>
            </a:r>
            <a:endParaRPr sz="19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Create a database called </a:t>
            </a:r>
            <a:r>
              <a:rPr i="1" lang="zh-TW" sz="2000">
                <a:solidFill>
                  <a:schemeClr val="dk1"/>
                </a:solidFill>
              </a:rPr>
              <a:t>judge </a:t>
            </a:r>
            <a:r>
              <a:rPr lang="zh-TW" sz="2000">
                <a:solidFill>
                  <a:schemeClr val="accent5"/>
                </a:solidFill>
              </a:rPr>
              <a:t>(3%)</a:t>
            </a:r>
            <a:endParaRPr i="1" sz="2000">
              <a:solidFill>
                <a:schemeClr val="accent5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ONLY </a:t>
            </a:r>
            <a:r>
              <a:rPr i="1" lang="zh-TW" sz="1900">
                <a:solidFill>
                  <a:schemeClr val="dk1"/>
                </a:solidFill>
              </a:rPr>
              <a:t>root </a:t>
            </a:r>
            <a:r>
              <a:rPr lang="zh-TW" sz="1900">
                <a:solidFill>
                  <a:schemeClr val="dk1"/>
                </a:solidFill>
              </a:rPr>
              <a:t>have FULL privileges.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User </a:t>
            </a:r>
            <a:r>
              <a:rPr i="1" lang="zh-TW" sz="1900">
                <a:solidFill>
                  <a:schemeClr val="dk1"/>
                </a:solidFill>
              </a:rPr>
              <a:t>judge </a:t>
            </a:r>
            <a:r>
              <a:rPr lang="zh-TW" sz="1900">
                <a:solidFill>
                  <a:schemeClr val="dk1"/>
                </a:solidFill>
              </a:rPr>
              <a:t>have </a:t>
            </a:r>
            <a:r>
              <a:rPr lang="zh-TW" sz="1900" u="sng">
                <a:solidFill>
                  <a:schemeClr val="dk1"/>
                </a:solidFill>
              </a:rPr>
              <a:t>SELECT privilege</a:t>
            </a:r>
            <a:r>
              <a:rPr lang="zh-TW" sz="1900">
                <a:solidFill>
                  <a:schemeClr val="dk1"/>
                </a:solidFill>
              </a:rPr>
              <a:t> and ONLY on this database.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PhpMyAdmin (5%)</a:t>
            </a:r>
            <a:endParaRPr/>
          </a:p>
        </p:txBody>
      </p:sp>
      <p:sp>
        <p:nvSpPr>
          <p:cNvPr id="201" name="Google Shape;201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456525" y="1140275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Build a PhpMyAdmin webside </a:t>
            </a:r>
            <a:r>
              <a:rPr lang="zh-TW" sz="2000">
                <a:solidFill>
                  <a:schemeClr val="dk1"/>
                </a:solidFill>
              </a:rPr>
              <a:t>on </a:t>
            </a:r>
            <a:r>
              <a:rPr lang="zh-TW" sz="2000" u="sng">
                <a:solidFill>
                  <a:schemeClr val="dk1"/>
                </a:solidFill>
              </a:rPr>
              <a:t>https://{ID}.nycu.cs/phpmyadmin/</a:t>
            </a:r>
            <a:r>
              <a:rPr lang="zh-TW" sz="2000">
                <a:solidFill>
                  <a:schemeClr val="dk1"/>
                </a:solidFill>
              </a:rPr>
              <a:t>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275" y="1610475"/>
            <a:ext cx="5298151" cy="30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DB Maintenance </a:t>
            </a:r>
            <a:r>
              <a:rPr lang="zh-TW"/>
              <a:t>(15%)</a:t>
            </a:r>
            <a:endParaRPr/>
          </a:p>
        </p:txBody>
      </p:sp>
      <p:sp>
        <p:nvSpPr>
          <p:cNvPr id="209" name="Google Shape;20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58950" y="1145300"/>
            <a:ext cx="85560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There is a cold backup in our SA server.</a:t>
            </a:r>
            <a:endParaRPr>
              <a:solidFill>
                <a:schemeClr val="dk1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Dump the data from server and restore to your database: </a:t>
            </a:r>
            <a:r>
              <a:rPr i="1" lang="zh-TW">
                <a:solidFill>
                  <a:schemeClr val="dk1"/>
                </a:solidFill>
              </a:rPr>
              <a:t>judge</a:t>
            </a:r>
            <a:r>
              <a:rPr lang="zh-TW">
                <a:solidFill>
                  <a:schemeClr val="dk1"/>
                </a:solidFill>
              </a:rPr>
              <a:t>. </a:t>
            </a:r>
            <a:r>
              <a:rPr lang="zh-TW">
                <a:solidFill>
                  <a:schemeClr val="accent5"/>
                </a:solidFill>
              </a:rPr>
              <a:t>(10%)</a:t>
            </a:r>
            <a:endParaRPr>
              <a:solidFill>
                <a:schemeClr val="accent5"/>
              </a:solidFill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zh-TW">
                <a:solidFill>
                  <a:schemeClr val="dk1"/>
                </a:solidFill>
              </a:rPr>
              <a:t>The server information:</a:t>
            </a:r>
            <a:endParaRPr>
              <a:solidFill>
                <a:schemeClr val="dk1"/>
              </a:solidFill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zh-TW">
                <a:solidFill>
                  <a:schemeClr val="dk1"/>
                </a:solidFill>
              </a:rPr>
              <a:t>IP: 10.113.0.254 :3306</a:t>
            </a:r>
            <a:endParaRPr>
              <a:solidFill>
                <a:schemeClr val="dk1"/>
              </a:solidFill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zh-TW">
                <a:solidFill>
                  <a:schemeClr val="dk1"/>
                </a:solidFill>
              </a:rPr>
              <a:t>DB: OJ{ID} (e.g. OJ221)</a:t>
            </a:r>
            <a:endParaRPr>
              <a:solidFill>
                <a:schemeClr val="dk1"/>
              </a:solidFill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</a:pPr>
            <a:r>
              <a:rPr lang="zh-TW">
                <a:solidFill>
                  <a:schemeClr val="dk1"/>
                </a:solidFill>
              </a:rPr>
              <a:t>Account: {ID} (e.g. 221) / Password: {IP} without dots (e.g. 101130221)</a:t>
            </a:r>
            <a:endParaRPr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zh-TW">
                <a:solidFill>
                  <a:schemeClr val="dk1"/>
                </a:solidFill>
              </a:rPr>
              <a:t>Store the dump data temp file at </a:t>
            </a:r>
            <a:r>
              <a:rPr i="1" lang="zh-TW">
                <a:solidFill>
                  <a:schemeClr val="dk1"/>
                </a:solidFill>
              </a:rPr>
              <a:t>/home/judge/PrivKey.sql</a:t>
            </a:r>
            <a:r>
              <a:rPr lang="zh-TW">
                <a:solidFill>
                  <a:schemeClr val="dk1"/>
                </a:solidFill>
              </a:rPr>
              <a:t> </a:t>
            </a:r>
            <a:r>
              <a:rPr lang="zh-TW">
                <a:solidFill>
                  <a:schemeClr val="accent5"/>
                </a:solidFill>
              </a:rPr>
              <a:t>(5%)</a:t>
            </a:r>
            <a:endParaRPr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Kernel</a:t>
            </a:r>
            <a:r>
              <a:rPr lang="zh-TW"/>
              <a:t> Module</a:t>
            </a:r>
            <a:endParaRPr/>
          </a:p>
        </p:txBody>
      </p:sp>
      <p:sp>
        <p:nvSpPr>
          <p:cNvPr id="216" name="Google Shape;216;p34"/>
          <p:cNvSpPr txBox="1"/>
          <p:nvPr>
            <p:ph idx="1" type="subTitle"/>
          </p:nvPr>
        </p:nvSpPr>
        <p:spPr>
          <a:xfrm>
            <a:off x="457169" y="3632736"/>
            <a:ext cx="7824900" cy="9399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Kernel Module (15%)</a:t>
            </a:r>
            <a:endParaRPr/>
          </a:p>
        </p:txBody>
      </p:sp>
      <p:sp>
        <p:nvSpPr>
          <p:cNvPr id="223" name="Google Shape;223;p35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Write a kernel module for add a device driver </a:t>
            </a:r>
            <a:r>
              <a:rPr lang="zh-TW" sz="2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r>
              <a:rPr lang="zh-TW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When you run </a:t>
            </a:r>
            <a:r>
              <a:rPr lang="zh-TW" sz="2000" u="sng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echo "hello" &gt; /dev/sockn</a:t>
            </a:r>
            <a:r>
              <a:rPr lang="zh-TW" sz="2000">
                <a:solidFill>
                  <a:schemeClr val="dk1"/>
                </a:solidFill>
              </a:rPr>
              <a:t> (or any other writing action), </a:t>
            </a:r>
            <a:r>
              <a:rPr lang="zh-TW" sz="2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 </a:t>
            </a:r>
            <a:r>
              <a:rPr lang="zh-TW" sz="2000">
                <a:solidFill>
                  <a:schemeClr val="dk1"/>
                </a:solidFill>
              </a:rPr>
              <a:t>must save the message into the buffer of sockn kernel module.  Please overwrite old buffer data.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When you run </a:t>
            </a:r>
            <a:r>
              <a:rPr lang="zh-TW" sz="2000" u="sng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cat /dev/sockn</a:t>
            </a:r>
            <a:r>
              <a:rPr lang="zh-TW" sz="2000">
                <a:solidFill>
                  <a:schemeClr val="dk1"/>
                </a:solidFill>
              </a:rPr>
              <a:t> (or any other reading action) , you will get: </a:t>
            </a:r>
            <a:endParaRPr sz="20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Line 1: the value of </a:t>
            </a:r>
            <a:r>
              <a:rPr lang="zh-TW" sz="1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sysctl vm.uma.socket.stats.current</a:t>
            </a:r>
            <a:r>
              <a:rPr lang="zh-TW" sz="1900">
                <a:solidFill>
                  <a:schemeClr val="dk1"/>
                </a:solidFill>
              </a:rPr>
              <a:t>, is the amount of socket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Line 2 and following: the message saved in the buffer of sockn.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Kernel Module (15%)</a:t>
            </a:r>
            <a:endParaRPr/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444225" y="1310350"/>
            <a:ext cx="8254200" cy="37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$</a:t>
            </a:r>
            <a:r>
              <a:rPr lang="zh-TW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cat /dev/sockn</a:t>
            </a:r>
            <a:endParaRPr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Ubuntu Mono"/>
                <a:ea typeface="Ubuntu Mono"/>
                <a:cs typeface="Ubuntu Mono"/>
                <a:sym typeface="Ubuntu Mono"/>
              </a:rPr>
              <a:t>16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$</a:t>
            </a:r>
            <a:r>
              <a:rPr lang="zh-TW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echo "hello" &gt; /dev/sockn</a:t>
            </a:r>
            <a:endParaRPr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$</a:t>
            </a:r>
            <a:r>
              <a:rPr lang="zh-TW"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cat /dev/sockn</a:t>
            </a:r>
            <a:endParaRPr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latin typeface="Ubuntu Mono"/>
                <a:ea typeface="Ubuntu Mono"/>
                <a:cs typeface="Ubuntu Mono"/>
                <a:sym typeface="Ubuntu Mono"/>
              </a:rPr>
              <a:t>16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Ubuntu Mono"/>
                <a:ea typeface="Ubuntu Mono"/>
                <a:cs typeface="Ubuntu Mono"/>
                <a:sym typeface="Ubuntu Mono"/>
              </a:rPr>
              <a:t>hello</a:t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$</a:t>
            </a:r>
            <a:r>
              <a:rPr lang="zh-TW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echo "world" &gt; /dev/sockn</a:t>
            </a:r>
            <a:endParaRPr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  <a:latin typeface="Ubuntu Mono"/>
                <a:ea typeface="Ubuntu Mono"/>
                <a:cs typeface="Ubuntu Mono"/>
                <a:sym typeface="Ubuntu Mono"/>
              </a:rPr>
              <a:t>$</a:t>
            </a:r>
            <a:r>
              <a:rPr lang="zh-TW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zh-TW">
                <a:solidFill>
                  <a:srgbClr val="666666"/>
                </a:solidFill>
                <a:latin typeface="Ubuntu Mono"/>
                <a:ea typeface="Ubuntu Mono"/>
                <a:cs typeface="Ubuntu Mono"/>
                <a:sym typeface="Ubuntu Mono"/>
              </a:rPr>
              <a:t>cat /dev/sockn</a:t>
            </a:r>
            <a:endParaRPr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16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world</a:t>
            </a:r>
            <a:endParaRPr>
              <a:solidFill>
                <a:srgbClr val="666666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Ubuntu Mono"/>
              <a:ea typeface="Ubuntu Mono"/>
              <a:cs typeface="Ubuntu Mono"/>
              <a:sym typeface="Ubuntu Mon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Kernel Module (15%)</a:t>
            </a:r>
            <a:endParaRPr/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You can download the C source code of sockn kernel module from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https://nasa.cs.nctu.edu.tw/sa/2021/sockn.c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You have to build the kernel module and load it, pleass refer to </a:t>
            </a:r>
            <a:r>
              <a:rPr lang="zh-TW" sz="2000" u="sng">
                <a:solidFill>
                  <a:schemeClr val="hlink"/>
                </a:solidFill>
                <a:hlinkClick r:id="rId4"/>
              </a:rPr>
              <a:t>https://docs.freebsd.org/en/books/arch-handbook/driverbasics/</a:t>
            </a:r>
            <a:br>
              <a:rPr lang="zh-TW" sz="2000">
                <a:solidFill>
                  <a:schemeClr val="dk1"/>
                </a:solidFill>
              </a:rPr>
            </a:br>
            <a:r>
              <a:rPr lang="zh-TW" sz="2000">
                <a:solidFill>
                  <a:schemeClr val="dk1"/>
                </a:solidFill>
              </a:rPr>
              <a:t>and other FreeBSD doc.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Outline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298949" y="1359850"/>
            <a:ext cx="45696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2100" lvl="0" marL="330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HTTP Server (40%)</a:t>
            </a:r>
            <a:endParaRPr sz="2000"/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Virtual Hosts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HTTPS &amp; HTTP2 </a:t>
            </a:r>
            <a:r>
              <a:rPr lang="zh-TW" sz="1800">
                <a:solidFill>
                  <a:schemeClr val="accent5"/>
                </a:solidFill>
              </a:rPr>
              <a:t>(15%)</a:t>
            </a:r>
            <a:endParaRPr sz="1800">
              <a:solidFill>
                <a:schemeClr val="accent5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Hide Server Information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PHP / PHP-FPM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Access Control </a:t>
            </a:r>
            <a:r>
              <a:rPr lang="zh-TW" sz="1800">
                <a:solidFill>
                  <a:schemeClr val="accent5"/>
                </a:solidFill>
              </a:rPr>
              <a:t>(10%)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452300" y="1359850"/>
            <a:ext cx="4569600" cy="33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2100" lvl="0" marL="330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Database (30%)</a:t>
            </a:r>
            <a:endParaRPr sz="2000">
              <a:solidFill>
                <a:schemeClr val="dk1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MySQL </a:t>
            </a:r>
            <a:r>
              <a:rPr lang="zh-TW" sz="1800">
                <a:solidFill>
                  <a:schemeClr val="accent5"/>
                </a:solidFill>
              </a:rPr>
              <a:t>(10%)</a:t>
            </a:r>
            <a:endParaRPr sz="1800">
              <a:solidFill>
                <a:schemeClr val="accent5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PhpMyAdmin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DB Maintenance (Migration) </a:t>
            </a:r>
            <a:r>
              <a:rPr lang="zh-TW" sz="1800">
                <a:solidFill>
                  <a:schemeClr val="accent5"/>
                </a:solidFill>
              </a:rPr>
              <a:t>(15%)</a:t>
            </a:r>
            <a:endParaRPr sz="1800">
              <a:solidFill>
                <a:schemeClr val="accent5"/>
              </a:solidFill>
            </a:endParaRPr>
          </a:p>
          <a:p>
            <a:pPr indent="-292100" lvl="0" marL="330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Kernel</a:t>
            </a:r>
            <a:r>
              <a:rPr lang="zh-TW" sz="2000"/>
              <a:t> Module</a:t>
            </a:r>
            <a:r>
              <a:rPr lang="zh-TW" sz="2000"/>
              <a:t> (3</a:t>
            </a:r>
            <a:r>
              <a:rPr lang="zh-TW" sz="2000"/>
              <a:t>0%</a:t>
            </a:r>
            <a:r>
              <a:rPr lang="zh-TW" sz="2000"/>
              <a:t>)</a:t>
            </a:r>
            <a:endParaRPr sz="2000"/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Kernel</a:t>
            </a:r>
            <a:r>
              <a:rPr lang="zh-TW" sz="1800"/>
              <a:t> Module </a:t>
            </a:r>
            <a:r>
              <a:rPr lang="zh-TW" sz="1800">
                <a:solidFill>
                  <a:schemeClr val="accent5"/>
                </a:solidFill>
              </a:rPr>
              <a:t>(15%)</a:t>
            </a:r>
            <a:endParaRPr sz="1800">
              <a:solidFill>
                <a:schemeClr val="accent5"/>
              </a:solidFill>
            </a:endParaRPr>
          </a:p>
          <a:p>
            <a:pPr indent="-279400" lvl="1" marL="6731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zh-TW" sz="1800"/>
              <a:t>Websocketd </a:t>
            </a:r>
            <a:r>
              <a:rPr lang="zh-TW" sz="1800">
                <a:solidFill>
                  <a:schemeClr val="accent5"/>
                </a:solidFill>
              </a:rPr>
              <a:t>(15%)</a:t>
            </a:r>
            <a:endParaRPr sz="18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Kernel Module (15%)</a:t>
            </a:r>
            <a:endParaRPr/>
          </a:p>
        </p:txBody>
      </p:sp>
      <p:sp>
        <p:nvSpPr>
          <p:cNvPr id="241" name="Google Shape;241;p38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Scoring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Kernel module </a:t>
            </a:r>
            <a:r>
              <a:rPr lang="zh-TW" sz="18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"sockn"</a:t>
            </a:r>
            <a:r>
              <a:rPr lang="zh-TW" sz="1800">
                <a:solidFill>
                  <a:schemeClr val="dk1"/>
                </a:solidFill>
              </a:rPr>
              <a:t> is loaded and </a:t>
            </a:r>
            <a:r>
              <a:rPr lang="zh-TW" sz="18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r>
              <a:rPr lang="zh-TW" sz="1800">
                <a:solidFill>
                  <a:schemeClr val="dk1"/>
                </a:solidFill>
              </a:rPr>
              <a:t> exists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r>
              <a:rPr lang="zh-TW" sz="1800">
                <a:solidFill>
                  <a:schemeClr val="dk1"/>
                </a:solidFill>
              </a:rPr>
              <a:t> works well. </a:t>
            </a:r>
            <a:r>
              <a:rPr lang="zh-TW" sz="1800">
                <a:solidFill>
                  <a:schemeClr val="accent5"/>
                </a:solidFill>
              </a:rPr>
              <a:t>(10%)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WebSocket (15%)</a:t>
            </a:r>
            <a:endParaRPr/>
          </a:p>
        </p:txBody>
      </p:sp>
      <p:sp>
        <p:nvSpPr>
          <p:cNvPr id="247" name="Google Shape;247;p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8" name="Google Shape;248;p39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A WebSocket is a persistent connection between a client and server.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Use websocket to keep logging your output of </a:t>
            </a:r>
            <a:r>
              <a:rPr lang="zh-TW" sz="2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r>
              <a:rPr lang="zh-TW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Show new output of </a:t>
            </a:r>
            <a:r>
              <a:rPr lang="zh-TW" sz="19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r>
              <a:rPr lang="zh-TW" sz="1900">
                <a:solidFill>
                  <a:schemeClr val="dk1"/>
                </a:solidFill>
              </a:rPr>
              <a:t> every second.</a:t>
            </a:r>
            <a:endParaRPr sz="1900">
              <a:solidFill>
                <a:schemeClr val="dk1"/>
              </a:solidFill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The format of each websocket message is </a:t>
            </a:r>
            <a:r>
              <a:rPr lang="zh-TW" sz="1900" u="sng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a,b</a:t>
            </a:r>
            <a:endParaRPr sz="1900" u="sng"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buntu Mono"/>
              <a:buChar char="■"/>
            </a:pPr>
            <a:r>
              <a:rPr lang="zh-TW" u="sng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a</a:t>
            </a:r>
            <a:r>
              <a:rPr lang="zh-TW">
                <a:solidFill>
                  <a:schemeClr val="dk1"/>
                </a:solidFill>
              </a:rPr>
              <a:t>: The first line of the output from </a:t>
            </a:r>
            <a:r>
              <a:rPr lang="zh-TW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endParaRPr>
              <a:solidFill>
                <a:schemeClr val="dk1"/>
              </a:solidFill>
              <a:latin typeface="Ubuntu Mono"/>
              <a:ea typeface="Ubuntu Mono"/>
              <a:cs typeface="Ubuntu Mono"/>
              <a:sym typeface="Ubuntu Mono"/>
            </a:endParaRPr>
          </a:p>
          <a:p>
            <a:pPr indent="-3492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Ubuntu Mono"/>
              <a:buChar char="■"/>
            </a:pPr>
            <a:r>
              <a:rPr lang="zh-TW" u="sng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b</a:t>
            </a:r>
            <a:r>
              <a:rPr lang="zh-TW">
                <a:solidFill>
                  <a:schemeClr val="dk1"/>
                </a:solidFill>
              </a:rPr>
              <a:t>: The second line of the output from </a:t>
            </a:r>
            <a:r>
              <a:rPr lang="zh-TW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WebSocket (15%)</a:t>
            </a:r>
            <a:endParaRPr/>
          </a:p>
        </p:txBody>
      </p:sp>
      <p:sp>
        <p:nvSpPr>
          <p:cNvPr id="254" name="Google Shape;254;p4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Create a new domain </a:t>
            </a:r>
            <a:r>
              <a:rPr b="1" lang="zh-TW" sz="2000">
                <a:solidFill>
                  <a:schemeClr val="dk1"/>
                </a:solidFill>
              </a:rPr>
              <a:t>{ID}_ws.nycu.cs</a:t>
            </a:r>
            <a:r>
              <a:rPr lang="zh-TW" sz="2000">
                <a:solidFill>
                  <a:schemeClr val="dk1"/>
                </a:solidFill>
              </a:rPr>
              <a:t> without HSTS.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ws://</a:t>
            </a:r>
            <a:r>
              <a:rPr lang="zh-TW" sz="1800">
                <a:solidFill>
                  <a:srgbClr val="FF0000"/>
                </a:solidFill>
              </a:rPr>
              <a:t>{ID}_ws</a:t>
            </a:r>
            <a:r>
              <a:rPr lang="zh-TW" sz="1800">
                <a:solidFill>
                  <a:schemeClr val="dk1"/>
                </a:solidFill>
              </a:rPr>
              <a:t>.nycu.cs/wsconnect </a:t>
            </a:r>
            <a:r>
              <a:rPr lang="zh-TW" sz="1800">
                <a:solidFill>
                  <a:srgbClr val="FF0000"/>
                </a:solidFill>
              </a:rPr>
              <a:t>on port 80</a:t>
            </a:r>
            <a:r>
              <a:rPr lang="zh-TW" sz="1800">
                <a:solidFill>
                  <a:schemeClr val="dk1"/>
                </a:solidFill>
              </a:rPr>
              <a:t>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Add websocket proxy on </a:t>
            </a:r>
            <a:r>
              <a:rPr b="1" lang="zh-TW" sz="2000">
                <a:solidFill>
                  <a:schemeClr val="dk1"/>
                </a:solidFill>
              </a:rPr>
              <a:t>{ID}.nycu.cs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wss://{ID}.nycu.cs/wsconnect </a:t>
            </a:r>
            <a:r>
              <a:rPr lang="zh-TW" sz="1800">
                <a:solidFill>
                  <a:srgbClr val="FF0000"/>
                </a:solidFill>
              </a:rPr>
              <a:t>on port 443 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>
                <a:solidFill>
                  <a:schemeClr val="dk1"/>
                </a:solidFill>
              </a:rPr>
              <a:t>Hint: </a:t>
            </a:r>
            <a:r>
              <a:rPr lang="zh-TW" sz="2000" u="sng">
                <a:solidFill>
                  <a:schemeClr val="hlink"/>
                </a:solidFill>
                <a:hlinkClick r:id="rId3"/>
              </a:rPr>
              <a:t>websocketd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WebSocket (15%)</a:t>
            </a:r>
            <a:endParaRPr/>
          </a:p>
        </p:txBody>
      </p:sp>
      <p:sp>
        <p:nvSpPr>
          <p:cNvPr id="261" name="Google Shape;261;p4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Create a webpage</a:t>
            </a:r>
            <a:r>
              <a:rPr lang="zh-TW" sz="1900">
                <a:solidFill>
                  <a:schemeClr val="dk1"/>
                </a:solidFill>
              </a:rPr>
              <a:t> </a:t>
            </a:r>
            <a:r>
              <a:rPr lang="zh-TW" sz="1900">
                <a:solidFill>
                  <a:schemeClr val="accent5"/>
                </a:solidFill>
              </a:rPr>
              <a:t>(5%)</a:t>
            </a:r>
            <a:endParaRPr sz="2000">
              <a:solidFill>
                <a:schemeClr val="accent5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dk1"/>
                </a:solidFill>
              </a:rPr>
              <a:t>http://</a:t>
            </a:r>
            <a:r>
              <a:rPr lang="zh-TW" sz="1900">
                <a:solidFill>
                  <a:srgbClr val="FF0000"/>
                </a:solidFill>
              </a:rPr>
              <a:t>{ID}_ws</a:t>
            </a:r>
            <a:r>
              <a:rPr lang="zh-TW" sz="1900">
                <a:solidFill>
                  <a:schemeClr val="dk1"/>
                </a:solidFill>
              </a:rPr>
              <a:t>.nycu.cs/wsdemo.html</a:t>
            </a:r>
            <a:endParaRPr sz="19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>
                <a:solidFill>
                  <a:schemeClr val="dk1"/>
                </a:solidFill>
              </a:rPr>
              <a:t>to connect to</a:t>
            </a:r>
            <a:endParaRPr sz="1900">
              <a:solidFill>
                <a:schemeClr val="dk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zh-TW" sz="1700">
                <a:solidFill>
                  <a:schemeClr val="dk1"/>
                </a:solidFill>
              </a:rPr>
              <a:t>ws://</a:t>
            </a:r>
            <a:r>
              <a:rPr lang="zh-TW" sz="1700">
                <a:solidFill>
                  <a:srgbClr val="FF0000"/>
                </a:solidFill>
              </a:rPr>
              <a:t>{ID}_ws</a:t>
            </a:r>
            <a:r>
              <a:rPr lang="zh-TW" sz="1700">
                <a:solidFill>
                  <a:schemeClr val="dk1"/>
                </a:solidFill>
              </a:rPr>
              <a:t>.nycu.cs/wsconnect </a:t>
            </a:r>
            <a:r>
              <a:rPr lang="zh-TW" sz="1700">
                <a:solidFill>
                  <a:srgbClr val="FF0000"/>
                </a:solidFill>
              </a:rPr>
              <a:t>on port 80</a:t>
            </a:r>
            <a:endParaRPr sz="1700">
              <a:solidFill>
                <a:schemeClr val="dk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zh-TW" sz="1700">
                <a:solidFill>
                  <a:schemeClr val="dk1"/>
                </a:solidFill>
              </a:rPr>
              <a:t>wss://{ID}.nycu.cs/wsconnect </a:t>
            </a:r>
            <a:r>
              <a:rPr lang="zh-TW" sz="1700">
                <a:solidFill>
                  <a:srgbClr val="FF0000"/>
                </a:solidFill>
              </a:rPr>
              <a:t>on port 443</a:t>
            </a:r>
            <a:endParaRPr sz="1700">
              <a:solidFill>
                <a:srgbClr val="FF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And show your results side by side on that webpage. (See next slide)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rgbClr val="FF9900"/>
                </a:solidFill>
              </a:rPr>
              <a:t>Bonus</a:t>
            </a:r>
            <a:r>
              <a:rPr lang="zh-TW" sz="2000">
                <a:solidFill>
                  <a:schemeClr val="dk1"/>
                </a:solidFill>
              </a:rPr>
              <a:t>: Add a line chart to show changes of the amount of sockets (first line of </a:t>
            </a:r>
            <a:r>
              <a:rPr lang="zh-TW" sz="2000">
                <a:solidFill>
                  <a:schemeClr val="dk1"/>
                </a:solidFill>
                <a:latin typeface="Ubuntu Mono"/>
                <a:ea typeface="Ubuntu Mono"/>
                <a:cs typeface="Ubuntu Mono"/>
                <a:sym typeface="Ubuntu Mono"/>
              </a:rPr>
              <a:t>/dev/sockn</a:t>
            </a:r>
            <a:r>
              <a:rPr lang="zh-TW" sz="2000">
                <a:solidFill>
                  <a:schemeClr val="dk1"/>
                </a:solidFill>
              </a:rPr>
              <a:t>). </a:t>
            </a:r>
            <a:r>
              <a:rPr lang="zh-TW" sz="2000">
                <a:solidFill>
                  <a:srgbClr val="FF9900"/>
                </a:solidFill>
              </a:rPr>
              <a:t>(+5%)</a:t>
            </a:r>
            <a:endParaRPr sz="20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</a:rPr>
              <a:t>Hint: You might need to trust your self-signed certificate to see wss on your browser.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WebSocket (15%) (Example)</a:t>
            </a:r>
            <a:endParaRPr/>
          </a:p>
        </p:txBody>
      </p:sp>
      <p:sp>
        <p:nvSpPr>
          <p:cNvPr id="268" name="Google Shape;268;p42"/>
          <p:cNvSpPr txBox="1"/>
          <p:nvPr/>
        </p:nvSpPr>
        <p:spPr>
          <a:xfrm>
            <a:off x="456525" y="3810850"/>
            <a:ext cx="65781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https://imgur.com/a/Az70egl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6575" y="1297414"/>
            <a:ext cx="45815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Hints</a:t>
            </a:r>
            <a:endParaRPr/>
          </a:p>
        </p:txBody>
      </p:sp>
      <p:sp>
        <p:nvSpPr>
          <p:cNvPr id="276" name="Google Shape;276;p4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7" name="Google Shape;277;p43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You can use </a:t>
            </a:r>
            <a:r>
              <a:rPr b="1" lang="zh-TW" sz="2000">
                <a:solidFill>
                  <a:schemeClr val="dk1"/>
                </a:solidFill>
              </a:rPr>
              <a:t>Apache </a:t>
            </a:r>
            <a:r>
              <a:rPr lang="zh-TW" sz="2000">
                <a:solidFill>
                  <a:schemeClr val="dk1"/>
                </a:solidFill>
              </a:rPr>
              <a:t>or </a:t>
            </a:r>
            <a:r>
              <a:rPr b="1" lang="zh-TW" sz="2000">
                <a:solidFill>
                  <a:schemeClr val="dk1"/>
                </a:solidFill>
              </a:rPr>
              <a:t>Nginx </a:t>
            </a:r>
            <a:r>
              <a:rPr lang="zh-TW" sz="2000">
                <a:solidFill>
                  <a:schemeClr val="dk1"/>
                </a:solidFill>
              </a:rPr>
              <a:t>to complete this homework.</a:t>
            </a:r>
            <a:endParaRPr sz="2000">
              <a:solidFill>
                <a:schemeClr val="dk1"/>
              </a:solidFill>
            </a:endParaRPr>
          </a:p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Although you can not test your setup in 10.113.0.x network, you can use ip from another interface or port forwarding.</a:t>
            </a:r>
            <a:endParaRPr sz="2000">
              <a:solidFill>
                <a:schemeClr val="dk1"/>
              </a:solidFill>
            </a:endParaRPr>
          </a:p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If you find your system too slow, please consider adding more RAM to it.</a:t>
            </a:r>
            <a:endParaRPr sz="2000">
              <a:solidFill>
                <a:schemeClr val="dk1"/>
              </a:solidFill>
            </a:endParaRPr>
          </a:p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If wss or https did not work, make sure you have trusted the self-signed certificate.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Homework 4</a:t>
            </a:r>
            <a:endParaRPr/>
          </a:p>
        </p:txBody>
      </p:sp>
      <p:sp>
        <p:nvSpPr>
          <p:cNvPr id="283" name="Google Shape;283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BACKUP your server before judge EVERY TIME.</a:t>
            </a:r>
            <a:endParaRPr sz="2000">
              <a:solidFill>
                <a:schemeClr val="dk1"/>
              </a:solidFill>
            </a:endParaRPr>
          </a:p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We may do some things bad when judging.</a:t>
            </a:r>
            <a:endParaRPr sz="2000">
              <a:solidFill>
                <a:schemeClr val="dk1"/>
              </a:solidFill>
            </a:endParaRPr>
          </a:p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TAs reserve the right of final explanations.</a:t>
            </a:r>
            <a:endParaRPr sz="2000">
              <a:solidFill>
                <a:schemeClr val="dk1"/>
              </a:solidFill>
            </a:endParaRPr>
          </a:p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zh-TW" sz="2000">
                <a:solidFill>
                  <a:schemeClr val="dk1"/>
                </a:solidFill>
              </a:rPr>
              <a:t>Start scoring at 2021/11/27 00:00</a:t>
            </a:r>
            <a:endParaRPr sz="2000">
              <a:solidFill>
                <a:schemeClr val="dk1"/>
              </a:solidFill>
            </a:endParaRPr>
          </a:p>
          <a:p>
            <a:pPr indent="-29210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zh-TW" sz="2000">
                <a:solidFill>
                  <a:srgbClr val="FF0000"/>
                </a:solidFill>
              </a:rPr>
              <a:t>Deadline: 2021/12/20 23:59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Help me! TA!</a:t>
            </a:r>
            <a:endParaRPr/>
          </a:p>
        </p:txBody>
      </p:sp>
      <p:sp>
        <p:nvSpPr>
          <p:cNvPr id="290" name="Google Shape;290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1" name="Google Shape;291;p45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TA time: 3 GH at EC 324 (PC Lab) or by appointment (mail us).</a:t>
            </a:r>
            <a:endParaRPr sz="1900">
              <a:solidFill>
                <a:schemeClr val="dk1"/>
              </a:solidFill>
            </a:endParaRPr>
          </a:p>
          <a:p>
            <a:pPr indent="-298450" lvl="0" marL="330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zh-TW" sz="2100">
                <a:solidFill>
                  <a:schemeClr val="dk1"/>
                </a:solidFill>
              </a:rPr>
              <a:t>Questions about this homework</a:t>
            </a:r>
            <a:endParaRPr sz="2100">
              <a:solidFill>
                <a:schemeClr val="dk1"/>
              </a:solidFill>
            </a:endParaRPr>
          </a:p>
          <a:p>
            <a:pPr indent="-285750" lvl="1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Ask them on </a:t>
            </a:r>
            <a:r>
              <a:rPr lang="zh-TW" sz="1900" u="sng">
                <a:solidFill>
                  <a:schemeClr val="hlink"/>
                </a:solidFill>
                <a:hlinkClick r:id="rId3"/>
              </a:rPr>
              <a:t>https://groups.google.com/g/nctunasa</a:t>
            </a:r>
            <a:endParaRPr sz="1900">
              <a:solidFill>
                <a:schemeClr val="dk1"/>
              </a:solidFill>
            </a:endParaRPr>
          </a:p>
          <a:p>
            <a:pPr indent="-285750" lvl="1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zh-TW" sz="1900">
                <a:solidFill>
                  <a:schemeClr val="dk1"/>
                </a:solidFill>
              </a:rPr>
              <a:t>We </a:t>
            </a:r>
            <a:r>
              <a:rPr lang="zh-TW" sz="1900" u="sng">
                <a:solidFill>
                  <a:schemeClr val="dk1"/>
                </a:solidFill>
              </a:rPr>
              <a:t>MIGHT</a:t>
            </a:r>
            <a:r>
              <a:rPr lang="zh-TW" sz="1900">
                <a:solidFill>
                  <a:schemeClr val="dk1"/>
                </a:solidFill>
              </a:rPr>
              <a:t> give out hints on google group</a:t>
            </a:r>
            <a:endParaRPr sz="1900">
              <a:solidFill>
                <a:schemeClr val="dk1"/>
              </a:solidFill>
            </a:endParaRPr>
          </a:p>
          <a:p>
            <a:pPr indent="-273050" lvl="2" marL="1003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</a:pPr>
            <a:r>
              <a:rPr lang="zh-TW" sz="1700">
                <a:solidFill>
                  <a:schemeClr val="dk1"/>
                </a:solidFill>
              </a:rPr>
              <a:t>Be sure to join the group :D</a:t>
            </a:r>
            <a:endParaRPr sz="1700">
              <a:solidFill>
                <a:schemeClr val="dk1"/>
              </a:solidFill>
            </a:endParaRPr>
          </a:p>
          <a:p>
            <a:pPr indent="-292100" lvl="1" marL="673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zh-TW" sz="1900">
                <a:solidFill>
                  <a:schemeClr val="dk1"/>
                </a:solidFill>
              </a:rPr>
              <a:t>Do not use E3 to email us</a:t>
            </a:r>
            <a:r>
              <a:rPr lang="zh-TW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8" name="Google Shape;298;p46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Good Luck!</a:t>
            </a:r>
            <a:endParaRPr sz="2900"/>
          </a:p>
        </p:txBody>
      </p:sp>
      <p:sp>
        <p:nvSpPr>
          <p:cNvPr id="299" name="Google Shape;299;p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/>
        </p:nvSpPr>
        <p:spPr>
          <a:xfrm>
            <a:off x="418122" y="205014"/>
            <a:ext cx="8229600" cy="303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900" strike="noStrike">
              <a:solidFill>
                <a:srgbClr val="04617B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8" name="Google Shape;98;p21"/>
          <p:cNvSpPr txBox="1"/>
          <p:nvPr/>
        </p:nvSpPr>
        <p:spPr>
          <a:xfrm>
            <a:off x="421414" y="3549168"/>
            <a:ext cx="8223000" cy="10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 strike="noStrike">
              <a:solidFill>
                <a:srgbClr val="DBF5F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457170" y="2320097"/>
            <a:ext cx="8229600" cy="85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 Server</a:t>
            </a:r>
            <a:endParaRPr sz="2900"/>
          </a:p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Virtual Host (5%)</a:t>
            </a:r>
            <a:endParaRPr/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Setup a </a:t>
            </a:r>
            <a:r>
              <a:rPr lang="zh-TW" sz="2000" u="sng"/>
              <a:t>name-based</a:t>
            </a:r>
            <a:r>
              <a:rPr lang="zh-TW" sz="2000"/>
              <a:t> virtual host.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Show different contents based on different domain / IP.</a:t>
            </a:r>
            <a:endParaRPr sz="2000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Your Domain Name: </a:t>
            </a:r>
            <a:r>
              <a:rPr lang="zh-TW" sz="1900" u="sng"/>
              <a:t>{ID}.nycu.cs</a:t>
            </a:r>
            <a:endParaRPr sz="1900" u="sng"/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zh-TW" sz="1900"/>
              <a:t>Your IP: </a:t>
            </a:r>
            <a:r>
              <a:rPr lang="zh-TW" sz="1900" u="sng"/>
              <a:t>10.113.0.{ID}</a:t>
            </a:r>
            <a:endParaRPr sz="1900" u="sng"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zh-TW" sz="1800"/>
              <a:t>{ID} is your wireguard ID</a:t>
            </a:r>
            <a:br>
              <a:rPr lang="zh-TW" sz="1800"/>
            </a:br>
            <a:endParaRPr sz="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Hint: 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00"/>
              <a:t>You can use hosts file to map ip to your domain.</a:t>
            </a:r>
            <a:endParaRPr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On FreeBSD, CentOS: </a:t>
            </a:r>
            <a:r>
              <a:rPr i="1" lang="zh-TW" sz="1300">
                <a:solidFill>
                  <a:schemeClr val="dk1"/>
                </a:solidFill>
              </a:rPr>
              <a:t>/etc/hosts</a:t>
            </a:r>
            <a:endParaRPr i="1" sz="1300"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zh-TW" sz="1300"/>
              <a:t>On Windows: </a:t>
            </a:r>
            <a:r>
              <a:rPr i="1" lang="zh-TW" sz="1300"/>
              <a:t>C:\Windows\System32\drivers\etc\hosts</a:t>
            </a:r>
            <a:endParaRPr i="1" sz="1300"/>
          </a:p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Please show the following contents according to different URLs.</a:t>
            </a:r>
            <a:endParaRPr i="1" sz="1300"/>
          </a:p>
        </p:txBody>
      </p:sp>
      <p:sp>
        <p:nvSpPr>
          <p:cNvPr id="113" name="Google Shape;113;p23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Virtual Host (5%)</a:t>
            </a:r>
            <a:endParaRPr/>
          </a:p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1428925" y="3599825"/>
            <a:ext cx="7149000" cy="657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900">
                <a:solidFill>
                  <a:schemeClr val="dk1"/>
                </a:solidFill>
              </a:rPr>
              <a:t>We will judge your work by </a:t>
            </a:r>
            <a:r>
              <a:rPr lang="zh-TW" sz="1900">
                <a:solidFill>
                  <a:srgbClr val="FF0000"/>
                </a:solidFill>
              </a:rPr>
              <a:t>10.113.0.{ID} </a:t>
            </a:r>
            <a:r>
              <a:rPr lang="zh-TW" sz="1900">
                <a:solidFill>
                  <a:schemeClr val="dk1"/>
                </a:solidFill>
              </a:rPr>
              <a:t>and </a:t>
            </a:r>
            <a:r>
              <a:rPr lang="zh-TW" sz="1900">
                <a:solidFill>
                  <a:srgbClr val="FF0000"/>
                </a:solidFill>
              </a:rPr>
              <a:t>{ID}.nycu.cs</a:t>
            </a:r>
            <a:r>
              <a:rPr lang="zh-TW" sz="1900">
                <a:solidFill>
                  <a:schemeClr val="dk1"/>
                </a:solidFill>
              </a:rPr>
              <a:t>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900">
                <a:solidFill>
                  <a:schemeClr val="dk1"/>
                </a:solidFill>
              </a:rPr>
              <a:t>Be sure to adjust your configurations accordingly.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15" name="Google Shape;115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80" y="2057375"/>
            <a:ext cx="3896320" cy="1151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23"/>
          <p:cNvGrpSpPr/>
          <p:nvPr/>
        </p:nvGrpSpPr>
        <p:grpSpPr>
          <a:xfrm>
            <a:off x="4628175" y="2057375"/>
            <a:ext cx="3896325" cy="1357275"/>
            <a:chOff x="4628175" y="2057375"/>
            <a:chExt cx="3896325" cy="1357275"/>
          </a:xfrm>
        </p:grpSpPr>
        <p:pic>
          <p:nvPicPr>
            <p:cNvPr id="118" name="Google Shape;118;p23"/>
            <p:cNvPicPr preferRelativeResize="0"/>
            <p:nvPr/>
          </p:nvPicPr>
          <p:blipFill rotWithShape="1">
            <a:blip r:embed="rId4">
              <a:alphaModFix/>
            </a:blip>
            <a:srcRect b="0" l="0" r="3827" t="0"/>
            <a:stretch/>
          </p:blipFill>
          <p:spPr>
            <a:xfrm>
              <a:off x="4628175" y="2057375"/>
              <a:ext cx="3896325" cy="1357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Google Shape;119;p23"/>
            <p:cNvSpPr/>
            <p:nvPr/>
          </p:nvSpPr>
          <p:spPr>
            <a:xfrm>
              <a:off x="5029625" y="2176325"/>
              <a:ext cx="1455000" cy="145500"/>
            </a:xfrm>
            <a:prstGeom prst="rect">
              <a:avLst/>
            </a:prstGeom>
            <a:solidFill>
              <a:srgbClr val="2D2D2D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000">
                  <a:solidFill>
                    <a:srgbClr val="F3F7F6"/>
                  </a:solidFill>
                </a:rPr>
                <a:t>https://10.113.0.219</a:t>
              </a:r>
              <a:endParaRPr sz="1000">
                <a:solidFill>
                  <a:srgbClr val="F3F7F6"/>
                </a:solidFill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6940800" y="2530625"/>
              <a:ext cx="1536900" cy="145500"/>
            </a:xfrm>
            <a:prstGeom prst="rect">
              <a:avLst/>
            </a:pr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 strike="sngStrike">
                  <a:solidFill>
                    <a:srgbClr val="EA9999"/>
                  </a:solidFill>
                </a:rPr>
                <a:t>https</a:t>
              </a:r>
              <a:r>
                <a:rPr lang="zh-TW" sz="1200">
                  <a:solidFill>
                    <a:srgbClr val="F3F7F6"/>
                  </a:solidFill>
                </a:rPr>
                <a:t>://10.113.0.219</a:t>
              </a:r>
              <a:endParaRPr sz="1200">
                <a:solidFill>
                  <a:srgbClr val="F3F7F6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 &amp; HTTP/2 (15%)</a:t>
            </a:r>
            <a:endParaRPr/>
          </a:p>
        </p:txBody>
      </p:sp>
      <p:sp>
        <p:nvSpPr>
          <p:cNvPr id="126" name="Google Shape;126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On virtual host </a:t>
            </a:r>
            <a:r>
              <a:rPr lang="zh-TW" sz="2000">
                <a:solidFill>
                  <a:srgbClr val="FF0000"/>
                </a:solidFill>
              </a:rPr>
              <a:t>{ID}.nycu.cs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Enable HTTPS</a:t>
            </a:r>
            <a:endParaRPr sz="18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>
                <a:solidFill>
                  <a:schemeClr val="dk1"/>
                </a:solidFill>
              </a:rPr>
              <a:t>Please </a:t>
            </a:r>
            <a:r>
              <a:rPr lang="zh-TW" sz="1600" u="sng">
                <a:solidFill>
                  <a:schemeClr val="dk1"/>
                </a:solidFill>
              </a:rPr>
              <a:t>sign your own certificate</a:t>
            </a:r>
            <a:r>
              <a:rPr lang="zh-TW" sz="1600">
                <a:solidFill>
                  <a:schemeClr val="dk1"/>
                </a:solidFill>
              </a:rPr>
              <a:t> on your domain.</a:t>
            </a:r>
            <a:endParaRPr sz="16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Redirect all HTTP requests to HTTPS.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3429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Enable HSTS (HTTP Strict Transport Security)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800">
              <a:solidFill>
                <a:schemeClr val="accent5"/>
              </a:solidFill>
            </a:endParaRPr>
          </a:p>
          <a:p>
            <a:pPr indent="-3429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Enable HTTP/2 with HTTPS </a:t>
            </a:r>
            <a:r>
              <a:rPr lang="zh-TW" sz="1800">
                <a:solidFill>
                  <a:schemeClr val="accent5"/>
                </a:solidFill>
              </a:rPr>
              <a:t>(5%)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350" y="3614100"/>
            <a:ext cx="2543300" cy="11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</a:rPr>
              <a:t>Hide Server Information (5%)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On virtual host </a:t>
            </a:r>
            <a:r>
              <a:rPr lang="zh-TW" sz="2000">
                <a:solidFill>
                  <a:srgbClr val="FF0000"/>
                </a:solidFill>
              </a:rPr>
              <a:t>{ID}.nycu.cs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Do not show the server </a:t>
            </a:r>
            <a:r>
              <a:rPr lang="zh-TW" sz="1800" u="sng">
                <a:solidFill>
                  <a:schemeClr val="dk1"/>
                </a:solidFill>
              </a:rPr>
              <a:t>version</a:t>
            </a:r>
            <a:r>
              <a:rPr lang="zh-TW" sz="1800">
                <a:solidFill>
                  <a:schemeClr val="dk1"/>
                </a:solidFill>
              </a:rPr>
              <a:t> on error pages.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Hide Nginx/Apache </a:t>
            </a:r>
            <a:r>
              <a:rPr lang="zh-TW" sz="1800" u="sng">
                <a:solidFill>
                  <a:schemeClr val="dk1"/>
                </a:solidFill>
              </a:rPr>
              <a:t>version</a:t>
            </a:r>
            <a:r>
              <a:rPr lang="zh-TW" sz="1800">
                <a:solidFill>
                  <a:schemeClr val="dk1"/>
                </a:solidFill>
              </a:rPr>
              <a:t> in header.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36" name="Google Shape;136;p25"/>
          <p:cNvGrpSpPr/>
          <p:nvPr/>
        </p:nvGrpSpPr>
        <p:grpSpPr>
          <a:xfrm>
            <a:off x="1322986" y="3549161"/>
            <a:ext cx="6643820" cy="1484871"/>
            <a:chOff x="1140275" y="3488550"/>
            <a:chExt cx="6863450" cy="1583525"/>
          </a:xfrm>
        </p:grpSpPr>
        <p:pic>
          <p:nvPicPr>
            <p:cNvPr id="137" name="Google Shape;137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0275" y="3488552"/>
              <a:ext cx="3283522" cy="1583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82765" y="3488550"/>
              <a:ext cx="3220960" cy="15835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25"/>
            <p:cNvPicPr preferRelativeResize="0"/>
            <p:nvPr/>
          </p:nvPicPr>
          <p:blipFill rotWithShape="1">
            <a:blip r:embed="rId5">
              <a:alphaModFix/>
            </a:blip>
            <a:srcRect b="0" l="0" r="48883" t="0"/>
            <a:stretch/>
          </p:blipFill>
          <p:spPr>
            <a:xfrm>
              <a:off x="3604403" y="3643979"/>
              <a:ext cx="598502" cy="607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25"/>
            <p:cNvPicPr preferRelativeResize="0"/>
            <p:nvPr/>
          </p:nvPicPr>
          <p:blipFill rotWithShape="1">
            <a:blip r:embed="rId5">
              <a:alphaModFix/>
            </a:blip>
            <a:srcRect b="0" l="54845" r="0" t="0"/>
            <a:stretch/>
          </p:blipFill>
          <p:spPr>
            <a:xfrm>
              <a:off x="7328559" y="3609342"/>
              <a:ext cx="528694" cy="6073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25"/>
          <p:cNvGrpSpPr/>
          <p:nvPr/>
        </p:nvGrpSpPr>
        <p:grpSpPr>
          <a:xfrm>
            <a:off x="1570328" y="2086213"/>
            <a:ext cx="6149139" cy="1105959"/>
            <a:chOff x="1149907" y="1718600"/>
            <a:chExt cx="6277193" cy="1158800"/>
          </a:xfrm>
        </p:grpSpPr>
        <p:pic>
          <p:nvPicPr>
            <p:cNvPr id="142" name="Google Shape;142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49907" y="1739150"/>
              <a:ext cx="2733592" cy="1138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08002" y="1718600"/>
              <a:ext cx="2819099" cy="10813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4" name="Google Shape;144;p25"/>
            <p:cNvCxnSpPr/>
            <p:nvPr/>
          </p:nvCxnSpPr>
          <p:spPr>
            <a:xfrm>
              <a:off x="3883500" y="2346675"/>
              <a:ext cx="724500" cy="0"/>
            </a:xfrm>
            <a:prstGeom prst="straightConnector1">
              <a:avLst/>
            </a:prstGeom>
            <a:noFill/>
            <a:ln cap="flat" cmpd="sng" w="28575">
              <a:solidFill>
                <a:srgbClr val="04617B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PHP / PHP-FPM (5%)</a:t>
            </a:r>
            <a:endParaRPr/>
          </a:p>
        </p:txBody>
      </p:sp>
      <p:sp>
        <p:nvSpPr>
          <p:cNvPr id="150" name="Google Shape;15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431850" y="1359950"/>
            <a:ext cx="8426100" cy="378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zh-TW" sz="2000">
                <a:solidFill>
                  <a:schemeClr val="dk1"/>
                </a:solidFill>
              </a:rPr>
              <a:t>On virtual host </a:t>
            </a:r>
            <a:r>
              <a:rPr lang="zh-TW" sz="2000">
                <a:solidFill>
                  <a:srgbClr val="FF0000"/>
                </a:solidFill>
              </a:rPr>
              <a:t>{ID}.nycu.cs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Create </a:t>
            </a:r>
            <a:r>
              <a:rPr lang="zh-TW" sz="1800" u="sng">
                <a:solidFill>
                  <a:schemeClr val="dk1"/>
                </a:solidFill>
              </a:rPr>
              <a:t>https://{ID}.nycu.cs/info-{ID}.php</a:t>
            </a:r>
            <a:r>
              <a:rPr lang="zh-TW" sz="1800">
                <a:solidFill>
                  <a:schemeClr val="dk1"/>
                </a:solidFill>
              </a:rPr>
              <a:t> with </a:t>
            </a:r>
            <a:r>
              <a:rPr lang="zh-TW" sz="1800" u="sng">
                <a:solidFill>
                  <a:schemeClr val="dk1"/>
                </a:solidFill>
              </a:rPr>
              <a:t>PHP info page</a:t>
            </a:r>
            <a:r>
              <a:rPr lang="zh-TW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Set up PHP 8 (or higher).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zh-TW" sz="1800">
                <a:solidFill>
                  <a:schemeClr val="dk1"/>
                </a:solidFill>
              </a:rPr>
              <a:t>Hide PHP version information in </a:t>
            </a:r>
            <a:r>
              <a:rPr lang="zh-TW" sz="1800" u="sng">
                <a:solidFill>
                  <a:schemeClr val="dk1"/>
                </a:solidFill>
              </a:rPr>
              <a:t>header</a:t>
            </a:r>
            <a:r>
              <a:rPr lang="zh-TW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zh-TW" sz="1600">
                <a:solidFill>
                  <a:schemeClr val="dk1"/>
                </a:solidFill>
              </a:rPr>
              <a:t>But the version needs to be displayed in the PHP info page.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456532" y="205014"/>
            <a:ext cx="8229600" cy="858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PHP / PHP-FPM (5%)</a:t>
            </a:r>
            <a:endParaRPr/>
          </a:p>
        </p:txBody>
      </p:sp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67175" lIns="67175" spcFirstLastPara="1" rIns="67175" wrap="square" tIns="671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50" y="1050763"/>
            <a:ext cx="8229602" cy="409273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7"/>
          <p:cNvSpPr/>
          <p:nvPr/>
        </p:nvSpPr>
        <p:spPr>
          <a:xfrm>
            <a:off x="5868850" y="2520225"/>
            <a:ext cx="2007600" cy="59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220450" y="1103650"/>
            <a:ext cx="912000" cy="19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 txBox="1"/>
          <p:nvPr/>
        </p:nvSpPr>
        <p:spPr>
          <a:xfrm>
            <a:off x="6395050" y="3068325"/>
            <a:ext cx="2055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accent2"/>
                </a:solidFill>
              </a:rPr>
              <a:t>no php version in header</a:t>
            </a:r>
            <a:endParaRPr b="1" sz="1100">
              <a:solidFill>
                <a:schemeClr val="accent2"/>
              </a:solidFill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1132450" y="1026400"/>
            <a:ext cx="200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100">
                <a:solidFill>
                  <a:schemeClr val="accent2"/>
                </a:solidFill>
              </a:rPr>
              <a:t>php version &gt;= 8</a:t>
            </a:r>
            <a:endParaRPr b="1" sz="11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