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  <p:sldMasterId id="214748366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Source Sans Pro Light"/>
      <p:regular r:id="rId25"/>
      <p:bold r:id="rId26"/>
      <p:italic r:id="rId27"/>
      <p:boldItalic r:id="rId28"/>
    </p:embeddedFont>
    <p:embeddedFont>
      <p:font typeface="Ubuntu Mono"/>
      <p:regular r:id="rId29"/>
      <p:bold r:id="rId30"/>
      <p:italic r:id="rId31"/>
      <p:boldItalic r:id="rId32"/>
    </p:embeddedFont>
    <p:embeddedFont>
      <p:font typeface="Source Sans Pr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SourceSansProLight-bold.fntdata"/><Relationship Id="rId25" Type="http://schemas.openxmlformats.org/officeDocument/2006/relationships/font" Target="fonts/SourceSansProLight-regular.fntdata"/><Relationship Id="rId28" Type="http://schemas.openxmlformats.org/officeDocument/2006/relationships/font" Target="fonts/SourceSansProLight-boldItalic.fntdata"/><Relationship Id="rId27" Type="http://schemas.openxmlformats.org/officeDocument/2006/relationships/font" Target="fonts/SourceSansProLight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UbuntuMon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UbuntuMono-italic.fntdata"/><Relationship Id="rId30" Type="http://schemas.openxmlformats.org/officeDocument/2006/relationships/font" Target="fonts/UbuntuMono-bold.fntdata"/><Relationship Id="rId11" Type="http://schemas.openxmlformats.org/officeDocument/2006/relationships/slide" Target="slides/slide5.xml"/><Relationship Id="rId33" Type="http://schemas.openxmlformats.org/officeDocument/2006/relationships/font" Target="fonts/SourceSansPro-regular.fntdata"/><Relationship Id="rId10" Type="http://schemas.openxmlformats.org/officeDocument/2006/relationships/slide" Target="slides/slide4.xml"/><Relationship Id="rId32" Type="http://schemas.openxmlformats.org/officeDocument/2006/relationships/font" Target="fonts/UbuntuMono-boldItalic.fntdata"/><Relationship Id="rId13" Type="http://schemas.openxmlformats.org/officeDocument/2006/relationships/slide" Target="slides/slide7.xml"/><Relationship Id="rId35" Type="http://schemas.openxmlformats.org/officeDocument/2006/relationships/font" Target="fonts/SourceSansPro-italic.fntdata"/><Relationship Id="rId12" Type="http://schemas.openxmlformats.org/officeDocument/2006/relationships/slide" Target="slides/slide6.xml"/><Relationship Id="rId34" Type="http://schemas.openxmlformats.org/officeDocument/2006/relationships/font" Target="fonts/SourceSansPro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SourceSansPro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6304431e5_0_12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a6304431e5_0_127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6c17b81f5_0_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106c17b81f5_0_0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f4db8ea5c_0_144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f4db8ea5c_0_144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66926b3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66926b3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66926b39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066926b39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59f1f8276_1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59f1f8276_1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59f1f8276_1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f59f1f8276_1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6304431e5_0_28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a6304431e5_0_287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66926b39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066926b39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066926b39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066926b39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c6e97cc3c_0_8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c6e97cc3c_0_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6304431e5_0_135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a6304431e5_0_135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6c17b81f5_0_7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6c17b81f5_0_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6c17b81f5_0_22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06c17b81f5_0_22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6c17b81f5_0_54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06c17b81f5_0_54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6c17b81f5_0_60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06c17b81f5_0_6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6c17b81f5_0_66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06c17b81f5_0_6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6c17b81f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06c17b81f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大標題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170" y="2320097"/>
            <a:ext cx="8229606" cy="8587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sz="44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17" cy="39374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3" name="Google Shape;53;p13"/>
          <p:cNvSpPr txBox="1"/>
          <p:nvPr/>
        </p:nvSpPr>
        <p:spPr>
          <a:xfrm>
            <a:off x="4017882" y="4344743"/>
            <a:ext cx="4668892" cy="707262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zh-TW" sz="22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國立陽明交通大學資工系資訊中心</a:t>
            </a:r>
            <a:endParaRPr b="0" i="0" sz="22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zh-TW" sz="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NYCU</a:t>
            </a:r>
            <a:endParaRPr b="0" i="0" sz="8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457169" y="3632736"/>
            <a:ext cx="7824927" cy="939954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2600"/>
              <a:buFont typeface="Source Sans Pro"/>
              <a:buNone/>
              <a:defRPr b="0" i="0" sz="2600" u="none" cap="none" strike="noStrik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17" cy="39374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7" name="Google Shape;57;p14"/>
          <p:cNvSpPr txBox="1"/>
          <p:nvPr>
            <p:ph type="title"/>
          </p:nvPr>
        </p:nvSpPr>
        <p:spPr>
          <a:xfrm>
            <a:off x="456532" y="205014"/>
            <a:ext cx="8229606" cy="8587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6540" y="1063733"/>
            <a:ext cx="8254298" cy="3686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b="0" i="0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  <a:defRPr b="0" i="0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大標題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sz="44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5" name="Google Shape;65;p16"/>
          <p:cNvSpPr txBox="1"/>
          <p:nvPr/>
        </p:nvSpPr>
        <p:spPr>
          <a:xfrm>
            <a:off x="4017882" y="4344743"/>
            <a:ext cx="46689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</a:t>
            </a:r>
            <a:r>
              <a:rPr lang="zh-TW" sz="2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交大資工系資訊中心</a:t>
            </a:r>
            <a:endParaRPr sz="2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NYCU</a:t>
            </a:r>
            <a:endParaRPr sz="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33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66" name="Google Shape;66;p16"/>
          <p:cNvSpPr txBox="1"/>
          <p:nvPr>
            <p:ph idx="1" type="subTitle"/>
          </p:nvPr>
        </p:nvSpPr>
        <p:spPr>
          <a:xfrm>
            <a:off x="457175" y="3632728"/>
            <a:ext cx="7824900" cy="7074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2600"/>
              <a:buFont typeface="Source Sans Pro"/>
              <a:buNone/>
              <a:defRPr sz="2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Source Sans Pro"/>
              <a:buNone/>
              <a:defRPr sz="3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Source Sans Pro"/>
              <a:buNone/>
              <a:defRPr sz="3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5" name="Google Shape;75;p18"/>
          <p:cNvSpPr txBox="1"/>
          <p:nvPr>
            <p:ph idx="2" type="body"/>
          </p:nvPr>
        </p:nvSpPr>
        <p:spPr>
          <a:xfrm>
            <a:off x="468886" y="2825968"/>
            <a:ext cx="8229600" cy="1177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8" name="Google Shape;78;p19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456550" y="1063727"/>
            <a:ext cx="8254200" cy="31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2" name="Google Shape;82;p20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3" name="Google Shape;83;p20"/>
          <p:cNvSpPr txBox="1"/>
          <p:nvPr>
            <p:ph idx="1" type="body"/>
          </p:nvPr>
        </p:nvSpPr>
        <p:spPr>
          <a:xfrm>
            <a:off x="456549" y="1063725"/>
            <a:ext cx="74523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2" type="body"/>
          </p:nvPr>
        </p:nvSpPr>
        <p:spPr>
          <a:xfrm>
            <a:off x="468886" y="2825968"/>
            <a:ext cx="8229600" cy="1177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sz="44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groups.google.com/g/nctunasa" TargetMode="External"/><Relationship Id="rId4" Type="http://schemas.openxmlformats.org/officeDocument/2006/relationships/hyperlink" Target="https://groups.google.com/g/nctunasa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nasa.nycucs.org/profil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/>
        </p:nvSpPr>
        <p:spPr>
          <a:xfrm>
            <a:off x="418122" y="205014"/>
            <a:ext cx="82296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90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90" name="Google Shape;90;p21"/>
          <p:cNvSpPr txBox="1"/>
          <p:nvPr/>
        </p:nvSpPr>
        <p:spPr>
          <a:xfrm>
            <a:off x="421414" y="3549168"/>
            <a:ext cx="82230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1" name="Google Shape;91;p21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/>
              <a:t>Homework 5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NFS &amp; Firewall</a:t>
            </a:r>
            <a:endParaRPr/>
          </a:p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3" name="Google Shape;93;p21"/>
          <p:cNvSpPr txBox="1"/>
          <p:nvPr>
            <p:ph idx="1" type="subTitle"/>
          </p:nvPr>
        </p:nvSpPr>
        <p:spPr>
          <a:xfrm>
            <a:off x="457175" y="3632728"/>
            <a:ext cx="7824900" cy="7074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cwang, phlin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/>
        </p:nvSpPr>
        <p:spPr>
          <a:xfrm>
            <a:off x="418122" y="205014"/>
            <a:ext cx="82296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90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56" name="Google Shape;156;p30"/>
          <p:cNvSpPr txBox="1"/>
          <p:nvPr/>
        </p:nvSpPr>
        <p:spPr>
          <a:xfrm>
            <a:off x="421414" y="3549168"/>
            <a:ext cx="82230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7" name="Google Shape;157;p30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HW 5-2: </a:t>
            </a:r>
            <a:r>
              <a:rPr lang="zh-TW" sz="3800"/>
              <a:t>Firewall (50%)</a:t>
            </a:r>
            <a:endParaRPr sz="2900"/>
          </a:p>
        </p:txBody>
      </p:sp>
      <p:sp>
        <p:nvSpPr>
          <p:cNvPr id="158" name="Google Shape;158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HW 5-2: Requirements (</a:t>
            </a:r>
            <a:r>
              <a:rPr lang="zh-TW"/>
              <a:t>1/2</a:t>
            </a:r>
            <a:r>
              <a:rPr lang="zh-TW"/>
              <a:t>)</a:t>
            </a:r>
            <a:endParaRPr>
              <a:solidFill>
                <a:srgbClr val="04617B"/>
              </a:solidFill>
            </a:endParaRPr>
          </a:p>
        </p:txBody>
      </p:sp>
      <p:sp>
        <p:nvSpPr>
          <p:cNvPr id="164" name="Google Shape;164;p31"/>
          <p:cNvSpPr txBox="1"/>
          <p:nvPr>
            <p:ph idx="1" type="body"/>
          </p:nvPr>
        </p:nvSpPr>
        <p:spPr>
          <a:xfrm>
            <a:off x="444900" y="893824"/>
            <a:ext cx="8254200" cy="3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2000"/>
              <a:t>Accept packet from 10.113.0.0/16 to access HTTP/HTTPS.</a:t>
            </a:r>
            <a:endParaRPr sz="2000"/>
          </a:p>
          <a:p>
            <a:pPr indent="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2921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All IP can’t send ICMP echo request packets to server. (will </a:t>
            </a:r>
            <a:r>
              <a:rPr lang="zh-TW" sz="2000">
                <a:solidFill>
                  <a:srgbClr val="FF0000"/>
                </a:solidFill>
              </a:rPr>
              <a:t>N</a:t>
            </a:r>
            <a:r>
              <a:rPr lang="zh-TW" sz="2000">
                <a:solidFill>
                  <a:srgbClr val="FF0000"/>
                </a:solidFill>
              </a:rPr>
              <a:t>OT</a:t>
            </a:r>
            <a:r>
              <a:rPr lang="zh-TW" sz="2000"/>
              <a:t> response ICMP ECHO-REPLY packets)</a:t>
            </a:r>
            <a:endParaRPr sz="2000"/>
          </a:p>
          <a:p>
            <a:pPr indent="-29210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/>
              <a:t>Except 10.113.0.254.</a:t>
            </a:r>
            <a:endParaRPr sz="2000"/>
          </a:p>
          <a:p>
            <a:pPr indent="-29210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/>
              <a:t>You can add an exception for yourself </a:t>
            </a:r>
            <a:r>
              <a:rPr lang="zh-TW" sz="2000"/>
              <a:t>for</a:t>
            </a:r>
            <a:r>
              <a:rPr lang="zh-TW" sz="2000"/>
              <a:t> testing.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65" name="Google Shape;165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1" name="Google Shape;171;p32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HW 5-2: Requirements (2/2)</a:t>
            </a:r>
            <a:endParaRPr/>
          </a:p>
        </p:txBody>
      </p:sp>
      <p:sp>
        <p:nvSpPr>
          <p:cNvPr id="172" name="Google Shape;172;p32"/>
          <p:cNvSpPr txBox="1"/>
          <p:nvPr>
            <p:ph idx="1" type="body"/>
          </p:nvPr>
        </p:nvSpPr>
        <p:spPr>
          <a:xfrm>
            <a:off x="456550" y="1063725"/>
            <a:ext cx="8687400" cy="313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zh-TW" sz="20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zh-TW" sz="2000">
                <a:latin typeface="Arial"/>
                <a:ea typeface="Arial"/>
                <a:cs typeface="Arial"/>
                <a:sym typeface="Arial"/>
              </a:rPr>
              <a:t>f someone attempts to login via SSH but failed for </a:t>
            </a:r>
            <a:r>
              <a:rPr lang="zh-TW" sz="2000" u="sng">
                <a:latin typeface="Arial"/>
                <a:ea typeface="Arial"/>
                <a:cs typeface="Arial"/>
                <a:sym typeface="Arial"/>
              </a:rPr>
              <a:t>3 times</a:t>
            </a:r>
            <a:r>
              <a:rPr lang="zh-TW" sz="200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zh-TW" sz="2000" u="sng">
                <a:latin typeface="Arial"/>
                <a:ea typeface="Arial"/>
                <a:cs typeface="Arial"/>
                <a:sym typeface="Arial"/>
              </a:rPr>
              <a:t>1 minute</a:t>
            </a:r>
            <a:r>
              <a:rPr lang="zh-TW" sz="2000">
                <a:latin typeface="Arial"/>
                <a:ea typeface="Arial"/>
                <a:cs typeface="Arial"/>
                <a:sym typeface="Arial"/>
              </a:rPr>
              <a:t>, then their IP will be banned from SSH for </a:t>
            </a:r>
            <a:r>
              <a:rPr lang="zh-TW" sz="2000" u="sng">
                <a:latin typeface="Arial"/>
                <a:ea typeface="Arial"/>
                <a:cs typeface="Arial"/>
                <a:sym typeface="Arial"/>
              </a:rPr>
              <a:t>60 seconds</a:t>
            </a:r>
            <a:r>
              <a:rPr lang="zh-TW" sz="2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automatically</a:t>
            </a:r>
            <a:r>
              <a:rPr lang="zh-TW" sz="2000"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zh-TW" sz="2000">
                <a:latin typeface="Arial"/>
                <a:ea typeface="Arial"/>
                <a:cs typeface="Arial"/>
                <a:sym typeface="Arial"/>
              </a:rPr>
              <a:t>There are many software can do this, e.g. </a:t>
            </a:r>
            <a:r>
              <a:rPr i="1" lang="zh-TW" sz="2000">
                <a:latin typeface="Arial"/>
                <a:ea typeface="Arial"/>
                <a:cs typeface="Arial"/>
                <a:sym typeface="Arial"/>
              </a:rPr>
              <a:t>Blacklistd, DenyHosts, Fail2Ban</a:t>
            </a:r>
            <a:r>
              <a:rPr lang="zh-TW" sz="2000">
                <a:latin typeface="Arial"/>
                <a:ea typeface="Arial"/>
                <a:cs typeface="Arial"/>
                <a:sym typeface="Arial"/>
              </a:rPr>
              <a:t>, ...etc. (See appendix.)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zh-TW" sz="2000">
                <a:latin typeface="Arial"/>
                <a:ea typeface="Arial"/>
                <a:cs typeface="Arial"/>
                <a:sym typeface="Arial"/>
              </a:rPr>
              <a:t>Banned IP still have access to HTTP/HTTPS.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zh-TW" sz="2000">
                <a:latin typeface="Arial"/>
                <a:ea typeface="Arial"/>
                <a:cs typeface="Arial"/>
                <a:sym typeface="Arial"/>
              </a:rPr>
              <a:t>Write a shell script ‘iamgoodguy’ to unban an IP.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zh-TW" sz="2000">
                <a:latin typeface="Arial"/>
                <a:ea typeface="Arial"/>
                <a:cs typeface="Arial"/>
                <a:sym typeface="Arial"/>
              </a:rPr>
              <a:t>Usage : iamgoodguy &lt;IP&gt;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zh-TW" sz="2000">
                <a:latin typeface="Arial"/>
                <a:ea typeface="Arial"/>
                <a:cs typeface="Arial"/>
                <a:sym typeface="Arial"/>
              </a:rPr>
              <a:t>Your NFS, Web, FTP services and VPN work correctly.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8" name="Google Shape;178;p33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Grading (50/50%)</a:t>
            </a:r>
            <a:endParaRPr/>
          </a:p>
        </p:txBody>
      </p:sp>
      <p:sp>
        <p:nvSpPr>
          <p:cNvPr id="179" name="Google Shape;179;p33"/>
          <p:cNvSpPr txBox="1"/>
          <p:nvPr>
            <p:ph idx="1" type="body"/>
          </p:nvPr>
        </p:nvSpPr>
        <p:spPr>
          <a:xfrm>
            <a:off x="456550" y="1063727"/>
            <a:ext cx="8254200" cy="313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>
                <a:solidFill>
                  <a:schemeClr val="dk1"/>
                </a:solidFill>
              </a:rPr>
              <a:t>All services work</a:t>
            </a:r>
            <a:r>
              <a:rPr lang="zh-TW">
                <a:solidFill>
                  <a:schemeClr val="dk1"/>
                </a:solidFill>
              </a:rPr>
              <a:t> correctly </a:t>
            </a:r>
            <a:r>
              <a:rPr lang="zh-TW">
                <a:solidFill>
                  <a:srgbClr val="FF0000"/>
                </a:solidFill>
              </a:rPr>
              <a:t>(5%)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HTTP/HTTPS</a:t>
            </a:r>
            <a:r>
              <a:rPr lang="zh-TW">
                <a:solidFill>
                  <a:srgbClr val="FF0000"/>
                </a:solidFill>
              </a:rPr>
              <a:t> (5%)</a:t>
            </a:r>
            <a:endParaRPr>
              <a:solidFill>
                <a:srgbClr val="FF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ICMP </a:t>
            </a:r>
            <a:r>
              <a:rPr lang="zh-TW">
                <a:solidFill>
                  <a:srgbClr val="FF0000"/>
                </a:solidFill>
              </a:rPr>
              <a:t>(5%)</a:t>
            </a:r>
            <a:endParaRPr>
              <a:solidFill>
                <a:srgbClr val="FF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SSH brute force </a:t>
            </a:r>
            <a:r>
              <a:rPr lang="zh-TW">
                <a:solidFill>
                  <a:srgbClr val="FF0000"/>
                </a:solidFill>
              </a:rPr>
              <a:t>(30%)</a:t>
            </a:r>
            <a:endParaRPr>
              <a:solidFill>
                <a:srgbClr val="FF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iamgoodguy script </a:t>
            </a:r>
            <a:r>
              <a:rPr lang="zh-TW">
                <a:solidFill>
                  <a:srgbClr val="FF0000"/>
                </a:solidFill>
              </a:rPr>
              <a:t>(5%) 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Attention!</a:t>
            </a:r>
            <a:endParaRPr/>
          </a:p>
        </p:txBody>
      </p:sp>
      <p:sp>
        <p:nvSpPr>
          <p:cNvPr id="185" name="Google Shape;185;p34"/>
          <p:cNvSpPr txBox="1"/>
          <p:nvPr>
            <p:ph idx="1" type="body"/>
          </p:nvPr>
        </p:nvSpPr>
        <p:spPr>
          <a:xfrm>
            <a:off x="456550" y="1063727"/>
            <a:ext cx="8254200" cy="313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zh-TW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Due date: </a:t>
            </a:r>
            <a:r>
              <a:rPr lang="zh-TW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2021-12-22T23:59:59+08:00</a:t>
            </a:r>
            <a:endParaRPr sz="23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zh-TW" sz="2300">
                <a:latin typeface="Arial"/>
                <a:ea typeface="Arial"/>
                <a:cs typeface="Arial"/>
                <a:sym typeface="Arial"/>
              </a:rPr>
              <a:t>Online Judge open date: 2021-12-11T23:59:59+08:00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Help me!</a:t>
            </a:r>
            <a:endParaRPr/>
          </a:p>
        </p:txBody>
      </p:sp>
      <p:sp>
        <p:nvSpPr>
          <p:cNvPr id="192" name="Google Shape;192;p35"/>
          <p:cNvSpPr txBox="1"/>
          <p:nvPr>
            <p:ph idx="1" type="body"/>
          </p:nvPr>
        </p:nvSpPr>
        <p:spPr>
          <a:xfrm>
            <a:off x="456550" y="1063727"/>
            <a:ext cx="8254200" cy="313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 time: 3 GH at EC 324 (PC Lab)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 about this homework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them on</a:t>
            </a:r>
            <a:r>
              <a:rPr lang="zh-TW" sz="2000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zh-TW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https://groups.google.com/g/nctunasa</a:t>
            </a:r>
            <a:endParaRPr sz="20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MIGHT give out hints on google group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sure to join the group :D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use E3 to email us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/>
          <p:nvPr/>
        </p:nvSpPr>
        <p:spPr>
          <a:xfrm>
            <a:off x="418122" y="205014"/>
            <a:ext cx="82296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90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99" name="Google Shape;199;p36"/>
          <p:cNvSpPr txBox="1"/>
          <p:nvPr/>
        </p:nvSpPr>
        <p:spPr>
          <a:xfrm>
            <a:off x="421414" y="3549168"/>
            <a:ext cx="82230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0" name="Google Shape;200;p36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Good Luck!</a:t>
            </a:r>
            <a:r>
              <a:rPr lang="zh-TW">
                <a:solidFill>
                  <a:schemeClr val="lt1"/>
                </a:solidFill>
              </a:rPr>
              <a:t> meow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201" name="Google Shape;201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Appendix - Blacklistd</a:t>
            </a:r>
            <a:endParaRPr/>
          </a:p>
        </p:txBody>
      </p:sp>
      <p:sp>
        <p:nvSpPr>
          <p:cNvPr id="207" name="Google Shape;207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08" name="Google Shape;208;p37"/>
          <p:cNvSpPr txBox="1"/>
          <p:nvPr>
            <p:ph idx="1" type="body"/>
          </p:nvPr>
        </p:nvSpPr>
        <p:spPr>
          <a:xfrm>
            <a:off x="456550" y="1063727"/>
            <a:ext cx="8254200" cy="313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Blacklistd is a daemon listening to sockets to receive notifications from other daemons about connection attempts that failed or were successful.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Since FreeBSD 11 imported blacklistd from NetBSD.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Enabling Blacklistd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The main configuration for blacklistd is stored in blacklistd.conf(5).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sysrc blacklistd_enable=yes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service blacklistd start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14" name="Google Shape;214;p38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Appendix - DenyHosts</a:t>
            </a:r>
            <a:endParaRPr/>
          </a:p>
        </p:txBody>
      </p:sp>
      <p:sp>
        <p:nvSpPr>
          <p:cNvPr id="215" name="Google Shape;215;p38"/>
          <p:cNvSpPr txBox="1"/>
          <p:nvPr>
            <p:ph idx="1" type="body"/>
          </p:nvPr>
        </p:nvSpPr>
        <p:spPr>
          <a:xfrm>
            <a:off x="456550" y="1063727"/>
            <a:ext cx="8254200" cy="313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DenyHosts is a utility developed by Phil Schwartz and maintained by a number of developers which aims to thwart sshd (ssh server) brute force attacks.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Installation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/usr/ports/security/denyhosts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pkg install denyhosts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Enable DenyHosts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sysrc denyhosts_enable=yes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0" name="Google Shape;100;p22"/>
          <p:cNvSpPr txBox="1"/>
          <p:nvPr>
            <p:ph idx="1" type="body"/>
          </p:nvPr>
        </p:nvSpPr>
        <p:spPr>
          <a:xfrm>
            <a:off x="456525" y="1063625"/>
            <a:ext cx="8229600" cy="3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HW 5-1: NFS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/>
              <a:t>Server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/>
              <a:t>Client</a:t>
            </a:r>
            <a:endParaRPr sz="20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 sz="2200">
                <a:solidFill>
                  <a:schemeClr val="dk1"/>
                </a:solidFill>
              </a:rPr>
              <a:t>HW 5-2: Firewall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/>
        </p:nvSpPr>
        <p:spPr>
          <a:xfrm>
            <a:off x="418122" y="205014"/>
            <a:ext cx="82296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90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06" name="Google Shape;106;p23"/>
          <p:cNvSpPr txBox="1"/>
          <p:nvPr/>
        </p:nvSpPr>
        <p:spPr>
          <a:xfrm>
            <a:off x="421414" y="3549168"/>
            <a:ext cx="82230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" name="Google Shape;107;p23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HW 5-1: </a:t>
            </a:r>
            <a:r>
              <a:rPr lang="zh-TW" sz="3800"/>
              <a:t>NFS (50%)</a:t>
            </a:r>
            <a:endParaRPr sz="2900"/>
          </a:p>
        </p:txBody>
      </p:sp>
      <p:sp>
        <p:nvSpPr>
          <p:cNvPr id="108" name="Google Shape;108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HW 5-1: Requirements (1/6)</a:t>
            </a:r>
            <a:endParaRPr>
              <a:solidFill>
                <a:srgbClr val="04617B"/>
              </a:solidFill>
            </a:endParaRPr>
          </a:p>
        </p:txBody>
      </p:sp>
      <p:sp>
        <p:nvSpPr>
          <p:cNvPr id="114" name="Google Shape;114;p24"/>
          <p:cNvSpPr txBox="1"/>
          <p:nvPr>
            <p:ph idx="1" type="body"/>
          </p:nvPr>
        </p:nvSpPr>
        <p:spPr>
          <a:xfrm>
            <a:off x="444900" y="893825"/>
            <a:ext cx="8254200" cy="3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Set up a NFS server</a:t>
            </a:r>
            <a:endParaRPr sz="1800"/>
          </a:p>
          <a:p>
            <a:pPr indent="-27940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Set up another machine with new IP</a:t>
            </a:r>
            <a:endParaRPr sz="1800"/>
          </a:p>
          <a:p>
            <a:pPr indent="-27940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WireGuard IP: 10.113.</a:t>
            </a:r>
            <a:r>
              <a:rPr lang="zh-TW" sz="1800">
                <a:solidFill>
                  <a:srgbClr val="FF0000"/>
                </a:solidFill>
              </a:rPr>
              <a:t>254</a:t>
            </a:r>
            <a:r>
              <a:rPr lang="zh-TW" sz="1800"/>
              <a:t>.{ID}</a:t>
            </a:r>
            <a:endParaRPr sz="1800"/>
          </a:p>
          <a:p>
            <a:pPr indent="-27940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WireGuard Private Key: </a:t>
            </a:r>
            <a:r>
              <a:rPr lang="zh-TW" sz="1800" u="sng">
                <a:solidFill>
                  <a:schemeClr val="hlink"/>
                </a:solidFill>
                <a:hlinkClick r:id="rId3"/>
              </a:rPr>
              <a:t>online judge profile</a:t>
            </a:r>
            <a:endParaRPr sz="1800"/>
          </a:p>
          <a:p>
            <a:pPr indent="-279400" lvl="3" marL="134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WG_NFS_SERVER_PRIVATE_KEY</a:t>
            </a:r>
            <a:endParaRPr sz="1800"/>
          </a:p>
          <a:p>
            <a:pPr indent="-27940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Other settings are the same as HW1</a:t>
            </a:r>
            <a:endParaRPr sz="1800"/>
          </a:p>
          <a:p>
            <a:pPr indent="-27940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Add a user called “judge” for Online Judge on this server</a:t>
            </a:r>
            <a:endParaRPr sz="1800"/>
          </a:p>
          <a:p>
            <a:pPr indent="-27940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All setting is identical to “judge” on your client which you have set on HW1</a:t>
            </a:r>
            <a:endParaRPr sz="1800"/>
          </a:p>
          <a:p>
            <a:pPr indent="-27940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Using "sh" as default shell</a:t>
            </a:r>
            <a:endParaRPr sz="1800"/>
          </a:p>
          <a:p>
            <a:pPr indent="-27940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“judge” needs to run sudo without password</a:t>
            </a:r>
            <a:endParaRPr sz="1800"/>
          </a:p>
          <a:p>
            <a:pPr indent="-27940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Accept “judge” to login your server by our ssh public key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5" name="Google Shape;115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" type="body"/>
          </p:nvPr>
        </p:nvSpPr>
        <p:spPr>
          <a:xfrm>
            <a:off x="444900" y="893825"/>
            <a:ext cx="8254200" cy="3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Requirements for NFS server - </a:t>
            </a:r>
            <a:r>
              <a:rPr lang="zh-TW" sz="1800">
                <a:solidFill>
                  <a:srgbClr val="FF0000"/>
                </a:solidFill>
              </a:rPr>
              <a:t>Export table</a:t>
            </a:r>
            <a:endParaRPr sz="1800">
              <a:solidFill>
                <a:srgbClr val="FF0000"/>
              </a:solidFill>
            </a:endParaRPr>
          </a:p>
          <a:p>
            <a:pPr indent="-27940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Restrict other hosts to mount on storage</a:t>
            </a:r>
            <a:endParaRPr sz="1800"/>
          </a:p>
          <a:p>
            <a:pPr indent="-27940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Only 10.113.0.0/24 can mount on /data/public1 and /data/public2</a:t>
            </a:r>
            <a:endParaRPr sz="1800"/>
          </a:p>
          <a:p>
            <a:pPr indent="-279400" lvl="3" marL="134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zh-TW" sz="1800">
                <a:solidFill>
                  <a:schemeClr val="dk1"/>
                </a:solidFill>
              </a:rPr>
              <a:t>Read only</a:t>
            </a:r>
            <a:endParaRPr sz="1800"/>
          </a:p>
          <a:p>
            <a:pPr indent="-279400" lvl="3" marL="134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export mapping - [HOST]:[EXPORT]</a:t>
            </a:r>
            <a:endParaRPr sz="1800"/>
          </a:p>
          <a:p>
            <a:pPr indent="-279400" lvl="4" marL="167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/vol/public1 : /net</a:t>
            </a:r>
            <a:r>
              <a:rPr lang="zh-TW" sz="1800">
                <a:solidFill>
                  <a:schemeClr val="dk1"/>
                </a:solidFill>
              </a:rPr>
              <a:t>/data/public1</a:t>
            </a:r>
            <a:endParaRPr sz="1800"/>
          </a:p>
          <a:p>
            <a:pPr indent="-279400" lvl="4" marL="167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/vol/public2 : /net/data/public2</a:t>
            </a:r>
            <a:endParaRPr sz="1800"/>
          </a:p>
          <a:p>
            <a:pPr indent="-27940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Only 10.113.0.{ID}/32 can mount on /data/stu{ID}</a:t>
            </a:r>
            <a:endParaRPr sz="1800"/>
          </a:p>
          <a:p>
            <a:pPr indent="-279400" lvl="3" marL="134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Allow read &amp; write</a:t>
            </a:r>
            <a:endParaRPr sz="1800"/>
          </a:p>
          <a:p>
            <a:pPr indent="-279400" lvl="3" marL="134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zh-TW" sz="1800">
                <a:solidFill>
                  <a:schemeClr val="dk1"/>
                </a:solidFill>
              </a:rPr>
              <a:t>export mapping - [HOST]:[EXPORT]</a:t>
            </a:r>
            <a:endParaRPr sz="1800">
              <a:solidFill>
                <a:schemeClr val="dk1"/>
              </a:solidFill>
            </a:endParaRPr>
          </a:p>
          <a:p>
            <a:pPr indent="-279400" lvl="4" marL="167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/vol/stu{ID} : /net/data/stu{ID}</a:t>
            </a:r>
            <a:endParaRPr sz="1800">
              <a:solidFill>
                <a:schemeClr val="dk1"/>
              </a:solidFill>
            </a:endParaRPr>
          </a:p>
          <a:p>
            <a:pPr indent="-27940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When mounting on your storage as “root”, they only have permissions same as “nobody”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1" name="Google Shape;121;p25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HW 5-1: Requirements (2/6)</a:t>
            </a:r>
            <a:endParaRPr>
              <a:solidFill>
                <a:srgbClr val="04617B"/>
              </a:solidFill>
            </a:endParaRPr>
          </a:p>
        </p:txBody>
      </p:sp>
      <p:sp>
        <p:nvSpPr>
          <p:cNvPr id="122" name="Google Shape;122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idx="1" type="body"/>
          </p:nvPr>
        </p:nvSpPr>
        <p:spPr>
          <a:xfrm>
            <a:off x="444900" y="893825"/>
            <a:ext cx="8254200" cy="3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zh-TW" sz="1900"/>
              <a:t>Requirements for NFS server - </a:t>
            </a:r>
            <a:r>
              <a:rPr lang="zh-TW" sz="1900">
                <a:solidFill>
                  <a:srgbClr val="FF0000"/>
                </a:solidFill>
              </a:rPr>
              <a:t>More requirement</a:t>
            </a:r>
            <a:endParaRPr sz="1900">
              <a:solidFill>
                <a:srgbClr val="FF0000"/>
              </a:solidFill>
            </a:endParaRPr>
          </a:p>
          <a:p>
            <a:pPr indent="-2857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zh-TW" sz="1900"/>
              <a:t>The minimum NFS server version must be NFSv4</a:t>
            </a:r>
            <a:endParaRPr sz="1900"/>
          </a:p>
          <a:p>
            <a:pPr indent="-2857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zh-TW" sz="1900">
                <a:solidFill>
                  <a:schemeClr val="dk1"/>
                </a:solidFill>
              </a:rPr>
              <a:t>/etc/exports must be NFSv4 format</a:t>
            </a:r>
            <a:endParaRPr sz="1900">
              <a:solidFill>
                <a:schemeClr val="dk1"/>
              </a:solidFill>
            </a:endParaRPr>
          </a:p>
          <a:p>
            <a:pPr indent="-2857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zh-TW" sz="1900"/>
              <a:t>Use only reserved port (less than 1024) on NFS</a:t>
            </a:r>
            <a:endParaRPr sz="1900"/>
          </a:p>
          <a:p>
            <a:pPr indent="-2857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zh-TW" sz="1900"/>
              <a:t>Set the port of mountd to 87</a:t>
            </a:r>
            <a:endParaRPr sz="1900"/>
          </a:p>
          <a:p>
            <a:pPr indent="-28575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zh-TW" sz="1900"/>
              <a:t>Please make all settings persistent and we will </a:t>
            </a:r>
            <a:r>
              <a:rPr lang="zh-TW" sz="1900">
                <a:solidFill>
                  <a:srgbClr val="FF0000"/>
                </a:solidFill>
              </a:rPr>
              <a:t>restart</a:t>
            </a:r>
            <a:r>
              <a:rPr lang="zh-TW" sz="1900"/>
              <a:t> your NFS server</a:t>
            </a:r>
            <a:endParaRPr sz="1900"/>
          </a:p>
        </p:txBody>
      </p:sp>
      <p:sp>
        <p:nvSpPr>
          <p:cNvPr id="128" name="Google Shape;128;p26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HW 5-1: Requirements (3/6)</a:t>
            </a:r>
            <a:endParaRPr>
              <a:solidFill>
                <a:srgbClr val="04617B"/>
              </a:solidFill>
            </a:endParaRPr>
          </a:p>
        </p:txBody>
      </p:sp>
      <p:sp>
        <p:nvSpPr>
          <p:cNvPr id="129" name="Google Shape;129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HW 5-1: Requirements (4/6)</a:t>
            </a:r>
            <a:endParaRPr>
              <a:solidFill>
                <a:srgbClr val="04617B"/>
              </a:solidFill>
            </a:endParaRPr>
          </a:p>
        </p:txBody>
      </p:sp>
      <p:sp>
        <p:nvSpPr>
          <p:cNvPr id="135" name="Google Shape;135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6" name="Google Shape;136;p27"/>
          <p:cNvSpPr txBox="1"/>
          <p:nvPr>
            <p:ph idx="1" type="body"/>
          </p:nvPr>
        </p:nvSpPr>
        <p:spPr>
          <a:xfrm>
            <a:off x="444900" y="893825"/>
            <a:ext cx="8254200" cy="3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zh-TW" sz="1800">
                <a:solidFill>
                  <a:schemeClr val="dk1"/>
                </a:solidFill>
              </a:rPr>
              <a:t>Set up a NFS client</a:t>
            </a:r>
            <a:endParaRPr sz="1800">
              <a:solidFill>
                <a:schemeClr val="dk1"/>
              </a:solidFill>
            </a:endParaRPr>
          </a:p>
          <a:p>
            <a:pPr indent="-2857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zh-TW" sz="1900"/>
              <a:t>Some settings are the same as HW1 (Wireguard IP, judge user)</a:t>
            </a:r>
            <a:endParaRPr sz="1900"/>
          </a:p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zh-TW" sz="1800">
                <a:solidFill>
                  <a:schemeClr val="dk1"/>
                </a:solidFill>
              </a:rPr>
              <a:t>Requirements for NFS client  - </a:t>
            </a:r>
            <a:r>
              <a:rPr lang="zh-TW" sz="1800">
                <a:solidFill>
                  <a:srgbClr val="FF0000"/>
                </a:solidFill>
              </a:rPr>
              <a:t>Mount and mount automatically</a:t>
            </a:r>
            <a:endParaRPr sz="1800">
              <a:solidFill>
                <a:srgbClr val="FF0000"/>
              </a:solidFill>
            </a:endParaRPr>
          </a:p>
          <a:p>
            <a:pPr indent="-2857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zh-TW" sz="1900"/>
              <a:t>Mount three directories on your NFS server (WireGuard IP: 10.113.</a:t>
            </a:r>
            <a:r>
              <a:rPr lang="zh-TW" sz="1900">
                <a:solidFill>
                  <a:srgbClr val="FF0000"/>
                </a:solidFill>
              </a:rPr>
              <a:t>254</a:t>
            </a:r>
            <a:r>
              <a:rPr lang="zh-TW" sz="1900"/>
              <a:t>.{ID})</a:t>
            </a:r>
            <a:endParaRPr sz="1900"/>
          </a:p>
          <a:p>
            <a:pPr indent="-28575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 sz="1900"/>
              <a:t>/net/data/public1, /net/</a:t>
            </a:r>
            <a:r>
              <a:rPr lang="zh-TW" sz="1900">
                <a:solidFill>
                  <a:schemeClr val="dk1"/>
                </a:solidFill>
              </a:rPr>
              <a:t>data/public2</a:t>
            </a:r>
            <a:endParaRPr sz="1900"/>
          </a:p>
          <a:p>
            <a:pPr indent="-285750" lvl="3" marL="134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zh-TW" sz="1900"/>
              <a:t>Read only</a:t>
            </a:r>
            <a:endParaRPr sz="1900"/>
          </a:p>
          <a:p>
            <a:pPr indent="-28575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 sz="1900"/>
              <a:t>/net/data/stu{ID}</a:t>
            </a:r>
            <a:endParaRPr sz="1900"/>
          </a:p>
          <a:p>
            <a:pPr indent="-285750" lvl="3" marL="134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zh-TW" sz="1900"/>
              <a:t>Allow read &amp; write</a:t>
            </a:r>
            <a:endParaRPr sz="1900"/>
          </a:p>
          <a:p>
            <a:pPr indent="-28575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zh-TW" sz="1900"/>
              <a:t>Will be mounted automatically when accessed (Hint: autofs)</a:t>
            </a:r>
            <a:endParaRPr sz="1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/>
          <p:nvPr>
            <p:ph idx="1" type="body"/>
          </p:nvPr>
        </p:nvSpPr>
        <p:spPr>
          <a:xfrm>
            <a:off x="444900" y="893825"/>
            <a:ext cx="8254200" cy="3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zh-TW" sz="1900"/>
              <a:t>Requirements for NFS client - </a:t>
            </a:r>
            <a:r>
              <a:rPr lang="zh-TW" sz="1900">
                <a:solidFill>
                  <a:srgbClr val="FF0000"/>
                </a:solidFill>
              </a:rPr>
              <a:t>More requirement</a:t>
            </a:r>
            <a:endParaRPr sz="1900">
              <a:solidFill>
                <a:srgbClr val="FF0000"/>
              </a:solidFill>
            </a:endParaRPr>
          </a:p>
          <a:p>
            <a:pPr indent="-2857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zh-TW" sz="1900"/>
              <a:t>Need to specify to mount with NFSv4</a:t>
            </a:r>
            <a:endParaRPr sz="1900"/>
          </a:p>
          <a:p>
            <a:pPr indent="-28575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zh-TW" sz="1900">
                <a:solidFill>
                  <a:schemeClr val="dk1"/>
                </a:solidFill>
              </a:rPr>
              <a:t>Requirements for NFS server and client - </a:t>
            </a:r>
            <a:r>
              <a:rPr lang="zh-TW" sz="1900">
                <a:solidFill>
                  <a:srgbClr val="FF0000"/>
                </a:solidFill>
              </a:rPr>
              <a:t>Check work correctly</a:t>
            </a:r>
            <a:endParaRPr sz="1900">
              <a:solidFill>
                <a:srgbClr val="FF0000"/>
              </a:solidFill>
            </a:endParaRPr>
          </a:p>
          <a:p>
            <a:pPr indent="-2857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zh-TW" sz="1900">
                <a:solidFill>
                  <a:schemeClr val="dk1"/>
                </a:solidFill>
              </a:rPr>
              <a:t>We will send files to NFS server and NFS client for verification</a:t>
            </a:r>
            <a:endParaRPr sz="1900">
              <a:solidFill>
                <a:schemeClr val="dk1"/>
              </a:solidFill>
            </a:endParaRPr>
          </a:p>
          <a:p>
            <a:pPr indent="-28575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zh-TW" sz="1900">
                <a:solidFill>
                  <a:schemeClr val="dk1"/>
                </a:solidFill>
              </a:rPr>
              <a:t>Please make all settings persistent and we will </a:t>
            </a:r>
            <a:r>
              <a:rPr lang="zh-TW" sz="1900">
                <a:solidFill>
                  <a:srgbClr val="FF0000"/>
                </a:solidFill>
              </a:rPr>
              <a:t>restart</a:t>
            </a:r>
            <a:r>
              <a:rPr lang="zh-TW" sz="1900">
                <a:solidFill>
                  <a:schemeClr val="dk1"/>
                </a:solidFill>
              </a:rPr>
              <a:t> your NFS client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142" name="Google Shape;142;p28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HW 5-1: Requirements (5/6)</a:t>
            </a:r>
            <a:endParaRPr>
              <a:solidFill>
                <a:srgbClr val="04617B"/>
              </a:solidFill>
            </a:endParaRPr>
          </a:p>
        </p:txBody>
      </p:sp>
      <p:sp>
        <p:nvSpPr>
          <p:cNvPr id="143" name="Google Shape;143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9" name="Google Shape;149;p29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Grading (50/50%)</a:t>
            </a:r>
            <a:endParaRPr/>
          </a:p>
        </p:txBody>
      </p:sp>
      <p:sp>
        <p:nvSpPr>
          <p:cNvPr id="150" name="Google Shape;150;p29"/>
          <p:cNvSpPr txBox="1"/>
          <p:nvPr>
            <p:ph idx="1" type="body"/>
          </p:nvPr>
        </p:nvSpPr>
        <p:spPr>
          <a:xfrm>
            <a:off x="456550" y="1063725"/>
            <a:ext cx="8254200" cy="368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>
                <a:solidFill>
                  <a:schemeClr val="dk1"/>
                </a:solidFill>
              </a:rPr>
              <a:t>Server</a:t>
            </a:r>
            <a:endParaRPr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>
                <a:solidFill>
                  <a:schemeClr val="dk1"/>
                </a:solidFill>
              </a:rPr>
              <a:t>Export table </a:t>
            </a:r>
            <a:r>
              <a:rPr lang="zh-TW">
                <a:solidFill>
                  <a:srgbClr val="FF0000"/>
                </a:solidFill>
              </a:rPr>
              <a:t>(5%)</a:t>
            </a:r>
            <a:endParaRPr>
              <a:solidFill>
                <a:srgbClr val="FF0000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>
                <a:solidFill>
                  <a:schemeClr val="dk1"/>
                </a:solidFill>
              </a:rPr>
              <a:t>More </a:t>
            </a:r>
            <a:r>
              <a:rPr lang="zh-TW">
                <a:solidFill>
                  <a:schemeClr val="dk1"/>
                </a:solidFill>
              </a:rPr>
              <a:t>requirement </a:t>
            </a:r>
            <a:r>
              <a:rPr lang="zh-TW">
                <a:solidFill>
                  <a:srgbClr val="FF0000"/>
                </a:solidFill>
              </a:rPr>
              <a:t>(5%)</a:t>
            </a:r>
            <a:endParaRPr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>
                <a:solidFill>
                  <a:schemeClr val="dk1"/>
                </a:solidFill>
              </a:rPr>
              <a:t>Work correctly with client</a:t>
            </a:r>
            <a:r>
              <a:rPr lang="zh-TW">
                <a:solidFill>
                  <a:srgbClr val="FF0000"/>
                </a:solidFill>
              </a:rPr>
              <a:t> (10%)</a:t>
            </a:r>
            <a:endParaRPr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>
                <a:solidFill>
                  <a:schemeClr val="dk1"/>
                </a:solidFill>
              </a:rPr>
              <a:t>Client</a:t>
            </a:r>
            <a:endParaRPr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>
                <a:solidFill>
                  <a:schemeClr val="dk1"/>
                </a:solidFill>
              </a:rPr>
              <a:t>Mount successfully </a:t>
            </a:r>
            <a:r>
              <a:rPr lang="zh-TW">
                <a:solidFill>
                  <a:srgbClr val="FF0000"/>
                </a:solidFill>
              </a:rPr>
              <a:t>(5%)</a:t>
            </a:r>
            <a:endParaRPr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>
                <a:solidFill>
                  <a:schemeClr val="dk1"/>
                </a:solidFill>
              </a:rPr>
              <a:t>Mount automatically </a:t>
            </a:r>
            <a:r>
              <a:rPr lang="zh-TW">
                <a:solidFill>
                  <a:srgbClr val="FF0000"/>
                </a:solidFill>
              </a:rPr>
              <a:t>(10%)</a:t>
            </a:r>
            <a:endParaRPr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>
                <a:solidFill>
                  <a:schemeClr val="dk1"/>
                </a:solidFill>
              </a:rPr>
              <a:t>More requirement </a:t>
            </a:r>
            <a:r>
              <a:rPr lang="zh-TW">
                <a:solidFill>
                  <a:srgbClr val="FF0000"/>
                </a:solidFill>
              </a:rPr>
              <a:t>(5%)</a:t>
            </a:r>
            <a:endParaRPr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>
                <a:solidFill>
                  <a:schemeClr val="dk1"/>
                </a:solidFill>
              </a:rPr>
              <a:t>Work correctly with server </a:t>
            </a:r>
            <a:r>
              <a:rPr lang="zh-TW">
                <a:solidFill>
                  <a:srgbClr val="FF0000"/>
                </a:solidFill>
              </a:rPr>
              <a:t>(10%)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