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5"/>
    <p:sldMasterId id="214748366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5143500" cx="9144000"/>
  <p:notesSz cx="6858000" cy="9144000"/>
  <p:embeddedFontLst>
    <p:embeddedFont>
      <p:font typeface="Source Sans Pro Light"/>
      <p:regular r:id="rId42"/>
      <p:bold r:id="rId43"/>
      <p:italic r:id="rId44"/>
      <p:boldItalic r:id="rId45"/>
    </p:embeddedFont>
    <p:embeddedFont>
      <p:font typeface="Ubuntu Mono"/>
      <p:regular r:id="rId46"/>
      <p:bold r:id="rId47"/>
      <p:italic r:id="rId48"/>
      <p:boldItalic r:id="rId49"/>
    </p:embeddedFont>
    <p:embeddedFont>
      <p:font typeface="Source Sans Pro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91F7538-AD1E-4A05-9CCC-8C55E942BC06}">
  <a:tblStyle styleId="{B91F7538-AD1E-4A05-9CCC-8C55E942BC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font" Target="fonts/SourceSansProLight-regular.fntdata"/><Relationship Id="rId41" Type="http://schemas.openxmlformats.org/officeDocument/2006/relationships/slide" Target="slides/slide34.xml"/><Relationship Id="rId44" Type="http://schemas.openxmlformats.org/officeDocument/2006/relationships/font" Target="fonts/SourceSansProLight-italic.fntdata"/><Relationship Id="rId43" Type="http://schemas.openxmlformats.org/officeDocument/2006/relationships/font" Target="fonts/SourceSansProLight-bold.fntdata"/><Relationship Id="rId46" Type="http://schemas.openxmlformats.org/officeDocument/2006/relationships/font" Target="fonts/UbuntuMono-regular.fntdata"/><Relationship Id="rId45" Type="http://schemas.openxmlformats.org/officeDocument/2006/relationships/font" Target="fonts/SourceSansPro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UbuntuMono-italic.fntdata"/><Relationship Id="rId47" Type="http://schemas.openxmlformats.org/officeDocument/2006/relationships/font" Target="fonts/UbuntuMono-bold.fntdata"/><Relationship Id="rId49" Type="http://schemas.openxmlformats.org/officeDocument/2006/relationships/font" Target="fonts/UbuntuMono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SourceSansPro-bold.fntdata"/><Relationship Id="rId50" Type="http://schemas.openxmlformats.org/officeDocument/2006/relationships/font" Target="fonts/SourceSansPro-regular.fntdata"/><Relationship Id="rId53" Type="http://schemas.openxmlformats.org/officeDocument/2006/relationships/font" Target="fonts/SourceSansPro-boldItalic.fntdata"/><Relationship Id="rId52" Type="http://schemas.openxmlformats.org/officeDocument/2006/relationships/font" Target="fonts/SourceSansPro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6304431e5_0_12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a6304431e5_0_127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6f23daa89_0_73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6f23daa89_0_7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6f23daa89_0_81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6f23daa89_0_8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f4db8ea5c_0_13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9f4db8ea5c_0_130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f4db8ea5c_0_137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f4db8ea5c_0_13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f4db8ea5c_0_144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f4db8ea5c_0_14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f4db8ea5c_0_158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f4db8ea5c_0_15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f4db8ea5c_0_164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f4db8ea5c_0_16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f4db8ea5c_0_173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9f4db8ea5c_0_17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0f5899e90_1_7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00f5899e90_1_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0f5899e90_1_17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00f5899e90_1_1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c6e97cc3c_0_8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c6e97cc3c_0_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f4db8ea5c_0_188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9f4db8ea5c_0_18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59f1f827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f59f1f827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59f1f827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f59f1f827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59f1f8276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f59f1f8276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59f1f8276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f59f1f8276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f59f1f8276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f59f1f8276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f59f1f8276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f59f1f8276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f59f1f8276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f59f1f8276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f59f1f8276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f59f1f8276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f59f1f8276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f59f1f8276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6304431e5_0_135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a6304431e5_0_135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f59f1f8276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f59f1f8276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f59f1f8276_1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f59f1f8276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f59f1f8276_1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f59f1f8276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f59f1f8276_1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f59f1f8276_1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a6304431e5_0_28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a6304431e5_0_287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6304431e5_0_311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6304431e5_0_31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6f23daa89_0_5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6f23daa89_0_5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6f23daa89_0_24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6f23daa89_0_24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6f23daa89_0_33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6f23daa89_0_3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0f5899e90_1_27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0f5899e90_1_2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6f23daa89_0_58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6f23daa89_0_5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170" y="2320097"/>
            <a:ext cx="8229606" cy="8587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17" cy="39374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3" name="Google Shape;53;p13"/>
          <p:cNvSpPr txBox="1"/>
          <p:nvPr/>
        </p:nvSpPr>
        <p:spPr>
          <a:xfrm>
            <a:off x="4017882" y="4344743"/>
            <a:ext cx="4668892" cy="707262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zh-TW" sz="22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  <a:endParaRPr b="0" i="0" sz="22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zh-TW" sz="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NYCU</a:t>
            </a:r>
            <a:endParaRPr b="0" i="0" sz="8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457169" y="3632736"/>
            <a:ext cx="7824927" cy="939954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2600"/>
              <a:buFont typeface="Source Sans Pro"/>
              <a:buNone/>
              <a:defRPr b="0" i="0" sz="2600" u="none" cap="none" strike="noStrik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17" cy="39374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" name="Google Shape;57;p14"/>
          <p:cNvSpPr txBox="1"/>
          <p:nvPr>
            <p:ph type="title"/>
          </p:nvPr>
        </p:nvSpPr>
        <p:spPr>
          <a:xfrm>
            <a:off x="456532" y="205014"/>
            <a:ext cx="8229606" cy="858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6540" y="1063733"/>
            <a:ext cx="8254298" cy="3686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5" name="Google Shape;65;p16"/>
          <p:cNvSpPr txBox="1"/>
          <p:nvPr/>
        </p:nvSpPr>
        <p:spPr>
          <a:xfrm>
            <a:off x="4017882" y="4344743"/>
            <a:ext cx="4668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</a:t>
            </a:r>
            <a: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交大資工系資訊中心</a:t>
            </a:r>
            <a:endParaRPr sz="2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NYCU</a:t>
            </a:r>
            <a:endParaRPr sz="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33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457175" y="3632728"/>
            <a:ext cx="7824900" cy="7074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2600"/>
              <a:buFont typeface="Source Sans Pro"/>
              <a:buNone/>
              <a:defRPr sz="2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5" name="Google Shape;75;p18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8" name="Google Shape;78;p1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456550" y="1063727"/>
            <a:ext cx="8254200" cy="31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2" name="Google Shape;82;p2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456549" y="1063725"/>
            <a:ext cx="74523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freebsd.org/cgi/man.cgi?query=pure-pw&amp;sektion=8&amp;apropos=0&amp;manpath=FreeBSD+12.2-RELEASE+and+Ports" TargetMode="External"/><Relationship Id="rId4" Type="http://schemas.openxmlformats.org/officeDocument/2006/relationships/hyperlink" Target="https://www.freebsd.org/cgi/man.cgi?query=pure-pwconvert&amp;apropos=0&amp;sektion=8&amp;manpath=FreeBSD+12.2-RELEASE+and+Ports&amp;arch=default&amp;format=htm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freebsd.org/cgi/man.cgi?query=pure-uploadscript&amp;apropos=0&amp;sektion=8&amp;manpath=FreeBSD+12.2-RELEASE+and+Ports&amp;arch=default&amp;format=htm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freebsd.org/doc/en/books/handbook/zfs-zfs.html" TargetMode="External"/><Relationship Id="rId4" Type="http://schemas.openxmlformats.org/officeDocument/2006/relationships/hyperlink" Target="https://www.freebsd.org/doc/en/books/handbook/zfs-term.html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groups.google.com/g/nctunasa" TargetMode="External"/><Relationship Id="rId4" Type="http://schemas.openxmlformats.org/officeDocument/2006/relationships/hyperlink" Target="https://groups.google.com/g/nctunasa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/>
        </p:nvSpPr>
        <p:spPr>
          <a:xfrm>
            <a:off x="418122" y="205014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9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90" name="Google Shape;90;p21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1" name="Google Shape;91;p21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/>
              <a:t>Homework 3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File Server &amp; Backup</a:t>
            </a:r>
            <a:endParaRPr/>
          </a:p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3" name="Google Shape;93;p21"/>
          <p:cNvSpPr txBox="1"/>
          <p:nvPr>
            <p:ph idx="1" type="subTitle"/>
          </p:nvPr>
        </p:nvSpPr>
        <p:spPr>
          <a:xfrm>
            <a:off x="457175" y="3632728"/>
            <a:ext cx="7824900" cy="7074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phlin, rzhung, hslin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3-1: Grading (11%)</a:t>
            </a:r>
            <a:endParaRPr/>
          </a:p>
        </p:txBody>
      </p:sp>
      <p:sp>
        <p:nvSpPr>
          <p:cNvPr id="159" name="Google Shape;159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0" name="Google Shape;160;p30"/>
          <p:cNvSpPr txBox="1"/>
          <p:nvPr/>
        </p:nvSpPr>
        <p:spPr>
          <a:xfrm>
            <a:off x="431850" y="1359942"/>
            <a:ext cx="82542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zh-TW" sz="2100">
                <a:solidFill>
                  <a:schemeClr val="dk1"/>
                </a:solidFill>
              </a:rPr>
              <a:t>Chrooted (</a:t>
            </a:r>
            <a:r>
              <a:rPr b="1" i="1" lang="zh-TW" sz="2100">
                <a:solidFill>
                  <a:schemeClr val="dk1"/>
                </a:solidFill>
              </a:rPr>
              <a:t>/home/ftp</a:t>
            </a:r>
            <a:r>
              <a:rPr lang="zh-TW" sz="2100">
                <a:solidFill>
                  <a:schemeClr val="dk1"/>
                </a:solidFill>
              </a:rPr>
              <a:t>) all accounts except sysadm </a:t>
            </a:r>
            <a:r>
              <a:rPr lang="zh-TW" sz="2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(2%)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zh-TW" sz="2200"/>
              <a:t>Anonymous login</a:t>
            </a:r>
            <a:endParaRPr sz="2200"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○"/>
            </a:pPr>
            <a:r>
              <a:rPr lang="zh-TW" sz="2100"/>
              <a:t>Can only upload and download from “</a:t>
            </a:r>
            <a:r>
              <a:rPr b="1" i="1" lang="zh-TW" sz="2100"/>
              <a:t>public</a:t>
            </a:r>
            <a:r>
              <a:rPr lang="zh-TW" sz="2100"/>
              <a:t>”, </a:t>
            </a:r>
            <a:r>
              <a:rPr lang="zh-TW" sz="2100">
                <a:solidFill>
                  <a:schemeClr val="dk1"/>
                </a:solidFill>
              </a:rPr>
              <a:t>“</a:t>
            </a:r>
            <a:r>
              <a:rPr b="1" i="1" lang="zh-TW" sz="2100">
                <a:solidFill>
                  <a:schemeClr val="dk1"/>
                </a:solidFill>
              </a:rPr>
              <a:t>upload</a:t>
            </a:r>
            <a:r>
              <a:rPr lang="zh-TW" sz="2100">
                <a:solidFill>
                  <a:schemeClr val="dk1"/>
                </a:solidFill>
              </a:rPr>
              <a:t>”</a:t>
            </a:r>
            <a:r>
              <a:rPr lang="zh-TW" sz="2100"/>
              <a:t> </a:t>
            </a:r>
            <a:r>
              <a:rPr lang="zh-TW" sz="21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zh-TW" sz="2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(2%)</a:t>
            </a:r>
            <a:endParaRPr sz="21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○"/>
            </a:pPr>
            <a:r>
              <a:rPr lang="zh-TW" sz="2100"/>
              <a:t>Hidden directory “</a:t>
            </a:r>
            <a:r>
              <a:rPr b="1" i="1" lang="zh-TW" sz="2100"/>
              <a:t>/home/ftp/hidden</a:t>
            </a:r>
            <a:r>
              <a:rPr lang="zh-TW" sz="2100"/>
              <a:t>” problem:</a:t>
            </a:r>
            <a:br>
              <a:rPr lang="zh-TW" sz="2100"/>
            </a:br>
            <a:r>
              <a:rPr lang="zh-TW" sz="2100"/>
              <a:t>	can enter but can’t retrieve directory listing </a:t>
            </a:r>
            <a:r>
              <a:rPr lang="zh-TW" sz="2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(3%)</a:t>
            </a:r>
            <a:endParaRPr sz="21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9845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zh-TW" sz="2100">
                <a:solidFill>
                  <a:schemeClr val="dk1"/>
                </a:solidFill>
              </a:rPr>
              <a:t>Log</a:t>
            </a:r>
            <a:endParaRPr sz="2100">
              <a:solidFill>
                <a:schemeClr val="dk1"/>
              </a:solidFill>
            </a:endParaRPr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○"/>
            </a:pPr>
            <a:r>
              <a:rPr lang="zh-TW" sz="1700">
                <a:solidFill>
                  <a:schemeClr val="dk1"/>
                </a:solidFill>
              </a:rPr>
              <a:t>/var/log/pureftpd/pureftpd.log </a:t>
            </a:r>
            <a:r>
              <a:rPr lang="zh-TW" sz="17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(1%)</a:t>
            </a:r>
            <a:endParaRPr sz="17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○"/>
            </a:pPr>
            <a:r>
              <a:rPr lang="zh-TW" sz="1700">
                <a:solidFill>
                  <a:schemeClr val="dk1"/>
                </a:solidFill>
              </a:rPr>
              <a:t>/var/log/pureftpd/login.log</a:t>
            </a:r>
            <a:r>
              <a:rPr lang="zh-TW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zh-TW" sz="17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(3%)</a:t>
            </a:r>
            <a:endParaRPr sz="17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3-1: </a:t>
            </a:r>
            <a:r>
              <a:rPr lang="zh-TW"/>
              <a:t>Hint</a:t>
            </a:r>
            <a:endParaRPr/>
          </a:p>
        </p:txBody>
      </p:sp>
      <p:sp>
        <p:nvSpPr>
          <p:cNvPr id="166" name="Google Shape;166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7" name="Google Shape;167;p31"/>
          <p:cNvSpPr txBox="1"/>
          <p:nvPr/>
        </p:nvSpPr>
        <p:spPr>
          <a:xfrm>
            <a:off x="629675" y="1359842"/>
            <a:ext cx="82542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zh-TW" sz="2200"/>
              <a:t>README</a:t>
            </a:r>
            <a:endParaRPr sz="2200"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○"/>
            </a:pPr>
            <a:r>
              <a:rPr i="1" lang="zh-TW" sz="2100"/>
              <a:t>/usr/local/share/doc/pure-ftpd/*</a:t>
            </a:r>
            <a:endParaRPr i="1" sz="2100"/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zh-TW" sz="2200"/>
              <a:t>Accounts related</a:t>
            </a:r>
            <a:endParaRPr sz="2200"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○"/>
            </a:pPr>
            <a:r>
              <a:rPr lang="zh-TW" sz="2100"/>
              <a:t>Virtual user</a:t>
            </a:r>
            <a:endParaRPr sz="2100"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○"/>
            </a:pPr>
            <a:r>
              <a:rPr lang="zh-TW" sz="21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pure-pw(8)</a:t>
            </a:r>
            <a:endParaRPr sz="2100"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○"/>
            </a:pPr>
            <a:r>
              <a:rPr lang="zh-TW" sz="21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pure-pwconvert(8)</a:t>
            </a:r>
            <a:endParaRPr sz="2100"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○"/>
            </a:pPr>
            <a:r>
              <a:rPr lang="zh-TW" sz="2100"/>
              <a:t>README.Virtual-Users</a:t>
            </a:r>
            <a:endParaRPr sz="2100"/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zh-TW" sz="2200"/>
              <a:t>If  `pure-ftpd` is not working</a:t>
            </a:r>
            <a:endParaRPr sz="2200"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○"/>
            </a:pPr>
            <a:r>
              <a:rPr lang="zh-TW" sz="2100"/>
              <a:t>Check your pure-ftpd.conf</a:t>
            </a:r>
            <a:endParaRPr sz="2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/>
        </p:nvSpPr>
        <p:spPr>
          <a:xfrm>
            <a:off x="418122" y="205014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9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73" name="Google Shape;173;p32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Google Shape;174;p32"/>
          <p:cNvSpPr txBox="1"/>
          <p:nvPr>
            <p:ph type="title"/>
          </p:nvPr>
        </p:nvSpPr>
        <p:spPr>
          <a:xfrm>
            <a:off x="254700" y="2320100"/>
            <a:ext cx="84321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900"/>
              <a:t>HW 3-2: </a:t>
            </a:r>
            <a:r>
              <a:rPr lang="zh-TW" sz="3300"/>
              <a:t>p</a:t>
            </a:r>
            <a:r>
              <a:rPr lang="zh-TW" sz="3300"/>
              <a:t>ure-ftpd </a:t>
            </a:r>
            <a:r>
              <a:rPr lang="zh-TW" sz="3300"/>
              <a:t>u</a:t>
            </a:r>
            <a:r>
              <a:rPr lang="zh-TW" sz="3300"/>
              <a:t>ploadscript With Adv. Logs (35%)</a:t>
            </a:r>
            <a:endParaRPr sz="2400"/>
          </a:p>
        </p:txBody>
      </p:sp>
      <p:sp>
        <p:nvSpPr>
          <p:cNvPr id="175" name="Google Shape;175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3-2: Requirements-Script (1/6)</a:t>
            </a:r>
            <a:endParaRPr/>
          </a:p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399925" y="949600"/>
            <a:ext cx="86736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>
                <a:solidFill>
                  <a:schemeClr val="dk1"/>
                </a:solidFill>
              </a:rPr>
              <a:t>Create an “</a:t>
            </a:r>
            <a:r>
              <a:rPr lang="zh-TW" sz="1700">
                <a:solidFill>
                  <a:srgbClr val="FF0000"/>
                </a:solidFill>
              </a:rPr>
              <a:t>uploadscript.sh</a:t>
            </a:r>
            <a:r>
              <a:rPr lang="zh-TW" sz="1700">
                <a:solidFill>
                  <a:schemeClr val="dk1"/>
                </a:solidFill>
              </a:rPr>
              <a:t>” for filtering every file uploaded. </a:t>
            </a:r>
            <a:r>
              <a:rPr lang="zh-TW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(3%)</a:t>
            </a:r>
            <a:endParaRPr sz="17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Files with extension </a:t>
            </a:r>
            <a:r>
              <a:rPr lang="zh-TW" sz="1700">
                <a:solidFill>
                  <a:srgbClr val="FF0000"/>
                </a:solidFill>
              </a:rPr>
              <a:t>.exe</a:t>
            </a:r>
            <a:r>
              <a:rPr lang="zh-TW" sz="1700"/>
              <a:t> is violated </a:t>
            </a:r>
            <a:endParaRPr sz="1700"/>
          </a:p>
          <a:p>
            <a:pPr indent="-27305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zh-TW" sz="1700"/>
              <a:t>Move these files to </a:t>
            </a:r>
            <a:r>
              <a:rPr i="1" lang="zh-TW" sz="1700">
                <a:solidFill>
                  <a:srgbClr val="FF0000"/>
                </a:solidFill>
              </a:rPr>
              <a:t>hidden/.exe</a:t>
            </a:r>
            <a:r>
              <a:rPr lang="zh-TW" sz="1700"/>
              <a:t> created at HW3-1</a:t>
            </a:r>
            <a:endParaRPr sz="1700"/>
          </a:p>
          <a:p>
            <a:pPr indent="0" lvl="0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dk1"/>
              </a:solidFill>
            </a:endParaRPr>
          </a:p>
          <a:p>
            <a:pPr indent="-27305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>
                <a:solidFill>
                  <a:schemeClr val="dk1"/>
                </a:solidFill>
              </a:rPr>
              <a:t>Log violation of uploadscript into </a:t>
            </a:r>
            <a:r>
              <a:rPr i="1" lang="zh-TW" sz="1700">
                <a:solidFill>
                  <a:srgbClr val="FF0000"/>
                </a:solidFill>
              </a:rPr>
              <a:t>/home/ftp/public/pureftpd.viofile </a:t>
            </a:r>
            <a:r>
              <a:rPr lang="zh-TW" sz="1600">
                <a:latin typeface="Courier New"/>
                <a:ea typeface="Courier New"/>
                <a:cs typeface="Courier New"/>
                <a:sym typeface="Courier New"/>
              </a:rPr>
              <a:t>(2%)</a:t>
            </a:r>
            <a:endParaRPr sz="17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/>
              <a:t>Format - </a:t>
            </a:r>
            <a:br>
              <a:rPr lang="zh-TW" sz="1700"/>
            </a:br>
            <a:r>
              <a:rPr b="1" lang="zh-TW" sz="1700" u="sng"/>
              <a:t>timestamp</a:t>
            </a:r>
            <a:r>
              <a:rPr lang="zh-TW" sz="1700"/>
              <a:t> </a:t>
            </a:r>
            <a:r>
              <a:rPr b="1" lang="zh-TW" sz="1700" u="sng"/>
              <a:t>hostname</a:t>
            </a:r>
            <a:r>
              <a:rPr lang="zh-TW" sz="1700"/>
              <a:t> </a:t>
            </a:r>
            <a:r>
              <a:rPr b="1" lang="zh-TW" sz="1700" u="sng"/>
              <a:t>programname</a:t>
            </a:r>
            <a:r>
              <a:rPr lang="zh-TW" sz="1700"/>
              <a:t>: </a:t>
            </a:r>
            <a:r>
              <a:rPr b="1" lang="zh-TW" sz="1700" u="sng"/>
              <a:t>filename</a:t>
            </a:r>
            <a:r>
              <a:rPr lang="zh-TW" sz="1700"/>
              <a:t> violate file detected. Uploaded by </a:t>
            </a:r>
            <a:r>
              <a:rPr b="1" lang="zh-TW" sz="1700" u="sng"/>
              <a:t>upload_user</a:t>
            </a:r>
            <a:r>
              <a:rPr lang="zh-TW" sz="1700"/>
              <a:t>.</a:t>
            </a:r>
            <a:endParaRPr sz="1700"/>
          </a:p>
        </p:txBody>
      </p:sp>
      <p:sp>
        <p:nvSpPr>
          <p:cNvPr id="182" name="Google Shape;182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3" name="Google Shape;183;p33"/>
          <p:cNvSpPr txBox="1"/>
          <p:nvPr/>
        </p:nvSpPr>
        <p:spPr>
          <a:xfrm>
            <a:off x="574425" y="4039150"/>
            <a:ext cx="8111700" cy="7107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[rzhung</a:t>
            </a:r>
            <a:r>
              <a:rPr lang="zh-TW" sz="13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@nfs ~]$</a:t>
            </a: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cat /home/ftp/public/pureftpd.viofile</a:t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Nov 10 11:41:29 nfs ftpuscr[33351]: /home/ftp/public/test.exe violate file detected. Uploaded by sysadm.</a:t>
            </a:r>
            <a:endParaRPr sz="1300">
              <a:solidFill>
                <a:schemeClr val="dk1"/>
              </a:solidFill>
              <a:highlight>
                <a:srgbClr val="B7B7B7"/>
              </a:highlight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184" name="Google Shape;184;p33"/>
          <p:cNvSpPr txBox="1"/>
          <p:nvPr/>
        </p:nvSpPr>
        <p:spPr>
          <a:xfrm>
            <a:off x="574425" y="2020350"/>
            <a:ext cx="8111700" cy="5514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[rzhung@nfs ~]$</a:t>
            </a: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sudo ls /home/ftp/hidden/.exe/</a:t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test.exe</a:t>
            </a:r>
            <a:endParaRPr sz="1300">
              <a:solidFill>
                <a:schemeClr val="dk1"/>
              </a:solidFill>
              <a:highlight>
                <a:srgbClr val="B7B7B7"/>
              </a:highlight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3-2: Requirements-Service</a:t>
            </a:r>
            <a:r>
              <a:rPr lang="zh-TW">
                <a:solidFill>
                  <a:schemeClr val="lt1"/>
                </a:solidFill>
              </a:rPr>
              <a:t> </a:t>
            </a:r>
            <a:r>
              <a:rPr lang="zh-TW">
                <a:solidFill>
                  <a:srgbClr val="04617B"/>
                </a:solidFill>
              </a:rPr>
              <a:t>(2/6)</a:t>
            </a:r>
            <a:endParaRPr>
              <a:solidFill>
                <a:srgbClr val="04617B"/>
              </a:solidFill>
            </a:endParaRPr>
          </a:p>
        </p:txBody>
      </p:sp>
      <p:sp>
        <p:nvSpPr>
          <p:cNvPr id="190" name="Google Shape;190;p34"/>
          <p:cNvSpPr txBox="1"/>
          <p:nvPr>
            <p:ph idx="1" type="body"/>
          </p:nvPr>
        </p:nvSpPr>
        <p:spPr>
          <a:xfrm>
            <a:off x="444900" y="893824"/>
            <a:ext cx="8254200" cy="3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Create a service “</a:t>
            </a:r>
            <a:r>
              <a:rPr lang="zh-TW" sz="1800">
                <a:solidFill>
                  <a:srgbClr val="FF0000"/>
                </a:solidFill>
              </a:rPr>
              <a:t>ftp-watchd</a:t>
            </a:r>
            <a:r>
              <a:rPr lang="zh-TW" sz="1800"/>
              <a:t>” which </a:t>
            </a:r>
            <a:r>
              <a:rPr lang="zh-TW" sz="1800"/>
              <a:t>enables run</a:t>
            </a:r>
            <a:r>
              <a:rPr lang="zh-TW" sz="1800"/>
              <a:t>ning a</a:t>
            </a:r>
            <a:r>
              <a:rPr lang="zh-TW" sz="1800"/>
              <a:t> command</a:t>
            </a:r>
            <a:r>
              <a:rPr lang="zh-TW" sz="1800"/>
              <a:t> after a successful upload </a:t>
            </a: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(5%)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27940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The name of the service should be exactly the </a:t>
            </a:r>
            <a:r>
              <a:rPr lang="zh-TW" sz="1800"/>
              <a:t>same</a:t>
            </a:r>
            <a:r>
              <a:rPr lang="zh-TW" sz="1800"/>
              <a:t> as “ftp-watchd”</a:t>
            </a:r>
            <a:endParaRPr sz="1800"/>
          </a:p>
          <a:p>
            <a:pPr indent="-27940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Execute uploadscript.sh when a file is successfully uploaded to the FTP server</a:t>
            </a:r>
            <a:endParaRPr sz="1800"/>
          </a:p>
          <a:p>
            <a:pPr indent="-27940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Automatically start ftp-watchd when host boots up</a:t>
            </a:r>
            <a:endParaRPr sz="2000"/>
          </a:p>
        </p:txBody>
      </p:sp>
      <p:sp>
        <p:nvSpPr>
          <p:cNvPr id="191" name="Google Shape;191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3-2: Requirements-Service</a:t>
            </a:r>
            <a:r>
              <a:rPr lang="zh-TW">
                <a:solidFill>
                  <a:schemeClr val="lt1"/>
                </a:solidFill>
              </a:rPr>
              <a:t> </a:t>
            </a:r>
            <a:r>
              <a:rPr lang="zh-TW">
                <a:solidFill>
                  <a:srgbClr val="04617B"/>
                </a:solidFill>
              </a:rPr>
              <a:t>(3/6)</a:t>
            </a:r>
            <a:endParaRPr>
              <a:solidFill>
                <a:srgbClr val="04617B"/>
              </a:solidFill>
            </a:endParaRPr>
          </a:p>
        </p:txBody>
      </p:sp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444225" y="1063617"/>
            <a:ext cx="82542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6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uploadscript </a:t>
            </a:r>
            <a:r>
              <a:rPr lang="zh-TW" sz="1600">
                <a:solidFill>
                  <a:schemeClr val="dk1"/>
                </a:solidFill>
              </a:rPr>
              <a:t>feature in pure-ftpd should be activated</a:t>
            </a:r>
            <a:r>
              <a:rPr lang="zh-TW" sz="1600">
                <a:solidFill>
                  <a:srgbClr val="FF0000"/>
                </a:solidFill>
              </a:rPr>
              <a:t> </a:t>
            </a:r>
            <a:r>
              <a:rPr lang="zh-TW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(5%)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7305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You should write an </a:t>
            </a:r>
            <a:r>
              <a:rPr lang="zh-TW" sz="1700"/>
              <a:t>rc or systemd</a:t>
            </a:r>
            <a:r>
              <a:rPr lang="zh-TW" sz="1700"/>
              <a:t> script “</a:t>
            </a:r>
            <a:r>
              <a:rPr lang="zh-TW" sz="1700">
                <a:solidFill>
                  <a:srgbClr val="FF0000"/>
                </a:solidFill>
              </a:rPr>
              <a:t>ftp-watchd</a:t>
            </a:r>
            <a:r>
              <a:rPr lang="zh-TW" sz="1700"/>
              <a:t>” as a daemon to start the </a:t>
            </a:r>
            <a:r>
              <a:rPr lang="zh-TW" sz="1700">
                <a:latin typeface="Ubuntu Mono"/>
                <a:ea typeface="Ubuntu Mono"/>
                <a:cs typeface="Ubuntu Mono"/>
                <a:sym typeface="Ubuntu Mono"/>
              </a:rPr>
              <a:t>pure-uploadscript</a:t>
            </a:r>
            <a:r>
              <a:rPr lang="zh-TW" sz="1700"/>
              <a:t> program</a:t>
            </a:r>
            <a:endParaRPr sz="1700"/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>
                <a:latin typeface="Ubuntu Mono"/>
                <a:ea typeface="Ubuntu Mono"/>
                <a:cs typeface="Ubuntu Mono"/>
                <a:sym typeface="Ubuntu Mono"/>
              </a:rPr>
              <a:t>pure-uploadscript </a:t>
            </a:r>
            <a:r>
              <a:rPr lang="zh-TW" sz="1700"/>
              <a:t>should be run in the background when ftp-watchd is started</a:t>
            </a:r>
            <a:endParaRPr sz="1700"/>
          </a:p>
          <a:p>
            <a:pPr indent="-27305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Your service must support these operation: </a:t>
            </a:r>
            <a:r>
              <a:rPr lang="zh-TW" sz="1600">
                <a:latin typeface="Courier New"/>
                <a:ea typeface="Courier New"/>
                <a:cs typeface="Courier New"/>
                <a:sym typeface="Courier New"/>
              </a:rPr>
              <a:t>(5%)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zh-TW" sz="1700">
                <a:latin typeface="Ubuntu Mono"/>
                <a:ea typeface="Ubuntu Mono"/>
                <a:cs typeface="Ubuntu Mono"/>
                <a:sym typeface="Ubuntu Mono"/>
              </a:rPr>
              <a:t>$ </a:t>
            </a:r>
            <a:r>
              <a:rPr lang="zh-TW" sz="1700">
                <a:latin typeface="Ubuntu Mono"/>
                <a:ea typeface="Ubuntu Mono"/>
                <a:cs typeface="Ubuntu Mono"/>
                <a:sym typeface="Ubuntu Mono"/>
              </a:rPr>
              <a:t>service</a:t>
            </a:r>
            <a:r>
              <a:rPr lang="zh-TW" sz="1700">
                <a:latin typeface="Ubuntu Mono"/>
                <a:ea typeface="Ubuntu Mono"/>
                <a:cs typeface="Ubuntu Mono"/>
                <a:sym typeface="Ubuntu Mono"/>
              </a:rPr>
              <a:t> ftp-watchd start</a:t>
            </a:r>
            <a:endParaRPr sz="1700">
              <a:latin typeface="Ubuntu Mono"/>
              <a:ea typeface="Ubuntu Mono"/>
              <a:cs typeface="Ubuntu Mono"/>
              <a:sym typeface="Ubuntu Mono"/>
            </a:endParaRPr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Ubuntu Mono"/>
              <a:buChar char="○"/>
            </a:pPr>
            <a:r>
              <a:rPr lang="zh-TW" sz="17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service ftp-watchd stop</a:t>
            </a:r>
            <a:endParaRPr sz="17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 Mono"/>
              <a:buChar char="○"/>
            </a:pPr>
            <a:r>
              <a:rPr lang="zh-TW" sz="17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service ftp-watchd restart</a:t>
            </a:r>
            <a:endParaRPr sz="17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Ubuntu Mono"/>
              <a:buChar char="○"/>
            </a:pPr>
            <a:r>
              <a:rPr lang="zh-TW" sz="17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service ftp-watchd status</a:t>
            </a:r>
            <a:endParaRPr sz="17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198" name="Google Shape;198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3-2: Requirements-Service</a:t>
            </a:r>
            <a:r>
              <a:rPr lang="zh-TW">
                <a:solidFill>
                  <a:srgbClr val="04617B"/>
                </a:solidFill>
              </a:rPr>
              <a:t> (4/6)</a:t>
            </a:r>
            <a:endParaRPr>
              <a:solidFill>
                <a:srgbClr val="04617B"/>
              </a:solidFill>
            </a:endParaRPr>
          </a:p>
        </p:txBody>
      </p:sp>
      <p:sp>
        <p:nvSpPr>
          <p:cNvPr id="204" name="Google Shape;204;p36"/>
          <p:cNvSpPr txBox="1"/>
          <p:nvPr>
            <p:ph idx="1" type="body"/>
          </p:nvPr>
        </p:nvSpPr>
        <p:spPr>
          <a:xfrm>
            <a:off x="456525" y="977892"/>
            <a:ext cx="82542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330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Require a </a:t>
            </a:r>
            <a:r>
              <a:rPr lang="zh-TW" sz="1600">
                <a:solidFill>
                  <a:srgbClr val="FF0000"/>
                </a:solidFill>
              </a:rPr>
              <a:t>pid file</a:t>
            </a:r>
            <a:r>
              <a:rPr lang="zh-TW" sz="1600"/>
              <a:t> to indicate which process to stop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266700" lvl="0" marL="330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You should display as following format while using each command </a:t>
            </a:r>
            <a:endParaRPr sz="1600">
              <a:solidFill>
                <a:srgbClr val="FF0000"/>
              </a:solidFill>
            </a:endParaRPr>
          </a:p>
          <a:p>
            <a:pPr indent="-266700" lvl="1" marL="6731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Service start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266700" lvl="1" marL="6731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Service stop</a:t>
            </a:r>
            <a:endParaRPr sz="1600"/>
          </a:p>
        </p:txBody>
      </p:sp>
      <p:sp>
        <p:nvSpPr>
          <p:cNvPr id="205" name="Google Shape;20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6" name="Google Shape;206;p36"/>
          <p:cNvSpPr txBox="1"/>
          <p:nvPr/>
        </p:nvSpPr>
        <p:spPr>
          <a:xfrm>
            <a:off x="883775" y="1342675"/>
            <a:ext cx="4724700" cy="5505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[rzhung@nfs ~]$</a:t>
            </a:r>
            <a:r>
              <a:rPr lang="zh-TW" sz="1300">
                <a:latin typeface="Ubuntu Mono"/>
                <a:ea typeface="Ubuntu Mono"/>
                <a:cs typeface="Ubuntu Mono"/>
                <a:sym typeface="Ubuntu Mono"/>
              </a:rPr>
              <a:t> cat /var/run/pure-uploadscript.pid</a:t>
            </a:r>
            <a:endParaRPr sz="13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latin typeface="Ubuntu Mono"/>
                <a:ea typeface="Ubuntu Mono"/>
                <a:cs typeface="Ubuntu Mono"/>
                <a:sym typeface="Ubuntu Mono"/>
              </a:rPr>
              <a:t>20878</a:t>
            </a:r>
            <a:endParaRPr sz="13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07" name="Google Shape;207;p36"/>
          <p:cNvSpPr txBox="1"/>
          <p:nvPr/>
        </p:nvSpPr>
        <p:spPr>
          <a:xfrm>
            <a:off x="1230425" y="2571750"/>
            <a:ext cx="4724700" cy="5505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[rzhung@nfs ~]$</a:t>
            </a:r>
            <a:r>
              <a:rPr lang="zh-TW" sz="1300"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sudo service ftp-watchd start</a:t>
            </a:r>
            <a:endParaRPr sz="13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latin typeface="Ubuntu Mono"/>
                <a:ea typeface="Ubuntu Mono"/>
                <a:cs typeface="Ubuntu Mono"/>
                <a:sym typeface="Ubuntu Mono"/>
              </a:rPr>
              <a:t>Starting ftpwatchd.</a:t>
            </a:r>
            <a:endParaRPr sz="13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08" name="Google Shape;208;p36"/>
          <p:cNvSpPr txBox="1"/>
          <p:nvPr/>
        </p:nvSpPr>
        <p:spPr>
          <a:xfrm>
            <a:off x="1230425" y="3605150"/>
            <a:ext cx="4724700" cy="5505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[rzhung@nfs ~]$</a:t>
            </a:r>
            <a:r>
              <a:rPr lang="zh-TW" sz="1300"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sudo service ftp-watchd stop</a:t>
            </a:r>
            <a:endParaRPr sz="13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latin typeface="Ubuntu Mono"/>
                <a:ea typeface="Ubuntu Mono"/>
                <a:cs typeface="Ubuntu Mono"/>
                <a:sym typeface="Ubuntu Mono"/>
              </a:rPr>
              <a:t>Kill: 20878</a:t>
            </a:r>
            <a:endParaRPr sz="13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3-2: Requirements-Service</a:t>
            </a:r>
            <a:r>
              <a:rPr lang="zh-TW">
                <a:solidFill>
                  <a:schemeClr val="lt1"/>
                </a:solidFill>
              </a:rPr>
              <a:t> </a:t>
            </a:r>
            <a:r>
              <a:rPr lang="zh-TW">
                <a:solidFill>
                  <a:srgbClr val="04617B"/>
                </a:solidFill>
              </a:rPr>
              <a:t>(5/6)</a:t>
            </a:r>
            <a:endParaRPr>
              <a:solidFill>
                <a:srgbClr val="04617B"/>
              </a:solidFill>
            </a:endParaRPr>
          </a:p>
        </p:txBody>
      </p:sp>
      <p:sp>
        <p:nvSpPr>
          <p:cNvPr id="214" name="Google Shape;214;p37"/>
          <p:cNvSpPr txBox="1"/>
          <p:nvPr>
            <p:ph idx="1" type="body"/>
          </p:nvPr>
        </p:nvSpPr>
        <p:spPr>
          <a:xfrm>
            <a:off x="456525" y="955125"/>
            <a:ext cx="8254200" cy="3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1" marL="6731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Service restart</a:t>
            </a:r>
            <a:endParaRPr sz="1600"/>
          </a:p>
          <a:p>
            <a:pPr indent="0" lvl="0" marL="6731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66700" lvl="1" marL="6731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Service status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266700" lvl="1" marL="6731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More Information: [NASA Forum: Service name]</a:t>
            </a:r>
            <a:endParaRPr sz="1600"/>
          </a:p>
          <a:p>
            <a:pPr indent="0" lvl="0" marL="673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https://groups.google.com/g/nctunasa/c/nB5zObRIOLs/m/amrlEuvXBgAJ</a:t>
            </a:r>
            <a:endParaRPr sz="1600"/>
          </a:p>
          <a:p>
            <a:pPr indent="0" lvl="0" marL="6731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15" name="Google Shape;215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16" name="Google Shape;216;p37"/>
          <p:cNvSpPr txBox="1"/>
          <p:nvPr/>
        </p:nvSpPr>
        <p:spPr>
          <a:xfrm>
            <a:off x="1230450" y="2501975"/>
            <a:ext cx="4724700" cy="5505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[rzhung@nfs ~]$</a:t>
            </a:r>
            <a:r>
              <a:rPr lang="zh-TW" sz="1300"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sudo service ftp-watchd status</a:t>
            </a:r>
            <a:endParaRPr sz="13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latin typeface="Ubuntu Mono"/>
                <a:ea typeface="Ubuntu Mono"/>
                <a:cs typeface="Ubuntu Mono"/>
                <a:sym typeface="Ubuntu Mono"/>
              </a:rPr>
              <a:t>ftpwatchd is running as pid 3477.</a:t>
            </a:r>
            <a:endParaRPr sz="13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17" name="Google Shape;217;p37"/>
          <p:cNvSpPr txBox="1"/>
          <p:nvPr/>
        </p:nvSpPr>
        <p:spPr>
          <a:xfrm>
            <a:off x="1230450" y="1323775"/>
            <a:ext cx="4724700" cy="802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[rzhung@nfs ~]$</a:t>
            </a:r>
            <a:r>
              <a:rPr lang="zh-TW" sz="1300"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sudo service ftp-watchd restart</a:t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Kill: 3458</a:t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latin typeface="Ubuntu Mono"/>
                <a:ea typeface="Ubuntu Mono"/>
                <a:cs typeface="Ubuntu Mono"/>
                <a:sym typeface="Ubuntu Mono"/>
              </a:rPr>
              <a:t>Starting ftpwatchd.</a:t>
            </a:r>
            <a:endParaRPr sz="13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3-2: Requirements-Syslog</a:t>
            </a:r>
            <a:r>
              <a:rPr lang="zh-TW">
                <a:solidFill>
                  <a:schemeClr val="lt1"/>
                </a:solidFill>
              </a:rPr>
              <a:t> </a:t>
            </a:r>
            <a:r>
              <a:rPr lang="zh-TW">
                <a:solidFill>
                  <a:srgbClr val="04617B"/>
                </a:solidFill>
              </a:rPr>
              <a:t>(6/6)</a:t>
            </a:r>
            <a:endParaRPr>
              <a:solidFill>
                <a:srgbClr val="04617B"/>
              </a:solidFill>
            </a:endParaRPr>
          </a:p>
        </p:txBody>
      </p:sp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444225" y="1063625"/>
            <a:ext cx="8254200" cy="26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Please use </a:t>
            </a:r>
            <a:r>
              <a:rPr lang="zh-TW" sz="1800">
                <a:solidFill>
                  <a:srgbClr val="FF0000"/>
                </a:solidFill>
              </a:rPr>
              <a:t>syslog</a:t>
            </a:r>
            <a:r>
              <a:rPr lang="zh-TW" sz="1800"/>
              <a:t> </a:t>
            </a:r>
            <a:r>
              <a:rPr lang="zh-TW" sz="1800"/>
              <a:t>to </a:t>
            </a:r>
            <a:r>
              <a:rPr lang="zh-TW" sz="1800"/>
              <a:t>handle logs of uploadscript. </a:t>
            </a: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(10%)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27940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“Processname” should be </a:t>
            </a:r>
            <a:r>
              <a:rPr lang="zh-TW" sz="1800">
                <a:solidFill>
                  <a:srgbClr val="FF0000"/>
                </a:solidFill>
              </a:rPr>
              <a:t>ftpuscr</a:t>
            </a:r>
            <a:endParaRPr sz="1800">
              <a:solidFill>
                <a:srgbClr val="FF0000"/>
              </a:solidFill>
            </a:endParaRPr>
          </a:p>
          <a:p>
            <a:pPr indent="-27940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Syslog settings for uploadscript should be written in </a:t>
            </a:r>
            <a:r>
              <a:rPr i="1" lang="zh-TW" sz="1800">
                <a:solidFill>
                  <a:srgbClr val="FF0000"/>
                </a:solidFill>
              </a:rPr>
              <a:t>syslog.d/ftpuscr.conf</a:t>
            </a:r>
            <a:endParaRPr sz="1800"/>
          </a:p>
          <a:p>
            <a:pPr indent="-27940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To reduce the chance of conflicting with other s</a:t>
            </a:r>
            <a:r>
              <a:rPr lang="zh-TW" sz="1800"/>
              <a:t>ervice logs, please use the “local faci</a:t>
            </a:r>
            <a:r>
              <a:rPr lang="zh-TW" sz="1800"/>
              <a:t>lity” - </a:t>
            </a:r>
            <a:r>
              <a:rPr lang="zh-TW" sz="18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local0</a:t>
            </a:r>
            <a:r>
              <a:rPr lang="zh-TW" sz="1800"/>
              <a:t> to handle logs.</a:t>
            </a:r>
            <a:endParaRPr sz="1800">
              <a:latin typeface="Ubuntu Mono"/>
              <a:ea typeface="Ubuntu Mono"/>
              <a:cs typeface="Ubuntu Mono"/>
              <a:sym typeface="Ubuntu Mono"/>
            </a:endParaRPr>
          </a:p>
          <a:p>
            <a:pPr indent="-2794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All logs should be labeled with proper level </a:t>
            </a:r>
            <a:r>
              <a:rPr lang="zh-TW" sz="1800">
                <a:latin typeface="Courier New"/>
                <a:ea typeface="Courier New"/>
                <a:cs typeface="Courier New"/>
                <a:sym typeface="Courier New"/>
              </a:rPr>
              <a:t>(5%)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27940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Conditions that are not error conditions, but should possibly be handled specially.</a:t>
            </a:r>
            <a:endParaRPr sz="1800"/>
          </a:p>
          <a:p>
            <a:pPr indent="-27940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t/>
            </a:r>
            <a:endParaRPr sz="1800"/>
          </a:p>
          <a:p>
            <a:pPr indent="-279400" lvl="2" marL="1003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t/>
            </a:r>
            <a:endParaRPr sz="1800"/>
          </a:p>
        </p:txBody>
      </p:sp>
      <p:sp>
        <p:nvSpPr>
          <p:cNvPr id="224" name="Google Shape;224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5" name="Google Shape;225;p38"/>
          <p:cNvSpPr txBox="1"/>
          <p:nvPr/>
        </p:nvSpPr>
        <p:spPr>
          <a:xfrm>
            <a:off x="516150" y="3768150"/>
            <a:ext cx="8111700" cy="7107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[rzhung@nfs ~]$</a:t>
            </a: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cat /home/ftp/public/pureftpd.viofile</a:t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Nov 10 11:41:29 nfs ftpuscr[33351]: /home/ftp/public/test.exe violate file detected. Uploaded by sysadm.</a:t>
            </a:r>
            <a:endParaRPr sz="1300">
              <a:solidFill>
                <a:schemeClr val="dk1"/>
              </a:solidFill>
              <a:highlight>
                <a:srgbClr val="B7B7B7"/>
              </a:highlight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3-2: Grading (</a:t>
            </a:r>
            <a:r>
              <a:rPr lang="zh-TW">
                <a:solidFill>
                  <a:srgbClr val="04617B"/>
                </a:solidFill>
              </a:rPr>
              <a:t>Bonus +5%</a:t>
            </a:r>
            <a:r>
              <a:rPr lang="zh-TW"/>
              <a:t>)</a:t>
            </a:r>
            <a:endParaRPr/>
          </a:p>
        </p:txBody>
      </p:sp>
      <p:sp>
        <p:nvSpPr>
          <p:cNvPr id="231" name="Google Shape;231;p39"/>
          <p:cNvSpPr txBox="1"/>
          <p:nvPr>
            <p:ph idx="1" type="body"/>
          </p:nvPr>
        </p:nvSpPr>
        <p:spPr>
          <a:xfrm>
            <a:off x="444225" y="964576"/>
            <a:ext cx="8254200" cy="3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zh-TW" sz="1700">
                <a:solidFill>
                  <a:schemeClr val="dk1"/>
                </a:solidFill>
              </a:rPr>
              <a:t>You should finish all basic features before the bonus</a:t>
            </a:r>
            <a:endParaRPr i="1" sz="1700">
              <a:solidFill>
                <a:srgbClr val="FF0000"/>
              </a:solidFill>
            </a:endParaRPr>
          </a:p>
          <a:p>
            <a:pPr indent="-27305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zh-TW" sz="1700">
                <a:solidFill>
                  <a:schemeClr val="dk1"/>
                </a:solidFill>
              </a:rPr>
              <a:t>Using the HW3-1 Log section (pureftpd/login.log)</a:t>
            </a:r>
            <a:endParaRPr sz="1700">
              <a:solidFill>
                <a:schemeClr val="dk1"/>
              </a:solidFill>
            </a:endParaRPr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zh-TW" sz="1700">
                <a:solidFill>
                  <a:schemeClr val="dk1"/>
                </a:solidFill>
              </a:rPr>
              <a:t>Add IP information for logs.</a:t>
            </a:r>
            <a:endParaRPr sz="1700">
              <a:solidFill>
                <a:schemeClr val="dk1"/>
              </a:solidFill>
            </a:endParaRPr>
          </a:p>
          <a:p>
            <a:pPr indent="0" lvl="0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2730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zh-TW" sz="1700">
                <a:solidFill>
                  <a:schemeClr val="dk1"/>
                </a:solidFill>
              </a:rPr>
              <a:t>Using the latest login log if there is more than one records in pureftpd/login.log</a:t>
            </a:r>
            <a:endParaRPr sz="1700">
              <a:solidFill>
                <a:schemeClr val="dk1"/>
              </a:solidFill>
            </a:endParaRPr>
          </a:p>
          <a:p>
            <a:pPr indent="0" lvl="0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232" name="Google Shape;232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3" name="Google Shape;233;p39"/>
          <p:cNvSpPr txBox="1"/>
          <p:nvPr/>
        </p:nvSpPr>
        <p:spPr>
          <a:xfrm>
            <a:off x="574425" y="1926325"/>
            <a:ext cx="8111700" cy="7107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[rzhung@nfs ~]$</a:t>
            </a: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cat /home/ftp/public/pureftpd.viofile</a:t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Nov 10 11:41:29 nfs ftpuscr[33351]: /home/ftp/public/test.exe violate file detected. Uploaded by sysadm. From 192.168.202.250.</a:t>
            </a:r>
            <a:endParaRPr sz="1300">
              <a:solidFill>
                <a:schemeClr val="dk1"/>
              </a:solidFill>
              <a:highlight>
                <a:srgbClr val="B7B7B7"/>
              </a:highlight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34" name="Google Shape;234;p39"/>
          <p:cNvSpPr txBox="1"/>
          <p:nvPr/>
        </p:nvSpPr>
        <p:spPr>
          <a:xfrm>
            <a:off x="574425" y="3477925"/>
            <a:ext cx="8111700" cy="751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[rzhung@nfs ~]$</a:t>
            </a: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cat /var/log/pureftpd/login.log</a:t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Nov 10 10:22:46 nfs pure-ftpd[33150]: (?@10.113.0.254) [INFO] sysadm is now logged in</a:t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Nov 10 11:36:09 nfs pure-ftpd[33290]: (?@192.168.202.250) [INFO] sysadm is now logged in</a:t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rgbClr val="B7B7B7"/>
              </a:highlight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0" name="Google Shape;100;p22"/>
          <p:cNvSpPr txBox="1"/>
          <p:nvPr/>
        </p:nvSpPr>
        <p:spPr>
          <a:xfrm>
            <a:off x="431850" y="1359942"/>
            <a:ext cx="82542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zh-TW" sz="2200"/>
              <a:t>HW 3-1: File server</a:t>
            </a:r>
            <a:endParaRPr sz="2200"/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zh-TW" sz="2200"/>
              <a:t>HW 3-2: Pure-ftpd uploadscript with advance logging</a:t>
            </a:r>
            <a:endParaRPr sz="2200"/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zh-TW" sz="2200"/>
              <a:t>HW 3-3: ZFS &amp; Backup</a:t>
            </a:r>
            <a:endParaRPr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3-2: Hint</a:t>
            </a:r>
            <a:endParaRPr/>
          </a:p>
        </p:txBody>
      </p:sp>
      <p:sp>
        <p:nvSpPr>
          <p:cNvPr id="240" name="Google Shape;240;p40"/>
          <p:cNvSpPr txBox="1"/>
          <p:nvPr>
            <p:ph idx="1" type="body"/>
          </p:nvPr>
        </p:nvSpPr>
        <p:spPr>
          <a:xfrm>
            <a:off x="444900" y="999942"/>
            <a:ext cx="82542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Enable upload script under pure-ftpd.conf</a:t>
            </a:r>
            <a:endParaRPr sz="1600"/>
          </a:p>
          <a:p>
            <a:pPr indent="-266700" lvl="1" marL="6731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CallUploadScript yes</a:t>
            </a:r>
            <a:endParaRPr sz="1600"/>
          </a:p>
          <a:p>
            <a:pPr indent="-266700" lvl="0" marL="330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For pure-uploadscript, you can manually start the daemon by following command:</a:t>
            </a:r>
            <a:endParaRPr sz="1600"/>
          </a:p>
          <a:p>
            <a:pPr indent="-266700" lvl="1" marL="6731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$ pure-uploadscript -B -r /your/uploadscript/to/execute</a:t>
            </a:r>
            <a:endParaRPr sz="1600"/>
          </a:p>
          <a:p>
            <a:pPr indent="-266700" lvl="0" marL="330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 u="sng">
                <a:solidFill>
                  <a:schemeClr val="hlink"/>
                </a:solidFill>
                <a:hlinkClick r:id="rId3"/>
              </a:rPr>
              <a:t>pure-uploadscript(8)</a:t>
            </a:r>
            <a:endParaRPr sz="1600"/>
          </a:p>
        </p:txBody>
      </p:sp>
      <p:sp>
        <p:nvSpPr>
          <p:cNvPr id="241" name="Google Shape;241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300">
                <a:solidFill>
                  <a:srgbClr val="04617B"/>
                </a:solidFill>
              </a:rPr>
              <a:t>HW 3-3: ZFS &amp; Backup (40%)</a:t>
            </a:r>
            <a:endParaRPr sz="3300"/>
          </a:p>
        </p:txBody>
      </p:sp>
      <p:sp>
        <p:nvSpPr>
          <p:cNvPr id="247" name="Google Shape;247;p41"/>
          <p:cNvSpPr txBox="1"/>
          <p:nvPr>
            <p:ph idx="1" type="subTitle"/>
          </p:nvPr>
        </p:nvSpPr>
        <p:spPr>
          <a:xfrm>
            <a:off x="457175" y="3632728"/>
            <a:ext cx="7824900" cy="7074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4617B"/>
                </a:solidFill>
              </a:rPr>
              <a:t>Requirements (1/8)</a:t>
            </a:r>
            <a:endParaRPr/>
          </a:p>
        </p:txBody>
      </p:sp>
      <p:sp>
        <p:nvSpPr>
          <p:cNvPr id="254" name="Google Shape;254;p42"/>
          <p:cNvSpPr txBox="1"/>
          <p:nvPr>
            <p:ph idx="1" type="body"/>
          </p:nvPr>
        </p:nvSpPr>
        <p:spPr>
          <a:xfrm>
            <a:off x="456550" y="1063727"/>
            <a:ext cx="8254200" cy="31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 ZFS service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lang="zh-TW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Reboot and everything is fine (ZFS still mounted)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two new hard disks and create a mirror pool called “</a:t>
            </a:r>
            <a:r>
              <a:rPr lang="zh-TW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mypool</a:t>
            </a:r>
            <a:r>
              <a:rPr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zh-TW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Mount </a:t>
            </a:r>
            <a:r>
              <a:rPr b="1" lang="zh-TW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mypool </a:t>
            </a:r>
            <a:r>
              <a:rPr lang="zh-TW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</a:t>
            </a:r>
            <a:r>
              <a:rPr i="1" lang="zh-TW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/home/ftp</a:t>
            </a:r>
            <a:endParaRPr i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ZFS datasets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lang="zh-TW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lz4 compression, atime=off to all datasets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zh-TW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</a:t>
            </a:r>
            <a:r>
              <a:rPr b="1" lang="zh-TW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mypool/public</a:t>
            </a:r>
            <a:r>
              <a:rPr lang="zh-TW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zh-TW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mypool/upload</a:t>
            </a:r>
            <a:r>
              <a:rPr lang="zh-TW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zh-TW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mypool/hidden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4617B"/>
                </a:solidFill>
              </a:rPr>
              <a:t>Requirements (2/8)</a:t>
            </a:r>
            <a:endParaRPr/>
          </a:p>
        </p:txBody>
      </p:sp>
      <p:sp>
        <p:nvSpPr>
          <p:cNvPr id="261" name="Google Shape;261;p43"/>
          <p:cNvSpPr txBox="1"/>
          <p:nvPr>
            <p:ph idx="1" type="body"/>
          </p:nvPr>
        </p:nvSpPr>
        <p:spPr>
          <a:xfrm>
            <a:off x="444900" y="1005452"/>
            <a:ext cx="8254200" cy="31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 Snapshot Script: </a:t>
            </a:r>
            <a:r>
              <a:rPr b="1" lang="zh-TW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zfsbak</a:t>
            </a:r>
            <a:endParaRPr b="1"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your script to $PATH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■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 to execute zfsbak with command ‶zfsbak ″, not ‶./zfsbak ″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Usage: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■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Create: 	zfsbak DATASET [ROTATION_CNT]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■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List: 		zfsbak –l|--list [DATASET|ID|DATASET ID]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■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Delete: 	zfsbak –d|--delete [DATASET|ID|DATASET ID]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■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Export: 	zfsbak –e|--export DATASET [ID]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■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Import: 	zfsbak –i|--import FILENAME DATASET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3"/>
          <p:cNvSpPr txBox="1"/>
          <p:nvPr/>
        </p:nvSpPr>
        <p:spPr>
          <a:xfrm>
            <a:off x="1501475" y="3477550"/>
            <a:ext cx="4320900" cy="1595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phlin@nfs:~ %</a:t>
            </a: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zfsbak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Usage: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- create: zfsbak DATASET [ROTATION_CNT]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- list: zfsbak -l|--list [DATASET|ID|DATASET ID]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- delete: zfsbak -d|--delete [DATASET|ID|DATASET ID]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- export: zfsbak -e|--export DATASET [ID]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- import: zfsbak -i|--import FILENAME DATASET</a:t>
            </a:r>
            <a:endParaRPr sz="1200">
              <a:solidFill>
                <a:schemeClr val="dk1"/>
              </a:solidFill>
              <a:highlight>
                <a:srgbClr val="B7B7B7"/>
              </a:highlight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63" name="Google Shape;263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4617B"/>
                </a:solidFill>
              </a:rPr>
              <a:t>Requirements (3/8)</a:t>
            </a:r>
            <a:endParaRPr/>
          </a:p>
        </p:txBody>
      </p:sp>
      <p:sp>
        <p:nvSpPr>
          <p:cNvPr id="269" name="Google Shape;269;p44"/>
          <p:cNvSpPr txBox="1"/>
          <p:nvPr>
            <p:ph idx="1" type="body"/>
          </p:nvPr>
        </p:nvSpPr>
        <p:spPr>
          <a:xfrm>
            <a:off x="456550" y="1063727"/>
            <a:ext cx="8254200" cy="31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Specification - Create (Default)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specify </a:t>
            </a:r>
            <a:r>
              <a:rPr b="1"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dataset</a:t>
            </a:r>
            <a:endParaRPr b="1"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no rotation count is specified, use 20 as default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more than rotation count snapshots per dataset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rotation count is reached, delete the oldest one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snapshot should include the dataset name and date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snapshot is the same as previous one, not to do this snapshot  {Hint : zfs diff}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4"/>
          <p:cNvSpPr txBox="1"/>
          <p:nvPr/>
        </p:nvSpPr>
        <p:spPr>
          <a:xfrm>
            <a:off x="812375" y="2973425"/>
            <a:ext cx="3618300" cy="2076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phlin@nfs:~ %</a:t>
            </a: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zfsbak -l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ID DATASET TIME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phlin@nfs:~ %</a:t>
            </a: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sudo zfsbak mypool/public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Snap mypool/public@2021-09-25-17:39:36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phlin@nfs:~ %</a:t>
            </a: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sudo zfsbak mypool/public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Snap mypool/public@2021-09-25-17:39:40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phlin@nfs:~ %</a:t>
            </a: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sudo zfsbak mypool/public 1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Snap mypool/public@2021-09-25-17:39:45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Destroy mypool/public@2021-09-25-17:39:36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Destroy mypool/public@2021-09-25-17:39:40</a:t>
            </a:r>
            <a:endParaRPr sz="1100">
              <a:solidFill>
                <a:schemeClr val="dk1"/>
              </a:solidFill>
              <a:highlight>
                <a:srgbClr val="B7B7B7"/>
              </a:highlight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71" name="Google Shape;271;p44"/>
          <p:cNvSpPr txBox="1"/>
          <p:nvPr/>
        </p:nvSpPr>
        <p:spPr>
          <a:xfrm>
            <a:off x="4829575" y="3008525"/>
            <a:ext cx="3727200" cy="20415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phlin@nfs:~ %</a:t>
            </a: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zfsbak -l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ID DATASET TIME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phlin@nfs:~ %</a:t>
            </a: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sudo zfsbak mypool/public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Snap mypool/public@2021-09-25-17:30:12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phlin@nfs:~ %</a:t>
            </a: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sudo zfsbak mypool/public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Snapshot is the same as latest one!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phlin@nfs:~ %</a:t>
            </a: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zfsbak -l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ID  DATASET         TIME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1   mypool/public   2021-09-25-17:30:12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72" name="Google Shape;272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4617B"/>
                </a:solidFill>
              </a:rPr>
              <a:t>Requirements (4/8)</a:t>
            </a:r>
            <a:endParaRPr/>
          </a:p>
        </p:txBody>
      </p:sp>
      <p:sp>
        <p:nvSpPr>
          <p:cNvPr id="278" name="Google Shape;278;p45"/>
          <p:cNvSpPr txBox="1"/>
          <p:nvPr>
            <p:ph idx="1" type="body"/>
          </p:nvPr>
        </p:nvSpPr>
        <p:spPr>
          <a:xfrm>
            <a:off x="456550" y="1063727"/>
            <a:ext cx="8254200" cy="31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Specification – List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snapshots created by zfs. </a:t>
            </a:r>
            <a:r>
              <a:rPr b="1"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Sorted by time</a:t>
            </a:r>
            <a:endParaRPr b="1"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only </a:t>
            </a:r>
            <a:r>
              <a:rPr b="1"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 </a:t>
            </a: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specified, list only the snapshot with that </a:t>
            </a:r>
            <a:r>
              <a:rPr b="1"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endParaRPr b="1"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only </a:t>
            </a:r>
            <a:r>
              <a:rPr b="1"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DATASET </a:t>
            </a: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specified, list all snapshots of that dataset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b="1"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DATASET </a:t>
            </a: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specified, list only the snapshot with that </a:t>
            </a:r>
            <a:r>
              <a:rPr b="1"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dataset</a:t>
            </a: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endParaRPr b="1"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Otherwise, list all snapshots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5"/>
          <p:cNvSpPr txBox="1"/>
          <p:nvPr/>
        </p:nvSpPr>
        <p:spPr>
          <a:xfrm>
            <a:off x="326150" y="2867625"/>
            <a:ext cx="3363600" cy="16047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phlin@nfs:~ %</a:t>
            </a: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zfsbak -l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ID  DATASET         TIME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1   mypool/public   2021-09-25-17:38:12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</a:rPr>
              <a:t>2     </a:t>
            </a: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mypool/public   2021-09-25-17:38:45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</a:rPr>
              <a:t>3     </a:t>
            </a: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mypool/upload   2021-09-25-18:39:06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</a:rPr>
              <a:t>4     </a:t>
            </a: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mypool/upload   2021-09-25-18:39:15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200">
                <a:solidFill>
                  <a:schemeClr val="dk1"/>
                </a:solidFill>
              </a:rPr>
              <a:t>5     </a:t>
            </a: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mypool/upload   2021-09-25-18:39:22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B7B7B7"/>
              </a:highlight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80" name="Google Shape;280;p45"/>
          <p:cNvSpPr txBox="1"/>
          <p:nvPr/>
        </p:nvSpPr>
        <p:spPr>
          <a:xfrm>
            <a:off x="4572000" y="2714200"/>
            <a:ext cx="4180800" cy="20418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phlin@nfs:~ %</a:t>
            </a:r>
            <a:r>
              <a:rPr lang="zh-TW" sz="10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zfsbak –l 3</a:t>
            </a:r>
            <a:endParaRPr sz="10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ID  DATASET         TIME</a:t>
            </a:r>
            <a:endParaRPr sz="10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00">
                <a:solidFill>
                  <a:schemeClr val="dk1"/>
                </a:solidFill>
              </a:rPr>
              <a:t>3     </a:t>
            </a:r>
            <a:r>
              <a:rPr lang="zh-TW" sz="10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mypool/upload   2021-09-25-18:39:06</a:t>
            </a:r>
            <a:endParaRPr sz="10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phlin@nfs:~ %</a:t>
            </a:r>
            <a:r>
              <a:rPr lang="zh-TW" sz="10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zfsbak –l mypool/upload</a:t>
            </a:r>
            <a:endParaRPr sz="10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ID  DATASET     	TIME</a:t>
            </a:r>
            <a:endParaRPr sz="10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1   mypool/upload   2021-09-25-18:39:06</a:t>
            </a:r>
            <a:endParaRPr sz="10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00">
                <a:solidFill>
                  <a:schemeClr val="dk1"/>
                </a:solidFill>
              </a:rPr>
              <a:t>2     </a:t>
            </a:r>
            <a:r>
              <a:rPr lang="zh-TW" sz="10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mypool/upload   2021-09-25-18:39:15</a:t>
            </a:r>
            <a:endParaRPr sz="10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00">
                <a:solidFill>
                  <a:schemeClr val="dk1"/>
                </a:solidFill>
              </a:rPr>
              <a:t>3     </a:t>
            </a:r>
            <a:r>
              <a:rPr lang="zh-TW" sz="10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mypool/upload   2021-09-25-18:39:22</a:t>
            </a:r>
            <a:endParaRPr sz="10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phlin@nfs:~ %</a:t>
            </a:r>
            <a:r>
              <a:rPr lang="zh-TW" sz="10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zfsbak –l mypool/upload 2</a:t>
            </a:r>
            <a:endParaRPr sz="10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ID  DATASET     	TIME</a:t>
            </a:r>
            <a:endParaRPr sz="10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>
                <a:solidFill>
                  <a:schemeClr val="dk1"/>
                </a:solidFill>
              </a:rPr>
              <a:t>2     </a:t>
            </a:r>
            <a:r>
              <a:rPr lang="zh-TW" sz="10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mypool/upload   2021-09-25-18:39:15</a:t>
            </a:r>
            <a:endParaRPr sz="1000">
              <a:solidFill>
                <a:schemeClr val="dk1"/>
              </a:solidFill>
              <a:highlight>
                <a:srgbClr val="B7B7B7"/>
              </a:highlight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81" name="Google Shape;281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4617B"/>
                </a:solidFill>
              </a:rPr>
              <a:t>Requirements (5/8)</a:t>
            </a:r>
            <a:endParaRPr/>
          </a:p>
        </p:txBody>
      </p:sp>
      <p:sp>
        <p:nvSpPr>
          <p:cNvPr id="287" name="Google Shape;287;p46"/>
          <p:cNvSpPr txBox="1"/>
          <p:nvPr>
            <p:ph idx="1" type="body"/>
          </p:nvPr>
        </p:nvSpPr>
        <p:spPr>
          <a:xfrm>
            <a:off x="456550" y="1063727"/>
            <a:ext cx="8254200" cy="31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Specification – Delete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Delete snapshots created by zfs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only </a:t>
            </a:r>
            <a:r>
              <a:rPr b="1"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 </a:t>
            </a: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specified, delete the dataset with that </a:t>
            </a:r>
            <a:r>
              <a:rPr b="1"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only </a:t>
            </a:r>
            <a:r>
              <a:rPr b="1"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DATASET </a:t>
            </a: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specified, delete all snapshots of that dataset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b="1"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DATASET </a:t>
            </a: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specified, delete only the snapshot with that </a:t>
            </a:r>
            <a:r>
              <a:rPr b="1"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dataset</a:t>
            </a: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Otherwise, delete all snapshots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specify multi snapshot and delete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6"/>
          <p:cNvSpPr txBox="1"/>
          <p:nvPr/>
        </p:nvSpPr>
        <p:spPr>
          <a:xfrm>
            <a:off x="550775" y="3033875"/>
            <a:ext cx="3363600" cy="16047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phlin@bsdzfs:~ %</a:t>
            </a: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zfsbak -l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ID  DATASET         TIME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1   mypool/public   2021-09-25-17:55:17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>
                <a:solidFill>
                  <a:schemeClr val="dk1"/>
                </a:solidFill>
              </a:rPr>
              <a:t>2     </a:t>
            </a: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mypool/public   2021-09-25-17:55:33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>
                <a:solidFill>
                  <a:schemeClr val="dk1"/>
                </a:solidFill>
              </a:rPr>
              <a:t>3     </a:t>
            </a: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mypool/upload   2021-09-25-19:39:27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>
                <a:solidFill>
                  <a:schemeClr val="dk1"/>
                </a:solidFill>
              </a:rPr>
              <a:t>4     </a:t>
            </a: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mypool/upload   2021-09-25-19:39:29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>
                <a:solidFill>
                  <a:schemeClr val="dk1"/>
                </a:solidFill>
              </a:rPr>
              <a:t>5     </a:t>
            </a: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mypool/upload   2021-09-25-19:39:32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chemeClr val="dk1"/>
                </a:solidFill>
              </a:rPr>
              <a:t>6     </a:t>
            </a: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mypool/upload   2021-09-25-19:40:37</a:t>
            </a:r>
            <a:endParaRPr sz="1100">
              <a:solidFill>
                <a:schemeClr val="dk1"/>
              </a:solidFill>
              <a:highlight>
                <a:srgbClr val="B7B7B7"/>
              </a:highlight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89" name="Google Shape;289;p46"/>
          <p:cNvSpPr txBox="1"/>
          <p:nvPr/>
        </p:nvSpPr>
        <p:spPr>
          <a:xfrm>
            <a:off x="4986225" y="2375725"/>
            <a:ext cx="3363600" cy="16965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phlin@bsdzfs:~ %</a:t>
            </a:r>
            <a:r>
              <a:rPr lang="zh-TW" sz="9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zfsbak –d 3</a:t>
            </a:r>
            <a:endParaRPr sz="9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Destroy mypool/upload@2021-09-25-19:39:27</a:t>
            </a:r>
            <a:endParaRPr sz="9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phlin@bsdzfs:~ %</a:t>
            </a:r>
            <a:r>
              <a:rPr lang="zh-TW" sz="9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zfsbak –d mypool/upload 2</a:t>
            </a:r>
            <a:endParaRPr sz="9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Destroy mypool/upload@2021-09-25-19:39:32</a:t>
            </a:r>
            <a:endParaRPr sz="9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phlin@bsdzfs:~ %</a:t>
            </a:r>
            <a:r>
              <a:rPr lang="zh-TW" sz="9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zfsbak –d mypool/public</a:t>
            </a:r>
            <a:endParaRPr sz="9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Destroy mypool/public@2021-09-25-17:55:17</a:t>
            </a:r>
            <a:endParaRPr sz="9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Destroy mypool/public@2021-09-25-17:55:33</a:t>
            </a:r>
            <a:endParaRPr sz="9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phlin@bsdzfs:~ %</a:t>
            </a:r>
            <a:r>
              <a:rPr lang="zh-TW" sz="9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zfsbak –d</a:t>
            </a:r>
            <a:endParaRPr sz="9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Destroy mypool/upload@2021-09-25-19:39:29</a:t>
            </a:r>
            <a:endParaRPr sz="9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Destroy mypool/upload@2021-09-25-19:40:37</a:t>
            </a:r>
            <a:endParaRPr sz="1100">
              <a:solidFill>
                <a:schemeClr val="dk1"/>
              </a:solidFill>
              <a:highlight>
                <a:srgbClr val="B7B7B7"/>
              </a:highlight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90" name="Google Shape;290;p46"/>
          <p:cNvSpPr txBox="1"/>
          <p:nvPr/>
        </p:nvSpPr>
        <p:spPr>
          <a:xfrm>
            <a:off x="4986225" y="4164150"/>
            <a:ext cx="3363600" cy="7887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phlin@bsdzfs:~ %</a:t>
            </a:r>
            <a:r>
              <a:rPr lang="zh-TW" sz="9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zfsbak –d mypool/public 1 3 4</a:t>
            </a:r>
            <a:endParaRPr sz="9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Destroy mypool/public@2021-09-25-19:54:49</a:t>
            </a:r>
            <a:endParaRPr sz="9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Destroy mypool/public@2021-09-25-19:55:31</a:t>
            </a:r>
            <a:endParaRPr sz="9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Destroy mypool/public@2021-09-25-19:55:37</a:t>
            </a:r>
            <a:endParaRPr sz="900">
              <a:solidFill>
                <a:schemeClr val="dk1"/>
              </a:solidFill>
              <a:highlight>
                <a:srgbClr val="B7B7B7"/>
              </a:highlight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91" name="Google Shape;291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4617B"/>
                </a:solidFill>
              </a:rPr>
              <a:t>Requirements (6/8)</a:t>
            </a:r>
            <a:endParaRPr/>
          </a:p>
        </p:txBody>
      </p:sp>
      <p:sp>
        <p:nvSpPr>
          <p:cNvPr id="297" name="Google Shape;297;p47"/>
          <p:cNvSpPr txBox="1"/>
          <p:nvPr>
            <p:ph idx="1" type="body"/>
          </p:nvPr>
        </p:nvSpPr>
        <p:spPr>
          <a:xfrm>
            <a:off x="456550" y="1063727"/>
            <a:ext cx="8254200" cy="31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Specification – </a:t>
            </a: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Export </a:t>
            </a:r>
            <a:r>
              <a:rPr lang="zh-TW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(Bonus)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specify </a:t>
            </a:r>
            <a:r>
              <a:rPr b="1"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dataset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1"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 </a:t>
            </a: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defaults to 1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Compress with </a:t>
            </a:r>
            <a:r>
              <a:rPr lang="zh-TW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gzip</a:t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Encrypt with </a:t>
            </a:r>
            <a:r>
              <a:rPr lang="zh-TW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aes256 </a:t>
            </a: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(Hint: Use openssl; Ask user to input password)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filename example: `dataset@2021-09-25-20:05:27</a:t>
            </a:r>
            <a:r>
              <a:rPr lang="zh-TW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.gz.enc</a:t>
            </a: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`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the export file at the </a:t>
            </a: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user’s</a:t>
            </a: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 directory.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7"/>
          <p:cNvSpPr txBox="1"/>
          <p:nvPr/>
        </p:nvSpPr>
        <p:spPr>
          <a:xfrm>
            <a:off x="1031850" y="3431775"/>
            <a:ext cx="6777300" cy="10407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phlin@bsdzfs:~ %</a:t>
            </a: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sudo zfsbak –e mypool/public 1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enter aes-256-cbc encryption password: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Verifying - enter aes-256-cbc encryption password:</a:t>
            </a:r>
            <a:endParaRPr sz="12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Export mypool/public@2021-09-25-20:05:27 to ~/mypool_public@2021-09-25-20:05:27.gz.enc</a:t>
            </a:r>
            <a:endParaRPr sz="1200">
              <a:solidFill>
                <a:schemeClr val="dk1"/>
              </a:solidFill>
              <a:highlight>
                <a:srgbClr val="B7B7B7"/>
              </a:highlight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99" name="Google Shape;299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4617B"/>
                </a:solidFill>
              </a:rPr>
              <a:t>Requirements (7/8)</a:t>
            </a:r>
            <a:endParaRPr/>
          </a:p>
        </p:txBody>
      </p:sp>
      <p:sp>
        <p:nvSpPr>
          <p:cNvPr id="305" name="Google Shape;305;p48"/>
          <p:cNvSpPr txBox="1"/>
          <p:nvPr>
            <p:ph idx="1" type="body"/>
          </p:nvPr>
        </p:nvSpPr>
        <p:spPr>
          <a:xfrm>
            <a:off x="456550" y="1063727"/>
            <a:ext cx="8254200" cy="31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Specification – </a:t>
            </a: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</a:t>
            </a:r>
            <a:r>
              <a:rPr lang="zh-TW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(Bonus)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specify </a:t>
            </a:r>
            <a:r>
              <a:rPr b="1"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filename </a:t>
            </a: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dataset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1"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filename </a:t>
            </a: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file exported by zfsbak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user to input password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zh-TW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Load the snapshot to the dataset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8"/>
          <p:cNvSpPr txBox="1"/>
          <p:nvPr/>
        </p:nvSpPr>
        <p:spPr>
          <a:xfrm>
            <a:off x="1070225" y="2764400"/>
            <a:ext cx="6777300" cy="21069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phlin@bsdzfs:~ %</a:t>
            </a: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sudo zfsbak –i ~/mypool_public@2021-09-25-20:05:27.gz.enc mypool/public2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enter aes-256-cbc encryption password: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Import ~/mypool_public@2021-09-25-20:05:27.gz.enc to mypool/public2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phlin@bsdzfs:~ %</a:t>
            </a: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zfsbak -l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ID  DATASET     	TIME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1   mypool/public   2021-09-25-21:03:27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chemeClr val="dk1"/>
                </a:solidFill>
              </a:rPr>
              <a:t>2     </a:t>
            </a: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mypool/public   2021-09-25-21:03:35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chemeClr val="dk1"/>
                </a:solidFill>
              </a:rPr>
              <a:t>3     </a:t>
            </a: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mypool/public2  2021-09-25-21:12:22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phlin@bsdzfs:~ %</a:t>
            </a: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ls /home/ftp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hidden public public2 upload</a:t>
            </a:r>
            <a:endParaRPr sz="11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B7B7B7"/>
              </a:highlight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307" name="Google Shape;307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4617B"/>
                </a:solidFill>
              </a:rPr>
              <a:t>Requirements (8/8)</a:t>
            </a:r>
            <a:endParaRPr/>
          </a:p>
        </p:txBody>
      </p:sp>
      <p:sp>
        <p:nvSpPr>
          <p:cNvPr id="313" name="Google Shape;313;p49"/>
          <p:cNvSpPr txBox="1"/>
          <p:nvPr>
            <p:ph idx="1" type="body"/>
          </p:nvPr>
        </p:nvSpPr>
        <p:spPr>
          <a:xfrm>
            <a:off x="456550" y="1063725"/>
            <a:ext cx="8472600" cy="31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contain the action (e.g. snap), dataset name and time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 “</a:t>
            </a:r>
            <a:r>
              <a:rPr b="1"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Snap `dataset@create_time`</a:t>
            </a: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after creating the new snapshot, e.g.,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Snap mypool/public@ 2021-09-25-20:05:27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 “</a:t>
            </a:r>
            <a:r>
              <a:rPr b="1"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Destroy `dataset@create_time`</a:t>
            </a: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after destroying the deleted snapshot, e.g.,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Destroy mypool/public@ 2021-09-25-20:05:27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b="1" lang="zh-TW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(Bonus) </a:t>
            </a: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 “</a:t>
            </a:r>
            <a:r>
              <a:rPr b="1"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Export `dataset@create_time` to `file_location`</a:t>
            </a: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after exporting the target snapshot, e.g.,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Export mypool/public@2021-09-25-20:05:27 to ~/mypool_public@2021-09-25-20:05:27.gz.enc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b="1" lang="zh-TW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(Bonus) </a:t>
            </a: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 “</a:t>
            </a:r>
            <a:r>
              <a:rPr b="1"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`target_file` to `dataset`</a:t>
            </a: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after importing the target file, e.g.,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mypool_public@2021-09-25-20:05:27.gz.enc to mypool/public2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any undefined operation, just print the error message and exit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/>
        </p:nvSpPr>
        <p:spPr>
          <a:xfrm>
            <a:off x="418122" y="205014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9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06" name="Google Shape;106;p23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" name="Google Shape;107;p23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3-1: </a:t>
            </a:r>
            <a:r>
              <a:rPr lang="zh-TW" sz="3800"/>
              <a:t>File Server (25%)</a:t>
            </a:r>
            <a:endParaRPr sz="2900"/>
          </a:p>
        </p:txBody>
      </p:sp>
      <p:sp>
        <p:nvSpPr>
          <p:cNvPr id="108" name="Google Shape;108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Grading (40/40%, Bonus + 6%)</a:t>
            </a:r>
            <a:endParaRPr/>
          </a:p>
        </p:txBody>
      </p:sp>
      <p:sp>
        <p:nvSpPr>
          <p:cNvPr id="320" name="Google Shape;320;p50"/>
          <p:cNvSpPr txBox="1"/>
          <p:nvPr>
            <p:ph idx="1" type="body"/>
          </p:nvPr>
        </p:nvSpPr>
        <p:spPr>
          <a:xfrm>
            <a:off x="456550" y="1063727"/>
            <a:ext cx="8254200" cy="31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mirror storage </a:t>
            </a:r>
            <a:r>
              <a:rPr lang="zh-TW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(2%)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all dataset and set up correctly </a:t>
            </a:r>
            <a:r>
              <a:rPr lang="zh-TW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(2%)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zfsbak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Usage</a:t>
            </a:r>
            <a:r>
              <a:rPr lang="zh-TW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(3%)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</a:t>
            </a:r>
            <a:r>
              <a:rPr lang="zh-TW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(8%)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</a:t>
            </a:r>
            <a:r>
              <a:rPr lang="zh-TW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(12%)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Delete </a:t>
            </a:r>
            <a:r>
              <a:rPr lang="zh-TW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(8%) 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 </a:t>
            </a:r>
            <a:r>
              <a:rPr lang="zh-TW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(5%)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zh-TW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Export, Import (include log) </a:t>
            </a:r>
            <a:r>
              <a:rPr lang="zh-TW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(Bonus +6%) (Both complete)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Hint</a:t>
            </a:r>
            <a:endParaRPr/>
          </a:p>
        </p:txBody>
      </p:sp>
      <p:sp>
        <p:nvSpPr>
          <p:cNvPr id="327" name="Google Shape;327;p51"/>
          <p:cNvSpPr txBox="1"/>
          <p:nvPr>
            <p:ph idx="1" type="body"/>
          </p:nvPr>
        </p:nvSpPr>
        <p:spPr>
          <a:xfrm>
            <a:off x="456550" y="1063727"/>
            <a:ext cx="8254200" cy="31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will be much easier if you implement `Delete`, `Export`, `Import` with a well coding `List`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handbook first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○"/>
            </a:pPr>
            <a:r>
              <a:rPr lang="zh-TW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https://www.freebsd.org/doc/en/books/handbook/zfs-zfs.html</a:t>
            </a:r>
            <a:endParaRPr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○"/>
            </a:pPr>
            <a:r>
              <a:rPr lang="zh-TW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https://www.freebsd.org/doc/en/books/handbook/zfs-term.html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Attention!</a:t>
            </a:r>
            <a:endParaRPr/>
          </a:p>
        </p:txBody>
      </p:sp>
      <p:sp>
        <p:nvSpPr>
          <p:cNvPr id="334" name="Google Shape;334;p52"/>
          <p:cNvSpPr txBox="1"/>
          <p:nvPr>
            <p:ph idx="1" type="body"/>
          </p:nvPr>
        </p:nvSpPr>
        <p:spPr>
          <a:xfrm>
            <a:off x="456550" y="1063727"/>
            <a:ext cx="8254200" cy="31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zh-TW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 date: </a:t>
            </a:r>
            <a:r>
              <a:rPr lang="zh-TW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2021-12-06T23:59:59+08:00</a:t>
            </a:r>
            <a:endParaRPr sz="2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zh-TW" sz="2300">
                <a:latin typeface="Arial"/>
                <a:ea typeface="Arial"/>
                <a:cs typeface="Arial"/>
                <a:sym typeface="Arial"/>
              </a:rPr>
              <a:t>Online Judge open date: 2021-11-22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zh-TW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us if you finish bonus, we will judge manually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○"/>
            </a:pPr>
            <a:r>
              <a:rPr lang="zh-TW" sz="23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ta@nasa.cs.nctu.edu.tw</a:t>
            </a:r>
            <a:endParaRPr sz="2300" u="sng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Help me!</a:t>
            </a:r>
            <a:endParaRPr/>
          </a:p>
        </p:txBody>
      </p:sp>
      <p:sp>
        <p:nvSpPr>
          <p:cNvPr id="341" name="Google Shape;341;p53"/>
          <p:cNvSpPr txBox="1"/>
          <p:nvPr>
            <p:ph idx="1" type="body"/>
          </p:nvPr>
        </p:nvSpPr>
        <p:spPr>
          <a:xfrm>
            <a:off x="456550" y="1063727"/>
            <a:ext cx="8254200" cy="31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 time: 3 GH at EC 324 (PC Lab)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 about this homework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them on</a:t>
            </a:r>
            <a:r>
              <a:rPr lang="zh-TW" sz="2000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zh-TW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https://groups.google.com/g/nctunasa</a:t>
            </a:r>
            <a:endParaRPr sz="2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MIGHT give out hints on google group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sure to join the group :D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use E3 to email us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/>
          <p:cNvSpPr txBox="1"/>
          <p:nvPr/>
        </p:nvSpPr>
        <p:spPr>
          <a:xfrm>
            <a:off x="418122" y="205014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9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48" name="Google Shape;348;p54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9" name="Google Shape;349;p54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Good Luck!</a:t>
            </a:r>
            <a:r>
              <a:rPr lang="zh-TW">
                <a:solidFill>
                  <a:schemeClr val="lt1"/>
                </a:solidFill>
              </a:rPr>
              <a:t> meow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350" name="Google Shape;350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3-1: Requirement (1/4)</a:t>
            </a:r>
            <a:endParaRPr/>
          </a:p>
        </p:txBody>
      </p:sp>
      <p:sp>
        <p:nvSpPr>
          <p:cNvPr id="114" name="Google Shape;114;p24"/>
          <p:cNvSpPr txBox="1"/>
          <p:nvPr>
            <p:ph idx="1" type="body"/>
          </p:nvPr>
        </p:nvSpPr>
        <p:spPr>
          <a:xfrm>
            <a:off x="431850" y="1359950"/>
            <a:ext cx="84261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/>
              <a:t>Use </a:t>
            </a:r>
            <a:r>
              <a:rPr b="1" lang="zh-TW" sz="1700">
                <a:solidFill>
                  <a:srgbClr val="FF0000"/>
                </a:solidFill>
              </a:rPr>
              <a:t>pure-ftpd</a:t>
            </a:r>
            <a:r>
              <a:rPr lang="zh-TW" sz="1700"/>
              <a:t> to build a file server; create 3 directories under </a:t>
            </a:r>
            <a:r>
              <a:rPr i="1" lang="zh-TW" sz="1700"/>
              <a:t>/home/</a:t>
            </a:r>
            <a:r>
              <a:rPr b="1" i="1" lang="zh-TW" sz="1700"/>
              <a:t>ftp</a:t>
            </a:r>
            <a:endParaRPr b="1" i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zh-TW" sz="1700"/>
              <a:t>/home/ftp/</a:t>
            </a:r>
            <a:r>
              <a:rPr b="1" i="1" lang="zh-TW" sz="1700"/>
              <a:t>public</a:t>
            </a:r>
            <a:r>
              <a:rPr lang="zh-TW" sz="1700"/>
              <a:t>:</a:t>
            </a:r>
            <a:endParaRPr sz="17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Everyone can </a:t>
            </a:r>
            <a:r>
              <a:rPr lang="zh-TW" sz="1600">
                <a:solidFill>
                  <a:srgbClr val="FF0000"/>
                </a:solidFill>
              </a:rPr>
              <a:t>download &amp; </a:t>
            </a:r>
            <a:r>
              <a:rPr lang="zh-TW" sz="1600">
                <a:solidFill>
                  <a:srgbClr val="FF0000"/>
                </a:solidFill>
              </a:rPr>
              <a:t>upload</a:t>
            </a:r>
            <a:r>
              <a:rPr lang="zh-TW" sz="1600"/>
              <a:t> file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Everyone can </a:t>
            </a:r>
            <a:r>
              <a:rPr lang="zh-TW" sz="1600">
                <a:solidFill>
                  <a:srgbClr val="FF0000"/>
                </a:solidFill>
              </a:rPr>
              <a:t>mkdir, rmdir, delete</a:t>
            </a:r>
            <a:r>
              <a:rPr lang="zh-TW" sz="1600"/>
              <a:t> except anonymous</a:t>
            </a:r>
            <a:endParaRPr sz="16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zh-TW" sz="1700"/>
              <a:t>/home/ftp/</a:t>
            </a:r>
            <a:r>
              <a:rPr b="1" i="1" lang="zh-TW" sz="1700"/>
              <a:t>upload</a:t>
            </a:r>
            <a:r>
              <a:rPr lang="zh-TW" sz="1700"/>
              <a:t>:</a:t>
            </a:r>
            <a:endParaRPr sz="17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Everyone can </a:t>
            </a:r>
            <a:r>
              <a:rPr lang="zh-TW" sz="1600">
                <a:solidFill>
                  <a:srgbClr val="FF0000"/>
                </a:solidFill>
              </a:rPr>
              <a:t>upload &amp; download</a:t>
            </a:r>
            <a:endParaRPr sz="1600">
              <a:solidFill>
                <a:srgbClr val="FF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Everyone can </a:t>
            </a:r>
            <a:r>
              <a:rPr lang="zh-TW" sz="16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mkdir</a:t>
            </a:r>
            <a:r>
              <a:rPr lang="zh-TW" sz="1600">
                <a:solidFill>
                  <a:srgbClr val="FF0000"/>
                </a:solidFill>
              </a:rPr>
              <a:t> </a:t>
            </a:r>
            <a:r>
              <a:rPr lang="zh-TW" sz="1600"/>
              <a:t>except anonymous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Everyone can only </a:t>
            </a:r>
            <a:r>
              <a:rPr lang="zh-TW" sz="1600">
                <a:solidFill>
                  <a:srgbClr val="FF0000"/>
                </a:solidFill>
              </a:rPr>
              <a:t>delete &amp; rmdir </a:t>
            </a:r>
            <a:r>
              <a:rPr lang="zh-TW" sz="1600"/>
              <a:t>their own file or directory except anonymous</a:t>
            </a:r>
            <a:r>
              <a:rPr lang="zh-TW" sz="1600"/>
              <a:t> and </a:t>
            </a:r>
            <a:r>
              <a:rPr lang="zh-TW" sz="1600"/>
              <a:t>sysadm</a:t>
            </a:r>
            <a:endParaRPr sz="16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zh-TW" sz="1700"/>
              <a:t>/home/ftp/</a:t>
            </a:r>
            <a:r>
              <a:rPr b="1" i="1" lang="zh-TW" sz="1700"/>
              <a:t>hidden</a:t>
            </a:r>
            <a:r>
              <a:rPr lang="zh-TW" sz="1700"/>
              <a:t>:</a:t>
            </a:r>
            <a:endParaRPr sz="17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Create a directory called “</a:t>
            </a:r>
            <a:r>
              <a:rPr lang="zh-TW" sz="1600">
                <a:solidFill>
                  <a:srgbClr val="FF0000"/>
                </a:solidFill>
              </a:rPr>
              <a:t>treasure</a:t>
            </a:r>
            <a:r>
              <a:rPr lang="zh-TW" sz="1600"/>
              <a:t>” inside hidden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Create a file called “secret” inside </a:t>
            </a:r>
            <a:r>
              <a:rPr i="1" lang="zh-TW" sz="1600"/>
              <a:t>hidden/</a:t>
            </a:r>
            <a:r>
              <a:rPr b="1" i="1" lang="zh-TW" sz="1600"/>
              <a:t>treasure</a:t>
            </a:r>
            <a:endParaRPr b="1" i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Anonymous can’t list </a:t>
            </a:r>
            <a:r>
              <a:rPr i="1" lang="zh-TW" sz="1600"/>
              <a:t>/home/ftp/hidden</a:t>
            </a:r>
            <a:r>
              <a:rPr lang="zh-TW" sz="1600"/>
              <a:t> but </a:t>
            </a:r>
            <a:r>
              <a:rPr lang="zh-TW" sz="1600">
                <a:solidFill>
                  <a:srgbClr val="FF0000"/>
                </a:solidFill>
              </a:rPr>
              <a:t>can enter </a:t>
            </a:r>
            <a:r>
              <a:rPr i="1" lang="zh-TW" sz="1600">
                <a:solidFill>
                  <a:srgbClr val="FF0000"/>
                </a:solidFill>
              </a:rPr>
              <a:t>hidden/treasure</a:t>
            </a:r>
            <a:r>
              <a:rPr lang="zh-TW" sz="1600">
                <a:solidFill>
                  <a:srgbClr val="FF0000"/>
                </a:solidFill>
              </a:rPr>
              <a:t> and show </a:t>
            </a:r>
            <a:r>
              <a:rPr i="1" lang="zh-TW" sz="1600">
                <a:solidFill>
                  <a:srgbClr val="FF0000"/>
                </a:solidFill>
              </a:rPr>
              <a:t>hidden/treasure/</a:t>
            </a:r>
            <a:r>
              <a:rPr b="1" i="1" lang="zh-TW" sz="1600">
                <a:solidFill>
                  <a:srgbClr val="FF0000"/>
                </a:solidFill>
              </a:rPr>
              <a:t>secret</a:t>
            </a:r>
            <a:endParaRPr b="1" i="1" sz="1600">
              <a:solidFill>
                <a:srgbClr val="FF0000"/>
              </a:solidFill>
            </a:endParaRPr>
          </a:p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3-1: </a:t>
            </a:r>
            <a:r>
              <a:rPr lang="zh-TW">
                <a:solidFill>
                  <a:schemeClr val="lt1"/>
                </a:solidFill>
              </a:rPr>
              <a:t>Requirement (2/4)</a:t>
            </a:r>
            <a:endParaRPr/>
          </a:p>
        </p:txBody>
      </p:sp>
      <p:sp>
        <p:nvSpPr>
          <p:cNvPr id="121" name="Google Shape;121;p25"/>
          <p:cNvSpPr txBox="1"/>
          <p:nvPr>
            <p:ph idx="1" type="body"/>
          </p:nvPr>
        </p:nvSpPr>
        <p:spPr>
          <a:xfrm>
            <a:off x="431850" y="1359942"/>
            <a:ext cx="82542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/>
              <a:t>Create users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zh-TW" sz="1700"/>
              <a:t>Create a </a:t>
            </a:r>
            <a:r>
              <a:rPr lang="zh-TW" sz="1700">
                <a:solidFill>
                  <a:srgbClr val="FF0000"/>
                </a:solidFill>
              </a:rPr>
              <a:t>system user</a:t>
            </a:r>
            <a:r>
              <a:rPr lang="zh-TW" sz="1700"/>
              <a:t> “</a:t>
            </a:r>
            <a:r>
              <a:rPr lang="zh-TW" sz="1700" u="sng"/>
              <a:t>sysadm</a:t>
            </a:r>
            <a:r>
              <a:rPr lang="zh-TW" sz="1700"/>
              <a:t>”</a:t>
            </a:r>
            <a:endParaRPr sz="17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Can login by </a:t>
            </a:r>
            <a:r>
              <a:rPr lang="zh-TW" sz="1600">
                <a:solidFill>
                  <a:srgbClr val="FF0000"/>
                </a:solidFill>
              </a:rPr>
              <a:t>SSH &amp; FTP</a:t>
            </a:r>
            <a:endParaRPr sz="1600">
              <a:solidFill>
                <a:srgbClr val="FF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Password is your IP without dots, e.g. password=1011301 when IP=10.113.0.1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Full access to </a:t>
            </a:r>
            <a:r>
              <a:rPr i="1" lang="zh-TW" sz="1600"/>
              <a:t>/home/ftp</a:t>
            </a:r>
            <a:r>
              <a:rPr lang="zh-TW" sz="1600"/>
              <a:t> and subdirectories under “ftp”</a:t>
            </a:r>
            <a:endParaRPr sz="16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zh-TW" sz="1700"/>
              <a:t>Create two </a:t>
            </a:r>
            <a:r>
              <a:rPr lang="zh-TW" sz="1700">
                <a:solidFill>
                  <a:srgbClr val="FF0000"/>
                </a:solidFill>
              </a:rPr>
              <a:t>virtual users</a:t>
            </a:r>
            <a:r>
              <a:rPr lang="zh-TW" sz="1700"/>
              <a:t> “</a:t>
            </a:r>
            <a:r>
              <a:rPr lang="zh-TW" sz="1700" u="sng"/>
              <a:t>ftp-vip1</a:t>
            </a:r>
            <a:r>
              <a:rPr lang="zh-TW" sz="1700"/>
              <a:t>”, “</a:t>
            </a:r>
            <a:r>
              <a:rPr lang="zh-TW" sz="1700" u="sng"/>
              <a:t>ftp-vip2</a:t>
            </a:r>
            <a:r>
              <a:rPr lang="zh-TW" sz="1700"/>
              <a:t>”</a:t>
            </a:r>
            <a:endParaRPr sz="17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Password is your IP without dots, e.g. password=1011301 when IP=10.113.0.1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Can only delete files in </a:t>
            </a:r>
            <a:r>
              <a:rPr i="1" lang="zh-TW" sz="1600"/>
              <a:t>/home/ftp/</a:t>
            </a:r>
            <a:r>
              <a:rPr b="1" i="1" lang="zh-TW" sz="1600"/>
              <a:t>upload</a:t>
            </a:r>
            <a:r>
              <a:rPr lang="zh-TW" sz="1600"/>
              <a:t> </a:t>
            </a:r>
            <a:r>
              <a:rPr lang="zh-TW" sz="1600">
                <a:solidFill>
                  <a:srgbClr val="FF0000"/>
                </a:solidFill>
              </a:rPr>
              <a:t>which are created by themselves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Other file permissions are same as sysadm</a:t>
            </a:r>
            <a:endParaRPr sz="16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zh-TW" sz="1700"/>
              <a:t>Anonymous with no password</a:t>
            </a:r>
            <a:endParaRPr sz="17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Can’t create any directories</a:t>
            </a:r>
            <a:r>
              <a:rPr lang="zh-TW" sz="1600"/>
              <a:t>, and can’t </a:t>
            </a:r>
            <a:r>
              <a:rPr lang="zh-TW" sz="1600"/>
              <a:t>delete any files &amp; directories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Can’t list </a:t>
            </a:r>
            <a:r>
              <a:rPr i="1" lang="zh-TW" sz="1600"/>
              <a:t>/home/ftp/hidden</a:t>
            </a:r>
            <a:r>
              <a:rPr lang="zh-TW" sz="1600"/>
              <a:t> but </a:t>
            </a:r>
            <a:r>
              <a:rPr lang="zh-TW" sz="1600">
                <a:solidFill>
                  <a:srgbClr val="FF0000"/>
                </a:solidFill>
              </a:rPr>
              <a:t>can enter </a:t>
            </a:r>
            <a:r>
              <a:rPr i="1" lang="zh-TW" sz="1600">
                <a:solidFill>
                  <a:srgbClr val="FF0000"/>
                </a:solidFill>
              </a:rPr>
              <a:t>hidden/treasure</a:t>
            </a:r>
            <a:r>
              <a:rPr lang="zh-TW" sz="1600">
                <a:solidFill>
                  <a:srgbClr val="FF0000"/>
                </a:solidFill>
              </a:rPr>
              <a:t> and show </a:t>
            </a:r>
            <a:r>
              <a:rPr i="1" lang="zh-TW" sz="1600">
                <a:solidFill>
                  <a:srgbClr val="FF0000"/>
                </a:solidFill>
              </a:rPr>
              <a:t>hidden/treasure/</a:t>
            </a:r>
            <a:r>
              <a:rPr b="1" i="1" lang="zh-TW" sz="1600">
                <a:solidFill>
                  <a:srgbClr val="FF0000"/>
                </a:solidFill>
              </a:rPr>
              <a:t>secret</a:t>
            </a:r>
            <a:endParaRPr b="1" i="1" sz="1600">
              <a:solidFill>
                <a:srgbClr val="FF0000"/>
              </a:solidFill>
            </a:endParaRPr>
          </a:p>
        </p:txBody>
      </p:sp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3-1: </a:t>
            </a:r>
            <a:r>
              <a:rPr lang="zh-TW">
                <a:solidFill>
                  <a:schemeClr val="lt1"/>
                </a:solidFill>
              </a:rPr>
              <a:t>Requirement</a:t>
            </a:r>
            <a:r>
              <a:rPr lang="zh-TW">
                <a:solidFill>
                  <a:schemeClr val="lt1"/>
                </a:solidFill>
              </a:rPr>
              <a:t> (3/4)</a:t>
            </a:r>
            <a:endParaRPr/>
          </a:p>
        </p:txBody>
      </p:sp>
      <p:sp>
        <p:nvSpPr>
          <p:cNvPr id="128" name="Google Shape;128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9" name="Google Shape;129;p26"/>
          <p:cNvSpPr txBox="1"/>
          <p:nvPr/>
        </p:nvSpPr>
        <p:spPr>
          <a:xfrm>
            <a:off x="431850" y="1359942"/>
            <a:ext cx="82542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/>
              <a:t>Other requirements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zh-TW" sz="2200"/>
              <a:t>Your ftp server should support </a:t>
            </a:r>
            <a:r>
              <a:rPr lang="zh-TW" sz="2200">
                <a:solidFill>
                  <a:srgbClr val="FF0000"/>
                </a:solidFill>
              </a:rPr>
              <a:t>Explicit FTP over TLS</a:t>
            </a:r>
            <a:r>
              <a:rPr lang="zh-TW" sz="2200"/>
              <a:t> (FTPES)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zh-TW" sz="2200"/>
              <a:t>All accounts except sysadm are </a:t>
            </a:r>
            <a:r>
              <a:rPr lang="zh-TW" sz="2200">
                <a:solidFill>
                  <a:srgbClr val="FF0000"/>
                </a:solidFill>
              </a:rPr>
              <a:t>chrooted </a:t>
            </a:r>
            <a:r>
              <a:rPr lang="zh-TW" sz="2200"/>
              <a:t>(</a:t>
            </a:r>
            <a:r>
              <a:rPr b="1" i="1" lang="zh-TW" sz="2200"/>
              <a:t>/home/ftp</a:t>
            </a:r>
            <a:r>
              <a:rPr lang="zh-TW" sz="2200"/>
              <a:t> is the root directory)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3-1: </a:t>
            </a:r>
            <a:r>
              <a:rPr lang="zh-TW">
                <a:solidFill>
                  <a:schemeClr val="lt1"/>
                </a:solidFill>
              </a:rPr>
              <a:t>Requirement</a:t>
            </a:r>
            <a:r>
              <a:rPr lang="zh-TW">
                <a:solidFill>
                  <a:schemeClr val="lt1"/>
                </a:solidFill>
              </a:rPr>
              <a:t> (4/4)</a:t>
            </a:r>
            <a:endParaRPr/>
          </a:p>
        </p:txBody>
      </p:sp>
      <p:sp>
        <p:nvSpPr>
          <p:cNvPr id="135" name="Google Shape;135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136" name="Google Shape;136;p27"/>
          <p:cNvGraphicFramePr/>
          <p:nvPr/>
        </p:nvGraphicFramePr>
        <p:xfrm>
          <a:off x="431913" y="1137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{B91F7538-AD1E-4A05-9CCC-8C55E942BC06}</a:tableStyleId>
              </a:tblPr>
              <a:tblGrid>
                <a:gridCol w="1351600"/>
                <a:gridCol w="1128875"/>
                <a:gridCol w="1128875"/>
                <a:gridCol w="1128875"/>
                <a:gridCol w="1128875"/>
                <a:gridCol w="1128875"/>
                <a:gridCol w="1128875"/>
              </a:tblGrid>
              <a:tr h="4395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sysadm</a:t>
                      </a:r>
                      <a:endParaRPr b="1" sz="2000"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D966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ftp-vip</a:t>
                      </a:r>
                      <a:endParaRPr b="1" sz="2000"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D966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0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anonymous</a:t>
                      </a:r>
                      <a:endParaRPr b="1" sz="2000"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D966"/>
                    </a:solidFill>
                  </a:tcPr>
                </a:tc>
                <a:tc hMerge="1"/>
              </a:tr>
              <a:tr h="4395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zh-TW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public/</a:t>
                      </a:r>
                      <a:endParaRPr i="1"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zh-TW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upload/</a:t>
                      </a:r>
                      <a:endParaRPr i="1"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public/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upload/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public/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upload/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upload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download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mkdir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✘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✘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rmdir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▲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✘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✘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delete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✔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▲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✘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✘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7" name="Google Shape;137;p27"/>
          <p:cNvSpPr txBox="1"/>
          <p:nvPr/>
        </p:nvSpPr>
        <p:spPr>
          <a:xfrm>
            <a:off x="444900" y="4674225"/>
            <a:ext cx="81249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latin typeface="Times New Roman"/>
                <a:ea typeface="Times New Roman"/>
                <a:cs typeface="Times New Roman"/>
                <a:sym typeface="Times New Roman"/>
              </a:rPr>
              <a:t>✔: full access　▲: only the owner has permission　✘: permission denied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3-1: L</a:t>
            </a:r>
            <a:r>
              <a:rPr lang="zh-TW"/>
              <a:t>og</a:t>
            </a:r>
            <a:endParaRPr/>
          </a:p>
        </p:txBody>
      </p:sp>
      <p:sp>
        <p:nvSpPr>
          <p:cNvPr id="143" name="Google Shape;143;p28"/>
          <p:cNvSpPr txBox="1"/>
          <p:nvPr>
            <p:ph idx="1" type="body"/>
          </p:nvPr>
        </p:nvSpPr>
        <p:spPr>
          <a:xfrm>
            <a:off x="444225" y="964576"/>
            <a:ext cx="8254200" cy="3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zh-TW" sz="1700">
                <a:solidFill>
                  <a:schemeClr val="dk1"/>
                </a:solidFill>
              </a:rPr>
              <a:t>Save all ftp log (login, operate … etc) into /var/log/pureftpd/pureftpd.log</a:t>
            </a:r>
            <a:endParaRPr sz="1700">
              <a:solidFill>
                <a:schemeClr val="dk1"/>
              </a:solidFill>
            </a:endParaRPr>
          </a:p>
          <a:p>
            <a:pPr indent="-27305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zh-TW" sz="1700">
                <a:solidFill>
                  <a:schemeClr val="dk1"/>
                </a:solidFill>
              </a:rPr>
              <a:t>Filter only ftp login log into /var/log/pureftpd/login.log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dk1"/>
                </a:solidFill>
              </a:rPr>
              <a:t>Hint: syslog, </a:t>
            </a:r>
            <a:r>
              <a:rPr lang="zh-TW" sz="1700">
                <a:solidFill>
                  <a:schemeClr val="dk1"/>
                </a:solidFill>
              </a:rPr>
              <a:t>VerboseLog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44" name="Google Shape;144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5" name="Google Shape;145;p28"/>
          <p:cNvSpPr txBox="1"/>
          <p:nvPr/>
        </p:nvSpPr>
        <p:spPr>
          <a:xfrm>
            <a:off x="516150" y="4166175"/>
            <a:ext cx="8111700" cy="751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[rzhung@nfs ~]$</a:t>
            </a: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cat /var/log/pureftpd/login.log</a:t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Nov 10 10:22:46 nfs pure-ftpd[33150]: (?@10.113.0.254) [INFO] sysadm is now logged in</a:t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Nov 10 11:36:09 nfs pure-ftpd[33290]: (?@192.168.202.250) [INFO] sysadm is now logged in</a:t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rgbClr val="B7B7B7"/>
              </a:highlight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146" name="Google Shape;146;p28"/>
          <p:cNvSpPr txBox="1"/>
          <p:nvPr/>
        </p:nvSpPr>
        <p:spPr>
          <a:xfrm>
            <a:off x="515475" y="2072350"/>
            <a:ext cx="8111700" cy="19488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1"/>
                </a:solidFill>
                <a:highlight>
                  <a:srgbClr val="B7B7B7"/>
                </a:highlight>
                <a:latin typeface="Ubuntu Mono"/>
                <a:ea typeface="Ubuntu Mono"/>
                <a:cs typeface="Ubuntu Mono"/>
                <a:sym typeface="Ubuntu Mono"/>
              </a:rPr>
              <a:t>[rzhung@nfs ~]$</a:t>
            </a: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cat /var/log/pureftpd/pureftpd.log</a:t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Nov 10 11:40:40 nfs pure-ftpd[33316]: (?@192.168.202.250) [INFO] New connection from 192.168.202.250</a:t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Nov 10 11:40:40 nfs pure-ftpd[33316]: (?@192.168.202.250) [INFO] sysadm is now logged in</a:t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Nov 10 11:40:40 nfs pure-ftpd[33316]: (sysadm@192.168.202.250) [NOTICE] /home/ftp//public/non.exe uploaded  (15062 bytes, 41.09KB/sec)</a:t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Nov 10 11:41:34 nfs pure-ftpd[33316]: (sysadm@192.168.202.250) [NOTICE] /home/ftp//public/pureftpd.viofile downloaded  (102 bytes, 967.11KB/sec)</a:t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Nov 10 11:42:34 nfs pure-ftpd[33316]: (sysadm@192.168.202.250) [INFO] Logout.</a:t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rgbClr val="B7B7B7"/>
              </a:highlight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HW 3-1: Grading </a:t>
            </a:r>
            <a:r>
              <a:rPr lang="zh-TW"/>
              <a:t>(14</a:t>
            </a:r>
            <a:r>
              <a:rPr lang="zh-TW"/>
              <a:t>%</a:t>
            </a:r>
            <a:r>
              <a:rPr lang="zh-TW"/>
              <a:t>)</a:t>
            </a:r>
            <a:endParaRPr/>
          </a:p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3" name="Google Shape;153;p29"/>
          <p:cNvSpPr txBox="1"/>
          <p:nvPr/>
        </p:nvSpPr>
        <p:spPr>
          <a:xfrm>
            <a:off x="431850" y="1359942"/>
            <a:ext cx="82542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zh-TW" sz="2200"/>
              <a:t>FTP over TLS </a:t>
            </a:r>
            <a:r>
              <a:rPr lang="zh-TW" sz="2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(3%)</a:t>
            </a:r>
            <a:endParaRPr sz="22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zh-TW" sz="2200"/>
              <a:t>sysadm login</a:t>
            </a:r>
            <a:endParaRPr sz="2200"/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○"/>
            </a:pPr>
            <a:r>
              <a:rPr lang="zh-TW" sz="2100"/>
              <a:t>login from ssh </a:t>
            </a:r>
            <a:r>
              <a:rPr lang="zh-TW" sz="2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(1%)</a:t>
            </a:r>
            <a:endParaRPr sz="21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○"/>
            </a:pPr>
            <a:r>
              <a:rPr lang="zh-TW" sz="2100"/>
              <a:t>Full access to “</a:t>
            </a:r>
            <a:r>
              <a:rPr b="1" i="1" lang="zh-TW" sz="2100"/>
              <a:t>public</a:t>
            </a:r>
            <a:r>
              <a:rPr lang="zh-TW" sz="2100"/>
              <a:t>”, “</a:t>
            </a:r>
            <a:r>
              <a:rPr b="1" i="1" lang="zh-TW" sz="2100"/>
              <a:t>upload</a:t>
            </a:r>
            <a:r>
              <a:rPr lang="zh-TW" sz="2100"/>
              <a:t>”, “</a:t>
            </a:r>
            <a:r>
              <a:rPr b="1" i="1" lang="zh-TW" sz="2100"/>
              <a:t>hidden</a:t>
            </a:r>
            <a:r>
              <a:rPr lang="zh-TW" sz="2100"/>
              <a:t>” </a:t>
            </a:r>
            <a:r>
              <a:rPr lang="zh-TW" sz="2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(3%)</a:t>
            </a:r>
            <a:endParaRPr sz="21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04800" lvl="0" marL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zh-TW" sz="2200"/>
              <a:t>ftp-vip1, ftp-vip2 login</a:t>
            </a:r>
            <a:endParaRPr sz="2100">
              <a:solidFill>
                <a:srgbClr val="FF0000"/>
              </a:solidFill>
            </a:endParaRPr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○"/>
            </a:pPr>
            <a:r>
              <a:rPr lang="zh-TW" sz="2100"/>
              <a:t>Full access to “</a:t>
            </a:r>
            <a:r>
              <a:rPr b="1" i="1" lang="zh-TW" sz="2100"/>
              <a:t>public</a:t>
            </a:r>
            <a:r>
              <a:rPr lang="zh-TW" sz="2100"/>
              <a:t>”, “</a:t>
            </a:r>
            <a:r>
              <a:rPr b="1" i="1" lang="zh-TW" sz="2100"/>
              <a:t>hidden</a:t>
            </a:r>
            <a:r>
              <a:rPr lang="zh-TW" sz="2100"/>
              <a:t>” </a:t>
            </a:r>
            <a:r>
              <a:rPr lang="zh-TW" sz="2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(3%)</a:t>
            </a:r>
            <a:endParaRPr sz="21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98450" lvl="1" marL="673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Char char="○"/>
            </a:pPr>
            <a:r>
              <a:rPr lang="zh-TW" sz="2100">
                <a:solidFill>
                  <a:srgbClr val="000000"/>
                </a:solidFill>
              </a:rPr>
              <a:t>Full access to “</a:t>
            </a:r>
            <a:r>
              <a:rPr b="1" i="1" lang="zh-TW" sz="2100">
                <a:solidFill>
                  <a:srgbClr val="000000"/>
                </a:solidFill>
              </a:rPr>
              <a:t>upload</a:t>
            </a:r>
            <a:r>
              <a:rPr lang="zh-TW" sz="2100">
                <a:solidFill>
                  <a:srgbClr val="000000"/>
                </a:solidFill>
              </a:rPr>
              <a:t>”, but can only delete their own files and directories. </a:t>
            </a:r>
            <a:r>
              <a:rPr lang="zh-TW" sz="21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(4%)</a:t>
            </a:r>
            <a:endParaRPr sz="21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