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6"/>
  </p:notesMasterIdLst>
  <p:sldIdLst>
    <p:sldId id="256" r:id="rId2"/>
    <p:sldId id="257" r:id="rId3"/>
    <p:sldId id="258" r:id="rId4"/>
    <p:sldId id="292" r:id="rId5"/>
    <p:sldId id="259" r:id="rId6"/>
    <p:sldId id="295" r:id="rId7"/>
    <p:sldId id="261" r:id="rId8"/>
    <p:sldId id="296" r:id="rId9"/>
    <p:sldId id="285" r:id="rId10"/>
    <p:sldId id="260" r:id="rId11"/>
    <p:sldId id="273" r:id="rId12"/>
    <p:sldId id="293" r:id="rId13"/>
    <p:sldId id="294" r:id="rId14"/>
    <p:sldId id="262" r:id="rId15"/>
    <p:sldId id="271" r:id="rId16"/>
    <p:sldId id="27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8" r:id="rId25"/>
    <p:sldId id="279" r:id="rId26"/>
    <p:sldId id="280" r:id="rId27"/>
    <p:sldId id="282" r:id="rId28"/>
    <p:sldId id="286" r:id="rId29"/>
    <p:sldId id="287" r:id="rId30"/>
    <p:sldId id="288" r:id="rId31"/>
    <p:sldId id="289" r:id="rId32"/>
    <p:sldId id="290" r:id="rId33"/>
    <p:sldId id="291" r:id="rId34"/>
    <p:sldId id="281" r:id="rId35"/>
  </p:sldIdLst>
  <p:sldSz cx="9144000" cy="6858000" type="screen4x3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CC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80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35A2CE-C255-4023-B599-77FF5F6CFE1B}" type="datetimeFigureOut">
              <a:rPr lang="zh-TW" altLang="en-US"/>
              <a:pPr>
                <a:defRPr/>
              </a:pPr>
              <a:t>2015/10/15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7455C1-E9E6-4B00-B352-D9C300A4D8F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4540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71493AA-B33A-473E-ADB8-381C49C43616}" type="slidenum">
              <a:rPr lang="zh-TW" altLang="en-US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1086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46DB449-C112-4D9E-BCD7-8E29666111D6}" type="slidenum">
              <a:rPr lang="zh-TW" altLang="en-US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3347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71493AA-B33A-473E-ADB8-381C49C43616}" type="slidenum">
              <a:rPr lang="zh-TW" altLang="en-US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137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455C1-E9E6-4B00-B352-D9C300A4D8F8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6459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455C1-E9E6-4B00-B352-D9C300A4D8F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0474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455C1-E9E6-4B00-B352-D9C300A4D8F8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9996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1E28634-079E-4903-B81C-0494D23F8A5E}" type="slidenum">
              <a:rPr lang="zh-TW" altLang="en-US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0495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455C1-E9E6-4B00-B352-D9C300A4D8F8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793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455C1-E9E6-4B00-B352-D9C300A4D8F8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8624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08BFDC7-C66F-4B57-856D-C39FC1184437}" type="slidenum">
              <a:rPr lang="zh-TW" altLang="en-US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931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53651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17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661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2289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09522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07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883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0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202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855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64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90452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63090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AE943523-F661-4601-BD70-5132F7AAFDDA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Booting Up and Shutting Down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>
                <a:ea typeface="新細明體" panose="02020500000000000000" pitchFamily="18" charset="-120"/>
              </a:rPr>
              <a:t>l</a:t>
            </a:r>
            <a:r>
              <a:rPr lang="en-US" altLang="zh-TW" dirty="0" err="1" smtClean="0">
                <a:ea typeface="新細明體" panose="02020500000000000000" pitchFamily="18" charset="-120"/>
              </a:rPr>
              <a:t>ctseng</a:t>
            </a:r>
            <a:r>
              <a:rPr lang="en-US" altLang="zh-TW" dirty="0" smtClean="0">
                <a:ea typeface="新細明體" panose="02020500000000000000" pitchFamily="18" charset="-120"/>
              </a:rPr>
              <a:t> / Liang-Chi Tseng</a:t>
            </a:r>
            <a:endParaRPr lang="zh-TW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MBR recover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42672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If MBR is overwritten by MS (or others), and you want to replace it with FreeBSD MBR: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Boot with CD or Floppy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fdisk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z="1800" smtClean="0">
                <a:ea typeface="新細明體" panose="02020500000000000000" pitchFamily="18" charset="-120"/>
              </a:rPr>
              <a:t>B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z="1800" smtClean="0">
                <a:ea typeface="新細明體" panose="02020500000000000000" pitchFamily="18" charset="-120"/>
              </a:rPr>
              <a:t>b /boot/boot0 ad0</a:t>
            </a:r>
          </a:p>
          <a:p>
            <a:pPr lvl="1" eaLnBrk="1" hangingPunct="1"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or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boot0cfg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z="1800" smtClean="0">
                <a:ea typeface="新細明體" panose="02020500000000000000" pitchFamily="18" charset="-120"/>
              </a:rPr>
              <a:t>B /dev/ad0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If you want to replace it with MS MBR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Boot with DOS floppy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C:\fdisk /mbr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447800" y="5095875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736725" y="5289550"/>
            <a:ext cx="56927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-B means reinitialize the boot code contained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     in sector 0 of the disk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-b is used to specify the boot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Boot in single user mode (1)</a:t>
            </a:r>
          </a:p>
        </p:txBody>
      </p:sp>
      <p:graphicFrame>
        <p:nvGraphicFramePr>
          <p:cNvPr id="32796" name="Group 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121432"/>
              </p:ext>
            </p:extLst>
          </p:nvPr>
        </p:nvGraphicFramePr>
        <p:xfrm>
          <a:off x="1143000" y="1905000"/>
          <a:ext cx="7086600" cy="3643314"/>
        </p:xfrm>
        <a:graphic>
          <a:graphicData uri="http://schemas.openxmlformats.org/drawingml/2006/table">
            <a:tbl>
              <a:tblPr/>
              <a:tblGrid>
                <a:gridCol w="2286000"/>
                <a:gridCol w="4800600"/>
              </a:tblGrid>
              <a:tr h="854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852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Enter OK mode and type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boot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Or type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in the menu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LILO: </a:t>
                      </a: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single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Press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and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to enter the boot PROM and Press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boot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–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Boot in single user mode (2)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510" y="1676400"/>
            <a:ext cx="8236580" cy="44958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 bwMode="auto">
          <a:xfrm>
            <a:off x="1447800" y="3657600"/>
            <a:ext cx="2590800" cy="381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43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Boot in single user mode (3)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OK </a:t>
            </a:r>
            <a:r>
              <a:rPr lang="en-US" altLang="zh-TW" dirty="0" smtClean="0"/>
              <a:t>mode (loader prompt)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Type “boot -s” to enter single user mode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r="11475"/>
          <a:stretch/>
        </p:blipFill>
        <p:spPr>
          <a:xfrm>
            <a:off x="838201" y="2133601"/>
            <a:ext cx="8229599" cy="201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51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Insecure single user mode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Single user mode requires 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no password</a:t>
            </a:r>
            <a:r>
              <a:rPr lang="en-US" altLang="zh-TW" dirty="0" smtClean="0">
                <a:ea typeface="新細明體" panose="02020500000000000000" pitchFamily="18" charset="-120"/>
              </a:rPr>
              <a:t> by default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When the physical security to the console is considerable, 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Set console to be insecure in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ttys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" y="3429000"/>
            <a:ext cx="7608888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 name  getty               type    status      comments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 If console is marked "insecure", then init will ask for the root password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 when going to single-user mode.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 console none                unknown off secure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console none                unknown off </a:t>
            </a:r>
            <a:r>
              <a:rPr kumimoji="0" lang="en-US" altLang="zh-TW" sz="2000" b="1">
                <a:solidFill>
                  <a:schemeClr val="accent2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insecure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b="1">
              <a:solidFill>
                <a:schemeClr val="accent2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Multibooting (1)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FreeBSD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FreeBSD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boot loader will try to detect bootable partitions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You can also declare the bootable partitions explicitly with boot0cfg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% boot0cfg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dirty="0" smtClean="0">
                <a:ea typeface="新細明體" panose="02020500000000000000" pitchFamily="18" charset="-120"/>
              </a:rPr>
              <a:t>B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dirty="0" smtClean="0">
                <a:ea typeface="新細明體" panose="02020500000000000000" pitchFamily="18" charset="-120"/>
              </a:rPr>
              <a:t>m 0x7 ad0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905000" y="41148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041525" y="4232275"/>
            <a:ext cx="54181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-m means mask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      Specify slices to be enabled/disabled,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ex.  0x7 means 0111,boot menu will detect</a:t>
            </a:r>
            <a:b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</a:b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      slice1~3 to show the options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Multibooting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Linux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Using lilo or GRUB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267200" y="1371600"/>
            <a:ext cx="45005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default 0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timeout 30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fallback 1 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80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# For booting GNU/Linux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title  GNU/Linux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kernel (hd1,0)/vmlinuz root=/dev/hdb1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# For booting FreeBSD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title  FreeBSD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root   (hd0,2,a)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kernel /boot/loader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# For booting Windows NT or Windows95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title Windows NT / Windows 95 boot menu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root        (hd0,0)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makeactive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chainloader 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Steps in the boot process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Loading and initialization of the kernel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Device detection and configuration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Creation of spontaneous system processes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Operator intervention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Execution of system startup scripts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Multiuser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Kernel initialization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688263" cy="4648200"/>
          </a:xfrm>
        </p:spPr>
        <p:txBody>
          <a:bodyPr/>
          <a:lstStyle/>
          <a:p>
            <a:pPr marL="0" indent="0" eaLnBrk="1" hangingPunct="1"/>
            <a:r>
              <a:rPr lang="en-US" altLang="zh-TW" smtClean="0">
                <a:ea typeface="新細明體" panose="02020500000000000000" pitchFamily="18" charset="-120"/>
              </a:rPr>
              <a:t>Get kernel image into memory to be executed</a:t>
            </a:r>
          </a:p>
          <a:p>
            <a:pPr marL="0" indent="0" eaLnBrk="1" hangingPunct="1"/>
            <a:r>
              <a:rPr lang="en-US" altLang="zh-TW" smtClean="0">
                <a:ea typeface="新細明體" panose="02020500000000000000" pitchFamily="18" charset="-120"/>
              </a:rPr>
              <a:t>Perform memory test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Allocate kernel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internal data structures</a:t>
            </a:r>
          </a:p>
        </p:txBody>
      </p:sp>
      <p:graphicFrame>
        <p:nvGraphicFramePr>
          <p:cNvPr id="21541" name="Group 37"/>
          <p:cNvGraphicFramePr>
            <a:graphicFrameLocks noGrp="1"/>
          </p:cNvGraphicFramePr>
          <p:nvPr>
            <p:ph sz="half" idx="2"/>
          </p:nvPr>
        </p:nvGraphicFramePr>
        <p:xfrm>
          <a:off x="2362200" y="3352800"/>
          <a:ext cx="4724400" cy="2952750"/>
        </p:xfrm>
        <a:graphic>
          <a:graphicData uri="http://schemas.openxmlformats.org/drawingml/2006/table">
            <a:tbl>
              <a:tblPr/>
              <a:tblGrid>
                <a:gridCol w="1524000"/>
                <a:gridCol w="3200400"/>
              </a:tblGrid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Kernel image path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/boot/kernel/kernel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/boot/vmlinuz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/kernel/genunix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/vmunix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Hardware configuration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4676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Devices specified in kernel configuration file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Kernel will try to locate and initialize it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Devices not specified in kernel configuration file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Kernel tries to determine the other information by probing the bus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If the driver is missing or not responsible to the probe, device is disabled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We can load kernel module to support this device.</a:t>
            </a:r>
          </a:p>
          <a:p>
            <a:pPr lvl="2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kldload</a:t>
            </a:r>
            <a:r>
              <a:rPr lang="en-US" altLang="zh-TW" dirty="0" smtClean="0">
                <a:ea typeface="新細明體" panose="02020500000000000000" pitchFamily="18" charset="-120"/>
              </a:rPr>
              <a:t>, </a:t>
            </a:r>
            <a:r>
              <a:rPr lang="en-US" altLang="zh-TW" dirty="0" err="1" smtClean="0">
                <a:ea typeface="新細明體" panose="02020500000000000000" pitchFamily="18" charset="-120"/>
              </a:rPr>
              <a:t>kldstat</a:t>
            </a:r>
            <a:r>
              <a:rPr lang="en-US" altLang="zh-TW" dirty="0" smtClean="0">
                <a:ea typeface="新細明體" panose="02020500000000000000" pitchFamily="18" charset="-120"/>
              </a:rPr>
              <a:t>, </a:t>
            </a:r>
            <a:r>
              <a:rPr lang="en-US" altLang="zh-TW" dirty="0" err="1" smtClean="0">
                <a:ea typeface="新細明體" panose="02020500000000000000" pitchFamily="18" charset="-120"/>
              </a:rPr>
              <a:t>kldunload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/boot/kernel/*.</a:t>
            </a:r>
            <a:r>
              <a:rPr lang="en-US" altLang="zh-TW" dirty="0" err="1" smtClean="0">
                <a:ea typeface="新細明體" panose="02020500000000000000" pitchFamily="18" charset="-120"/>
              </a:rPr>
              <a:t>ko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smtClean="0">
                <a:ea typeface="新細明體" panose="02020500000000000000" pitchFamily="18" charset="-120"/>
              </a:rPr>
              <a:t>boot/module/*.</a:t>
            </a:r>
            <a:r>
              <a:rPr lang="en-US" altLang="zh-TW" dirty="0" err="1">
                <a:ea typeface="新細明體" panose="02020500000000000000" pitchFamily="18" charset="-120"/>
              </a:rPr>
              <a:t>ko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16388" name="Rectangle 20"/>
          <p:cNvSpPr>
            <a:spLocks noChangeArrowheads="1"/>
          </p:cNvSpPr>
          <p:nvPr/>
        </p:nvSpPr>
        <p:spPr bwMode="auto">
          <a:xfrm>
            <a:off x="2057400" y="5359400"/>
            <a:ext cx="3352800" cy="111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i="1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  <a:cs typeface="Consolas" panose="020B0609020204030204" pitchFamily="49" charset="0"/>
              </a:rPr>
              <a:t>/boot/</a:t>
            </a:r>
            <a:r>
              <a:rPr kumimoji="0" lang="en-US" altLang="zh-TW" sz="2000" i="1" dirty="0" err="1">
                <a:solidFill>
                  <a:srgbClr val="FF0000"/>
                </a:solidFill>
                <a:latin typeface="+mn-lt"/>
                <a:ea typeface="新細明體" panose="02020500000000000000" pitchFamily="18" charset="-120"/>
                <a:cs typeface="Consolas" panose="020B0609020204030204" pitchFamily="49" charset="0"/>
              </a:rPr>
              <a:t>loader.conf</a:t>
            </a:r>
            <a:endParaRPr kumimoji="0" lang="en-US" altLang="zh-TW" sz="2000" i="1" dirty="0">
              <a:solidFill>
                <a:srgbClr val="FF0000"/>
              </a:solidFill>
              <a:latin typeface="+mn-lt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if_em_load</a:t>
            </a:r>
            <a:r>
              <a:rPr kumimoji="0" lang="en-US" altLang="zh-TW" sz="20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="YES"</a:t>
            </a:r>
            <a:r>
              <a:rPr kumimoji="0" lang="en-US" altLang="zh-TW" sz="20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/>
            </a:r>
            <a:br>
              <a:rPr kumimoji="0" lang="en-US" altLang="zh-TW" sz="20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</a:br>
            <a:r>
              <a:rPr kumimoji="0" lang="en-US" altLang="zh-TW" sz="20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vboxdrv_load</a:t>
            </a:r>
            <a:r>
              <a:rPr kumimoji="0" lang="en-US" altLang="zh-TW" sz="20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="YES"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Booting Up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Starting up a computer</a:t>
            </a:r>
          </a:p>
          <a:p>
            <a:pPr marL="914400" lvl="1" indent="-4572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Load kernel into memory and execute it.</a:t>
            </a:r>
          </a:p>
          <a:p>
            <a:pPr marL="1295400" lvl="2" indent="-381000" eaLnBrk="1" hangingPunct="1">
              <a:buFontTx/>
              <a:buAutoNum type="arabicParenBoth"/>
              <a:defRPr/>
            </a:pPr>
            <a:r>
              <a:rPr lang="en-US" altLang="zh-TW" dirty="0" smtClean="0">
                <a:ea typeface="新細明體" pitchFamily="18" charset="-120"/>
              </a:rPr>
              <a:t>BIOS load and run the MBR (Master Boot Record)</a:t>
            </a:r>
          </a:p>
          <a:p>
            <a:pPr marL="1295400" lvl="2" indent="-381000" eaLnBrk="1" hangingPunct="1">
              <a:buFontTx/>
              <a:buAutoNum type="arabicParenBoth"/>
              <a:defRPr/>
            </a:pPr>
            <a:r>
              <a:rPr lang="en-US" altLang="zh-TW" dirty="0" smtClean="0">
                <a:ea typeface="新細明體" pitchFamily="18" charset="-120"/>
              </a:rPr>
              <a:t>MBR searches for the </a:t>
            </a:r>
            <a:r>
              <a:rPr lang="en-US" altLang="zh-TW" dirty="0" smtClean="0">
                <a:solidFill>
                  <a:schemeClr val="hlink"/>
                </a:solidFill>
                <a:ea typeface="新細明體" pitchFamily="18" charset="-120"/>
              </a:rPr>
              <a:t>bootable slice </a:t>
            </a:r>
            <a:r>
              <a:rPr lang="en-US" altLang="zh-TW" dirty="0" smtClean="0">
                <a:ea typeface="新細明體" pitchFamily="18" charset="-120"/>
              </a:rPr>
              <a:t>(partition) on the disk and then run the code on the slice to load OS.</a:t>
            </a:r>
          </a:p>
          <a:p>
            <a:pPr marL="1295400" lvl="2" indent="-381000" eaLnBrk="1" hangingPunct="1">
              <a:buFontTx/>
              <a:buAutoNum type="arabicParenBoth"/>
              <a:defRPr/>
            </a:pPr>
            <a:r>
              <a:rPr lang="en-US" altLang="zh-TW" dirty="0" smtClean="0">
                <a:ea typeface="新細明體" pitchFamily="18" charset="-120"/>
              </a:rPr>
              <a:t>kernel is loaded into memory, and then probing, initialization, init process.</a:t>
            </a:r>
          </a:p>
          <a:p>
            <a:pPr marL="533400" indent="-533400" eaLnBrk="1" hangingPunct="1">
              <a:defRPr/>
            </a:pPr>
            <a:endParaRPr lang="en-US" altLang="zh-TW" dirty="0" smtClean="0">
              <a:solidFill>
                <a:srgbClr val="000000"/>
              </a:solidFill>
              <a:ea typeface="新細明體" pitchFamily="18" charset="-120"/>
            </a:endParaRPr>
          </a:p>
          <a:p>
            <a:pPr marL="533400" indent="-533400" eaLnBrk="1" hangingPunct="1">
              <a:defRPr/>
            </a:pPr>
            <a:r>
              <a:rPr lang="en-US" altLang="zh-TW" dirty="0" smtClean="0">
                <a:solidFill>
                  <a:srgbClr val="000000"/>
                </a:solidFill>
                <a:ea typeface="新細明體" pitchFamily="18" charset="-120"/>
              </a:rPr>
              <a:t>MBR</a:t>
            </a:r>
          </a:p>
          <a:p>
            <a:pPr marL="933450" lvl="1" indent="-533400" eaLnBrk="1" hangingPunct="1">
              <a:defRPr/>
            </a:pPr>
            <a:r>
              <a:rPr lang="en-US" altLang="zh-TW" dirty="0" smtClean="0">
                <a:solidFill>
                  <a:srgbClr val="000000"/>
                </a:solidFill>
                <a:ea typeface="新細明體" pitchFamily="18" charset="-120"/>
              </a:rPr>
              <a:t>http://en.wikipedia.org/wiki/Master_boot_record</a:t>
            </a:r>
          </a:p>
          <a:p>
            <a:pPr marL="533400" indent="-533400" eaLnBrk="1" hangingPunct="1">
              <a:defRPr/>
            </a:pPr>
            <a:r>
              <a:rPr lang="en-US" altLang="zh-TW" dirty="0" smtClean="0">
                <a:solidFill>
                  <a:srgbClr val="000000"/>
                </a:solidFill>
                <a:ea typeface="新細明體" pitchFamily="18" charset="-120"/>
              </a:rPr>
              <a:t>FreeBSD Handbook</a:t>
            </a:r>
          </a:p>
          <a:p>
            <a:pPr marL="933450" lvl="1" indent="-533400" eaLnBrk="1" hangingPunct="1">
              <a:defRPr/>
            </a:pPr>
            <a:r>
              <a:rPr lang="en-US" altLang="zh-TW" dirty="0" smtClean="0"/>
              <a:t>http://www.freebsd.org/doc/en/books/handbook/boot.html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System Processes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688263" cy="4648200"/>
          </a:xfrm>
        </p:spPr>
        <p:txBody>
          <a:bodyPr/>
          <a:lstStyle/>
          <a:p>
            <a:pPr marL="0" indent="0" eaLnBrk="1" hangingPunct="1"/>
            <a:r>
              <a:rPr lang="en-US" altLang="zh-TW" dirty="0" smtClean="0">
                <a:ea typeface="新細明體" panose="02020500000000000000" pitchFamily="18" charset="-120"/>
              </a:rPr>
              <a:t>Spontaneous process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Not created by the normal UNIX fork mechanism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View by 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ps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[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pid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]</a:t>
            </a:r>
          </a:p>
        </p:txBody>
      </p:sp>
      <p:graphicFrame>
        <p:nvGraphicFramePr>
          <p:cNvPr id="24648" name="Group 7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5680487"/>
              </p:ext>
            </p:extLst>
          </p:nvPr>
        </p:nvGraphicFramePr>
        <p:xfrm>
          <a:off x="990600" y="2667000"/>
          <a:ext cx="7620000" cy="2311401"/>
        </p:xfrm>
        <a:graphic>
          <a:graphicData uri="http://schemas.openxmlformats.org/drawingml/2006/table">
            <a:tbl>
              <a:tblPr/>
              <a:tblGrid>
                <a:gridCol w="1758950"/>
                <a:gridCol w="1517650"/>
                <a:gridCol w="990600"/>
                <a:gridCol w="3352800"/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 2 and 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kernel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g_event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cam, 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kthreadd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kflushed,kupdate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Kpiod,kswapd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sched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pageout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Operator intervention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Manual boot only (boot into single)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Only the root partition is mounted and mounted as </a:t>
            </a:r>
            <a:r>
              <a:rPr lang="en-US" altLang="zh-TW" smtClean="0">
                <a:solidFill>
                  <a:schemeClr val="hlink"/>
                </a:solidFill>
                <a:ea typeface="新細明體" panose="02020500000000000000" pitchFamily="18" charset="-120"/>
              </a:rPr>
              <a:t>read only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mount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u /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mount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a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t ufs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swapon -a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1828800" y="40386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965325" y="4232275"/>
            <a:ext cx="62912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mount –u indicates that the status of an already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                 mounted file system should be changed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mount –a –t means mount all ufs file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Execution of startup scripts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The startup scripts are selected and run by </a:t>
            </a:r>
            <a:r>
              <a:rPr lang="en-US" altLang="zh-TW" b="1" smtClean="0">
                <a:ea typeface="新細明體" panose="02020500000000000000" pitchFamily="18" charset="-120"/>
              </a:rPr>
              <a:t>init</a:t>
            </a:r>
            <a:r>
              <a:rPr lang="en-US" altLang="zh-TW" smtClean="0">
                <a:ea typeface="新細明體" panose="02020500000000000000" pitchFamily="18" charset="-12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Typical works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Setting the name of the computer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Setting the time zone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Checking the disk with fsck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Mounting the system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disks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Removing files from /tmp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Configuring network interface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Starting up daemons and network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SA2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6" t="1990" r="15222" b="8496"/>
          <a:stretch>
            <a:fillRect/>
          </a:stretch>
        </p:blipFill>
        <p:spPr bwMode="auto">
          <a:xfrm>
            <a:off x="4648200" y="1371600"/>
            <a:ext cx="441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multiuser operator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4419600" cy="4648200"/>
          </a:xfrm>
        </p:spPr>
        <p:txBody>
          <a:bodyPr/>
          <a:lstStyle/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From now on, the system is fully operational, but no one can login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init</a:t>
            </a:r>
            <a:r>
              <a:rPr lang="en-US" altLang="zh-TW" dirty="0" smtClean="0">
                <a:ea typeface="新細明體" panose="02020500000000000000" pitchFamily="18" charset="-120"/>
              </a:rPr>
              <a:t> will spawn </a:t>
            </a:r>
            <a:r>
              <a:rPr lang="en-US" altLang="zh-TW" dirty="0" err="1" smtClean="0">
                <a:ea typeface="新細明體" panose="02020500000000000000" pitchFamily="18" charset="-120"/>
              </a:rPr>
              <a:t>getty</a:t>
            </a:r>
            <a:r>
              <a:rPr lang="en-US" altLang="zh-TW" dirty="0" smtClean="0">
                <a:ea typeface="新細明體" panose="02020500000000000000" pitchFamily="18" charset="-120"/>
              </a:rPr>
              <a:t> processes to listen for login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l</a:t>
            </a:r>
            <a:r>
              <a:rPr lang="en-US" altLang="zh-TW" dirty="0" smtClean="0">
                <a:ea typeface="新細明體" panose="02020500000000000000" pitchFamily="18" charset="-120"/>
              </a:rPr>
              <a:t>ogin: read username and prompt for password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FreeBSD startup scripts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init will run /etc/rc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/etc/rc will reads the following configuration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/etc/defaults/rc.conf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/etc/rc.conf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/etc/rc.d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Manual: rc(8)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Ways to shut down or reboot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Turning off the </a:t>
            </a:r>
            <a:r>
              <a:rPr lang="en-US" altLang="zh-TW" dirty="0" smtClean="0">
                <a:ea typeface="新細明體" panose="02020500000000000000" pitchFamily="18" charset="-120"/>
              </a:rPr>
              <a:t>power</a:t>
            </a:r>
            <a:r>
              <a:rPr lang="en-US" altLang="zh-TW" dirty="0" smtClean="0">
                <a:ea typeface="新細明體" panose="02020500000000000000" pitchFamily="18" charset="-120"/>
              </a:rPr>
              <a:t>	</a:t>
            </a:r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 Please Don’t</a:t>
            </a:r>
            <a:r>
              <a:rPr lang="zh-TW" altLang="en-US" dirty="0" smtClean="0">
                <a:solidFill>
                  <a:schemeClr val="hlink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！</a:t>
            </a:r>
            <a:endParaRPr lang="en-US" altLang="zh-TW" dirty="0" smtClean="0">
              <a:solidFill>
                <a:schemeClr val="hlink"/>
              </a:solidFill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May cause disk failure / filesystem dirty</a:t>
            </a:r>
            <a:endParaRPr lang="zh-TW" altLang="en-US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Using the </a:t>
            </a:r>
            <a:r>
              <a:rPr lang="en-US" altLang="zh-TW" dirty="0" smtClean="0">
                <a:solidFill>
                  <a:schemeClr val="tx2"/>
                </a:solidFill>
                <a:ea typeface="新細明體" panose="02020500000000000000" pitchFamily="18" charset="-120"/>
              </a:rPr>
              <a:t>shutdown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Using the </a:t>
            </a:r>
            <a:r>
              <a:rPr lang="en-US" altLang="zh-TW" dirty="0" smtClean="0">
                <a:solidFill>
                  <a:schemeClr val="tx2"/>
                </a:solidFill>
                <a:ea typeface="新細明體" panose="02020500000000000000" pitchFamily="18" charset="-120"/>
              </a:rPr>
              <a:t>halt</a:t>
            </a:r>
            <a:r>
              <a:rPr lang="en-US" altLang="zh-TW" dirty="0" smtClean="0">
                <a:ea typeface="新細明體" panose="02020500000000000000" pitchFamily="18" charset="-120"/>
              </a:rPr>
              <a:t> and </a:t>
            </a:r>
            <a:r>
              <a:rPr lang="en-US" altLang="zh-TW" dirty="0" smtClean="0">
                <a:solidFill>
                  <a:schemeClr val="tx2"/>
                </a:solidFill>
                <a:ea typeface="新細明體" panose="02020500000000000000" pitchFamily="18" charset="-120"/>
              </a:rPr>
              <a:t>reboot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halt = shutdown –h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reboot = shutdown –r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poweroff</a:t>
            </a:r>
            <a:r>
              <a:rPr lang="en-US" altLang="zh-TW" dirty="0" smtClean="0">
                <a:ea typeface="新細明體" panose="02020500000000000000" pitchFamily="18" charset="-120"/>
              </a:rPr>
              <a:t>  = shutdown -p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Sending </a:t>
            </a:r>
            <a:r>
              <a:rPr lang="en-US" altLang="zh-TW" dirty="0" err="1" smtClean="0">
                <a:ea typeface="新細明體" panose="02020500000000000000" pitchFamily="18" charset="-120"/>
              </a:rPr>
              <a:t>init</a:t>
            </a:r>
            <a:r>
              <a:rPr lang="en-US" altLang="zh-TW" dirty="0" smtClean="0">
                <a:ea typeface="新細明體" panose="02020500000000000000" pitchFamily="18" charset="-120"/>
              </a:rPr>
              <a:t> a TERM signal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kill –TERM 1 (go into single user mode)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Using </a:t>
            </a:r>
            <a:r>
              <a:rPr lang="en-US" altLang="zh-TW" dirty="0" err="1" smtClean="0">
                <a:solidFill>
                  <a:schemeClr val="tx2"/>
                </a:solidFill>
                <a:ea typeface="新細明體" panose="02020500000000000000" pitchFamily="18" charset="-120"/>
              </a:rPr>
              <a:t>telinit</a:t>
            </a:r>
            <a:r>
              <a:rPr lang="en-US" altLang="zh-TW" dirty="0" smtClean="0">
                <a:ea typeface="新細明體" panose="02020500000000000000" pitchFamily="18" charset="-120"/>
              </a:rPr>
              <a:t> to change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init’s</a:t>
            </a:r>
            <a:r>
              <a:rPr lang="en-US" altLang="zh-TW" dirty="0" smtClean="0">
                <a:ea typeface="新細明體" panose="02020500000000000000" pitchFamily="18" charset="-120"/>
              </a:rPr>
              <a:t> level (for Linux using System-V)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Ways to shut down or reboot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shutdown command</a:t>
            </a:r>
          </a:p>
        </p:txBody>
      </p:sp>
      <p:graphicFrame>
        <p:nvGraphicFramePr>
          <p:cNvPr id="42150" name="Group 166"/>
          <p:cNvGraphicFramePr>
            <a:graphicFrameLocks noGrp="1"/>
          </p:cNvGraphicFramePr>
          <p:nvPr>
            <p:ph idx="1"/>
          </p:nvPr>
        </p:nvGraphicFramePr>
        <p:xfrm>
          <a:off x="762000" y="1600200"/>
          <a:ext cx="8153400" cy="2092327"/>
        </p:xfrm>
        <a:graphic>
          <a:graphicData uri="http://schemas.openxmlformats.org/drawingml/2006/table">
            <a:tbl>
              <a:tblPr/>
              <a:tblGrid>
                <a:gridCol w="1484313"/>
                <a:gridCol w="3049587"/>
                <a:gridCol w="1333500"/>
                <a:gridCol w="571500"/>
                <a:gridCol w="571500"/>
                <a:gridCol w="571500"/>
                <a:gridCol w="571500"/>
              </a:tblGrid>
              <a:tr h="3952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Pathname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/sbin/shutdown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time</a:t>
                      </a:r>
                      <a:endParaRPr kumimoji="1" lang="en-US" altLang="zh-TW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/sbin/shutdown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/usr/sbin/shutdown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-g</a:t>
                      </a:r>
                      <a:r>
                        <a:rPr kumimoji="1" lang="en-US" altLang="zh-TW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secs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-i6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-i0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/usr/sbin/shutdown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+mins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05" name="Text Box 167"/>
          <p:cNvSpPr txBox="1">
            <a:spLocks noChangeArrowheads="1"/>
          </p:cNvSpPr>
          <p:nvPr/>
        </p:nvSpPr>
        <p:spPr bwMode="auto">
          <a:xfrm>
            <a:off x="974725" y="4613275"/>
            <a:ext cx="523091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time format can be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	+</a:t>
            </a:r>
            <a:r>
              <a:rPr kumimoji="0"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m (after m minutes)</a:t>
            </a:r>
            <a:endParaRPr kumimoji="0" lang="en-US" altLang="zh-TW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hh:mm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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linux</a:t>
            </a:r>
            <a:endParaRPr kumimoji="0" lang="en-US" altLang="zh-TW" dirty="0">
              <a:latin typeface="Times" panose="02020603050405020304" pitchFamily="18" charset="0"/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	</a:t>
            </a:r>
            <a:r>
              <a:rPr kumimoji="0" lang="en-US" altLang="zh-TW" dirty="0" err="1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yymmddhhmm</a:t>
            </a:r>
            <a:r>
              <a:rPr kumimoji="0"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/now 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 </a:t>
            </a:r>
            <a:r>
              <a:rPr kumimoji="0"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FreeBSD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	</a:t>
            </a:r>
            <a:endParaRPr kumimoji="0" lang="en-US" altLang="zh-TW" dirty="0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3606" name="Text Box 168"/>
          <p:cNvSpPr txBox="1">
            <a:spLocks noChangeArrowheads="1"/>
          </p:cNvSpPr>
          <p:nvPr/>
        </p:nvSpPr>
        <p:spPr bwMode="auto">
          <a:xfrm>
            <a:off x="2971800" y="4038600"/>
            <a:ext cx="566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R=Reboot, H=Halt, S=Enter Single user mode, F=Skip fsck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Poweroff</a:t>
            </a:r>
            <a:r>
              <a:rPr lang="en-US" altLang="zh-TW" dirty="0" smtClean="0">
                <a:ea typeface="新細明體" pitchFamily="18" charset="-12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ACPI / APM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Advanced Configuration and Power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Advanced Power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In FreeBSD, (if cannot 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poweroff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automatically)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(1) Try “shutdown -p now”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(2) Compile this into kernel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	device apm0 at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nexus?flag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0x20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(3) Rebuild the kernel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(4) Edit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rc.conf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  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apm_enable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=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YES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	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apmd_enable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=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YES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(5) Reboot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(6) Try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shtudown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p now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Appendix</a:t>
            </a:r>
            <a:endParaRPr lang="zh-TW" altLang="en-US" dirty="0"/>
          </a:p>
        </p:txBody>
      </p:sp>
      <p:sp>
        <p:nvSpPr>
          <p:cNvPr id="25603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smtClean="0"/>
              <a:t>System-V</a:t>
            </a:r>
            <a:endParaRPr lang="zh-TW" alt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Startup Scripts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SystemV-style startup scripts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sun, linux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/etc/init.d/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/etc/rc.d/rc</a:t>
            </a:r>
            <a:r>
              <a:rPr lang="en-US" altLang="zh-TW" i="1" smtClean="0">
                <a:ea typeface="新細明體" panose="02020500000000000000" pitchFamily="18" charset="-120"/>
              </a:rPr>
              <a:t>n</a:t>
            </a:r>
            <a:r>
              <a:rPr lang="en-US" altLang="zh-TW" smtClean="0">
                <a:ea typeface="新細明體" panose="02020500000000000000" pitchFamily="18" charset="-120"/>
              </a:rPr>
              <a:t>.d/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Each script is responsible for one 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    daemon or one aspect of system.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352800" y="2819400"/>
            <a:ext cx="609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3962400" y="2438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>
            <a:off x="2870200" y="2438400"/>
            <a:ext cx="1092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886200" y="2438400"/>
            <a:ext cx="147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chemeClr val="hlink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Symbolic link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638800" y="2209800"/>
            <a:ext cx="324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Example: sshd in sun OS</a:t>
            </a:r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5257800" y="2794000"/>
            <a:ext cx="3744913" cy="393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case "$1" 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'start')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if [ -x /usr/local/sbin/sshd ];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        echo "Starting the secure shell daemon"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        /usr/local/sbin/sshd &amp;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fi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;;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40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'stop')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echo "Stopping the secure shell daemon 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pkill -TERM sshd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;;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echo "Usage: /etc/init.d/sshd { start | stop }"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;;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esac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exit 0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400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MBR – Master Boot Record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First 512 bytes of disk, outside the FreeBSD area, </a:t>
            </a:r>
            <a:r>
              <a:rPr lang="en-US" altLang="zh-TW" dirty="0" smtClean="0"/>
              <a:t>last 2 Bytes are 0x55AA</a:t>
            </a:r>
          </a:p>
          <a:p>
            <a:pPr lvl="1" eaLnBrk="1" hangingPunct="1"/>
            <a:r>
              <a:rPr lang="en-US" altLang="zh-TW" dirty="0" smtClean="0"/>
              <a:t>Corresponding copy in FreeBSD is </a:t>
            </a:r>
            <a:r>
              <a:rPr lang="en-US" altLang="zh-TW" dirty="0" smtClean="0">
                <a:solidFill>
                  <a:srgbClr val="FF0000"/>
                </a:solidFill>
              </a:rPr>
              <a:t>/boot/boot0 </a:t>
            </a:r>
            <a:r>
              <a:rPr lang="en-US" altLang="zh-TW" dirty="0" smtClean="0"/>
              <a:t>or </a:t>
            </a:r>
            <a:r>
              <a:rPr lang="en-US" altLang="zh-TW" dirty="0" smtClean="0">
                <a:solidFill>
                  <a:srgbClr val="FF0000"/>
                </a:solidFill>
              </a:rPr>
              <a:t>/boot/</a:t>
            </a:r>
            <a:r>
              <a:rPr lang="en-US" altLang="zh-TW" dirty="0" err="1" smtClean="0">
                <a:solidFill>
                  <a:srgbClr val="FF0000"/>
                </a:solidFill>
              </a:rPr>
              <a:t>mbr</a:t>
            </a:r>
            <a:endParaRPr lang="en-US" altLang="zh-TW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/>
          <a:srcRect l="-613" t="4000" r="613" b="4000"/>
          <a:stretch/>
        </p:blipFill>
        <p:spPr>
          <a:xfrm>
            <a:off x="953819" y="2667000"/>
            <a:ext cx="5980382" cy="133831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4"/>
          <a:srcRect b="52504"/>
          <a:stretch/>
        </p:blipFill>
        <p:spPr>
          <a:xfrm>
            <a:off x="685800" y="4168839"/>
            <a:ext cx="8210972" cy="1100123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5"/>
          <a:srcRect t="28147"/>
          <a:stretch/>
        </p:blipFill>
        <p:spPr>
          <a:xfrm>
            <a:off x="693295" y="5459971"/>
            <a:ext cx="8210972" cy="100217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 bwMode="auto">
          <a:xfrm>
            <a:off x="4191000" y="2895600"/>
            <a:ext cx="5334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4191000" y="3676662"/>
            <a:ext cx="5334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172199" y="5943599"/>
            <a:ext cx="762001" cy="31592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Startup Scripts </a:t>
            </a:r>
            <a:r>
              <a:rPr lang="en-US" altLang="zh-TW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mtClean="0">
                <a:ea typeface="新細明體" pitchFamily="18" charset="-120"/>
              </a:rPr>
              <a:t>	SystemV-style startup scripts (1)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Run-level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/etc/inittab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init follow the inittab from level 0 to level k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355725" y="3200400"/>
            <a:ext cx="3197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Example: inittab in sun1</a:t>
            </a:r>
          </a:p>
        </p:txBody>
      </p:sp>
      <p:graphicFrame>
        <p:nvGraphicFramePr>
          <p:cNvPr id="34893" name="Group 77"/>
          <p:cNvGraphicFramePr>
            <a:graphicFrameLocks noGrp="1"/>
          </p:cNvGraphicFramePr>
          <p:nvPr>
            <p:ph sz="half" idx="4294967295"/>
          </p:nvPr>
        </p:nvGraphicFramePr>
        <p:xfrm>
          <a:off x="1447800" y="3657600"/>
          <a:ext cx="6934200" cy="2921000"/>
        </p:xfrm>
        <a:graphic>
          <a:graphicData uri="http://schemas.openxmlformats.org/drawingml/2006/table">
            <a:tbl>
              <a:tblPr/>
              <a:tblGrid>
                <a:gridCol w="1447800"/>
                <a:gridCol w="1981200"/>
                <a:gridCol w="3505200"/>
              </a:tblGrid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Run Level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Startup scripts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Meaning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/etc/rc.d/rc0.d/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Halt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/etc/rc.d/rc1.d/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Single User Mode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/etc/rc.d/rc2.d/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Multiuser without NFS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/etc/rc.d/rc3.d/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Full multiuser mode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/etc/rc.d/rc4.d/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Unused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/etc/rc.d/rc5.d/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/etc/rc.d/rc6.d/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reboot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Startup Scripts </a:t>
            </a:r>
            <a:r>
              <a:rPr lang="en-US" altLang="zh-TW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mtClean="0">
                <a:ea typeface="新細明體" pitchFamily="18" charset="-120"/>
              </a:rPr>
              <a:t>	SystemV-style startup scripts (2)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/etc/rc.d/rc</a:t>
            </a:r>
            <a:r>
              <a:rPr lang="en-US" altLang="zh-TW" i="1" smtClean="0">
                <a:ea typeface="新細明體" panose="02020500000000000000" pitchFamily="18" charset="-120"/>
              </a:rPr>
              <a:t>n</a:t>
            </a:r>
            <a:r>
              <a:rPr lang="en-US" altLang="zh-TW" smtClean="0">
                <a:ea typeface="新細明體" panose="02020500000000000000" pitchFamily="18" charset="-120"/>
              </a:rPr>
              <a:t>.d/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When init transitions from lower run level to higher one,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it runs all the scripts that start with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S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in ascending order with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start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argument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When init transitions from high run level to lower one,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it runs all the scripts that start with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K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in descending order with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stop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argument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  <p:pic>
        <p:nvPicPr>
          <p:cNvPr id="28676" name="Picture 4" descr="rcd"/>
          <p:cNvPicPr>
            <a:picLocks noChangeAspect="1" noChangeArrowheads="1"/>
          </p:cNvPicPr>
          <p:nvPr/>
        </p:nvPicPr>
        <p:blipFill>
          <a:blip r:embed="rId2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auto">
          <a:xfrm>
            <a:off x="2133600" y="4191000"/>
            <a:ext cx="609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Startup Scripts </a:t>
            </a:r>
            <a:r>
              <a:rPr lang="en-US" altLang="zh-TW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mtClean="0">
                <a:ea typeface="新細明體" pitchFamily="18" charset="-120"/>
              </a:rPr>
              <a:t>	SystemV-style startup scripts (3)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If you write a daemon and want init to start/stop it,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write a script and put in /etc/init.d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make suitable symbolic link in rc</a:t>
            </a:r>
            <a:r>
              <a:rPr lang="en-US" altLang="zh-TW" i="1" smtClean="0">
                <a:ea typeface="新細明體" panose="02020500000000000000" pitchFamily="18" charset="-120"/>
              </a:rPr>
              <a:t>n</a:t>
            </a:r>
            <a:r>
              <a:rPr lang="en-US" altLang="zh-TW" smtClean="0">
                <a:ea typeface="新細明體" panose="02020500000000000000" pitchFamily="18" charset="-120"/>
              </a:rPr>
              <a:t>.d</a:t>
            </a:r>
          </a:p>
          <a:p>
            <a:pPr lvl="2" eaLnBrk="1" hangingPunct="1"/>
            <a:r>
              <a:rPr lang="en-US" altLang="zh-TW" b="1" smtClean="0">
                <a:ea typeface="新細明體" panose="02020500000000000000" pitchFamily="18" charset="-120"/>
              </a:rPr>
              <a:t>ln </a:t>
            </a:r>
            <a:r>
              <a:rPr lang="en-US" altLang="zh-TW" b="1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b="1" smtClean="0">
                <a:ea typeface="新細明體" panose="02020500000000000000" pitchFamily="18" charset="-120"/>
              </a:rPr>
              <a:t>s /etc/init.d/initiald /etc/rc2.d/S61initiald</a:t>
            </a:r>
          </a:p>
          <a:p>
            <a:pPr lvl="2" eaLnBrk="1" hangingPunct="1"/>
            <a:r>
              <a:rPr lang="en-US" altLang="zh-TW" b="1" smtClean="0">
                <a:ea typeface="新細明體" panose="02020500000000000000" pitchFamily="18" charset="-120"/>
              </a:rPr>
              <a:t>ln </a:t>
            </a:r>
            <a:r>
              <a:rPr lang="en-US" altLang="zh-TW" b="1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b="1" smtClean="0">
                <a:ea typeface="新細明體" panose="02020500000000000000" pitchFamily="18" charset="-120"/>
              </a:rPr>
              <a:t>s /etc/init.d/initiald /etc/rc0.d/K33initiald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Startup Scripts </a:t>
            </a:r>
            <a:r>
              <a:rPr lang="en-US" altLang="zh-TW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mtClean="0">
                <a:ea typeface="新細明體" pitchFamily="18" charset="-120"/>
              </a:rPr>
              <a:t>	SystemV-style startup scripts (4)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In linux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/etc/sysconfig/ contain config data used by startup scripts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network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Set global network option (hostname, gateway, ..)</a:t>
            </a:r>
          </a:p>
          <a:p>
            <a:pPr lvl="4" eaLnBrk="1" hangingPunct="1"/>
            <a:r>
              <a:rPr lang="en-US" altLang="zh-TW" smtClean="0">
                <a:ea typeface="新細明體" panose="02020500000000000000" pitchFamily="18" charset="-120"/>
              </a:rPr>
              <a:t>HOSTNAME=linux5</a:t>
            </a:r>
          </a:p>
          <a:p>
            <a:pPr lvl="4" eaLnBrk="1" hangingPunct="1"/>
            <a:r>
              <a:rPr lang="en-US" altLang="zh-TW" smtClean="0">
                <a:ea typeface="新細明體" panose="02020500000000000000" pitchFamily="18" charset="-120"/>
              </a:rPr>
              <a:t>GATEWAY=140.113.209.254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network-scripts/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Contain accessory scripts and network config file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EX: ifcfg-eth0</a:t>
            </a:r>
          </a:p>
          <a:p>
            <a:pPr lvl="4" eaLnBrk="1" hangingPunct="1"/>
            <a:r>
              <a:rPr lang="en-US" altLang="zh-TW" sz="1600" smtClean="0">
                <a:ea typeface="新細明體" panose="02020500000000000000" pitchFamily="18" charset="-120"/>
              </a:rPr>
              <a:t>DEVICE=eth0</a:t>
            </a:r>
          </a:p>
          <a:p>
            <a:pPr lvl="4" eaLnBrk="1" hangingPunct="1"/>
            <a:r>
              <a:rPr lang="en-US" altLang="zh-TW" sz="1600" smtClean="0">
                <a:ea typeface="新細明體" panose="02020500000000000000" pitchFamily="18" charset="-120"/>
              </a:rPr>
              <a:t>BROADCAST=140.113.209.255</a:t>
            </a:r>
          </a:p>
          <a:p>
            <a:pPr lvl="4" eaLnBrk="1" hangingPunct="1"/>
            <a:r>
              <a:rPr lang="en-US" altLang="zh-TW" sz="1600" smtClean="0">
                <a:ea typeface="新細明體" panose="02020500000000000000" pitchFamily="18" charset="-120"/>
              </a:rPr>
              <a:t>IPADDR=140.113.209.145</a:t>
            </a:r>
          </a:p>
          <a:p>
            <a:pPr lvl="4" eaLnBrk="1" hangingPunct="1"/>
            <a:r>
              <a:rPr lang="en-US" altLang="zh-TW" sz="1600" smtClean="0">
                <a:ea typeface="新細明體" panose="02020500000000000000" pitchFamily="18" charset="-120"/>
              </a:rPr>
              <a:t>NETMASK=255.255.255.0</a:t>
            </a:r>
          </a:p>
          <a:p>
            <a:pPr lvl="4" eaLnBrk="1" hangingPunct="1"/>
            <a:r>
              <a:rPr lang="en-US" altLang="zh-TW" sz="1600" smtClean="0">
                <a:ea typeface="新細明體" panose="02020500000000000000" pitchFamily="18" charset="-120"/>
              </a:rPr>
              <a:t>ONBOOT=yes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Ways to shut down or reboot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telinit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Only for SystemV systems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Linux, Solaris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% telinit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MBR – Master Boot Record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Responsible to find the boot code on the boot sector of bootable slice.</a:t>
            </a:r>
          </a:p>
        </p:txBody>
      </p:sp>
      <p:graphicFrame>
        <p:nvGraphicFramePr>
          <p:cNvPr id="11298" name="Group 3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78627903"/>
              </p:ext>
            </p:extLst>
          </p:nvPr>
        </p:nvGraphicFramePr>
        <p:xfrm>
          <a:off x="5351489" y="2667000"/>
          <a:ext cx="3352800" cy="2247902"/>
        </p:xfrm>
        <a:graphic>
          <a:graphicData uri="http://schemas.openxmlformats.org/drawingml/2006/table">
            <a:tbl>
              <a:tblPr/>
              <a:tblGrid>
                <a:gridCol w="33528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MBR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(/dev/ad0s1)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(/dev/ad0s2)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(/dev/ad0s3)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4 (/dev/ad0s4)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8" name="Line 25"/>
          <p:cNvSpPr>
            <a:spLocks noChangeShapeType="1"/>
          </p:cNvSpPr>
          <p:nvPr/>
        </p:nvSpPr>
        <p:spPr bwMode="auto">
          <a:xfrm flipH="1">
            <a:off x="4284689" y="28956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9" name="Line 26"/>
          <p:cNvSpPr>
            <a:spLocks noChangeShapeType="1"/>
          </p:cNvSpPr>
          <p:nvPr/>
        </p:nvSpPr>
        <p:spPr bwMode="auto">
          <a:xfrm>
            <a:off x="4284689" y="2895600"/>
            <a:ext cx="0" cy="1752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40" name="Line 28"/>
          <p:cNvSpPr>
            <a:spLocks noChangeShapeType="1"/>
          </p:cNvSpPr>
          <p:nvPr/>
        </p:nvSpPr>
        <p:spPr bwMode="auto">
          <a:xfrm>
            <a:off x="4284689" y="46482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41" name="Line 30"/>
          <p:cNvSpPr>
            <a:spLocks noChangeShapeType="1"/>
          </p:cNvSpPr>
          <p:nvPr/>
        </p:nvSpPr>
        <p:spPr bwMode="auto">
          <a:xfrm>
            <a:off x="4284689" y="41910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42" name="Line 31"/>
          <p:cNvSpPr>
            <a:spLocks noChangeShapeType="1"/>
          </p:cNvSpPr>
          <p:nvPr/>
        </p:nvSpPr>
        <p:spPr bwMode="auto">
          <a:xfrm>
            <a:off x="4284689" y="38100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43" name="Line 32"/>
          <p:cNvSpPr>
            <a:spLocks noChangeShapeType="1"/>
          </p:cNvSpPr>
          <p:nvPr/>
        </p:nvSpPr>
        <p:spPr bwMode="auto">
          <a:xfrm>
            <a:off x="4284689" y="33528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44" name="Text Box 33"/>
          <p:cNvSpPr txBox="1">
            <a:spLocks noChangeArrowheads="1"/>
          </p:cNvSpPr>
          <p:nvPr/>
        </p:nvSpPr>
        <p:spPr bwMode="auto">
          <a:xfrm>
            <a:off x="703289" y="2879725"/>
            <a:ext cx="1752600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F1 FreeBSD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Default: </a:t>
            </a:r>
            <a:r>
              <a:rPr kumimoji="0"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F1</a:t>
            </a:r>
            <a:endParaRPr kumimoji="0" lang="en-US" altLang="zh-TW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dirty="0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graphicFrame>
        <p:nvGraphicFramePr>
          <p:cNvPr id="11312" name="Group 48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501366508"/>
              </p:ext>
            </p:extLst>
          </p:nvPr>
        </p:nvGraphicFramePr>
        <p:xfrm>
          <a:off x="5351489" y="5257800"/>
          <a:ext cx="3352800" cy="579438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5 /dev/ad0s5</a:t>
                      </a:r>
                    </a:p>
                  </a:txBody>
                  <a:tcPr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6 /dev/ad0s6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3" name="AutoShape 49"/>
          <p:cNvSpPr>
            <a:spLocks noChangeArrowheads="1"/>
          </p:cNvSpPr>
          <p:nvPr/>
        </p:nvSpPr>
        <p:spPr bwMode="auto">
          <a:xfrm>
            <a:off x="5199089" y="4419600"/>
            <a:ext cx="3581400" cy="838200"/>
          </a:xfrm>
          <a:prstGeom prst="downArrowCallout">
            <a:avLst>
              <a:gd name="adj1" fmla="val 37505"/>
              <a:gd name="adj2" fmla="val 59462"/>
              <a:gd name="adj3" fmla="val 16667"/>
              <a:gd name="adj4" fmla="val 63069"/>
            </a:avLst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5154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89" y="2913063"/>
            <a:ext cx="1600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17" y="5029718"/>
            <a:ext cx="5167872" cy="163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1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Boot Stage One and Stage Two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162800" cy="4267200"/>
          </a:xfrm>
        </p:spPr>
        <p:txBody>
          <a:bodyPr/>
          <a:lstStyle/>
          <a:p>
            <a:pPr marL="0" indent="0" eaLnBrk="1" hangingPunct="1"/>
            <a:r>
              <a:rPr lang="en-US" altLang="zh-TW" smtClean="0"/>
              <a:t>boot1 and boot2 (/boot/boot1 + /boot/boot2 = /boot/boot)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/>
              <a:t>Members of booting chain</a:t>
            </a:r>
          </a:p>
          <a:p>
            <a:pPr lvl="1" eaLnBrk="1" hangingPunct="1"/>
            <a:r>
              <a:rPr lang="en-US" altLang="zh-TW" smtClean="0"/>
              <a:t>Used to run the loader.</a:t>
            </a:r>
          </a:p>
          <a:p>
            <a:pPr lvl="1" eaLnBrk="1" hangingPunct="1"/>
            <a:r>
              <a:rPr lang="en-US" altLang="zh-TW" smtClean="0"/>
              <a:t>As MBR, boot1 and boot2 are outside the FreeBSD, and the copy of these two are</a:t>
            </a:r>
          </a:p>
          <a:p>
            <a:pPr lvl="2" eaLnBrk="1" hangingPunct="1"/>
            <a:r>
              <a:rPr lang="en-US" altLang="zh-TW" smtClean="0"/>
              <a:t>/boot/boot1</a:t>
            </a:r>
          </a:p>
          <a:p>
            <a:pPr lvl="2" eaLnBrk="1" hangingPunct="1"/>
            <a:r>
              <a:rPr lang="en-US" altLang="zh-TW" smtClean="0"/>
              <a:t>/boot/boot2</a:t>
            </a:r>
            <a:endParaRPr lang="en-US" altLang="zh-TW" smtClean="0">
              <a:ea typeface="新細明體" panose="02020500000000000000" pitchFamily="18" charset="-120"/>
            </a:endParaRPr>
          </a:p>
        </p:txBody>
      </p:sp>
      <p:graphicFrame>
        <p:nvGraphicFramePr>
          <p:cNvPr id="13384" name="Group 72"/>
          <p:cNvGraphicFramePr>
            <a:graphicFrameLocks noGrp="1"/>
          </p:cNvGraphicFramePr>
          <p:nvPr>
            <p:ph sz="half" idx="2"/>
          </p:nvPr>
        </p:nvGraphicFramePr>
        <p:xfrm>
          <a:off x="6019800" y="3657600"/>
          <a:ext cx="2743200" cy="255594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380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MBR(512 bytes)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9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(/dev/ad0s1)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(/dev/ad0s2)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4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(/dev/ad0s3)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0" name="Line 53"/>
          <p:cNvSpPr>
            <a:spLocks noChangeShapeType="1"/>
          </p:cNvSpPr>
          <p:nvPr/>
        </p:nvSpPr>
        <p:spPr bwMode="auto">
          <a:xfrm flipH="1">
            <a:off x="5105400" y="3851275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61" name="Line 55"/>
          <p:cNvSpPr>
            <a:spLocks noChangeShapeType="1"/>
          </p:cNvSpPr>
          <p:nvPr/>
        </p:nvSpPr>
        <p:spPr bwMode="auto">
          <a:xfrm>
            <a:off x="5105400" y="4079875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62" name="Line 56"/>
          <p:cNvSpPr>
            <a:spLocks noChangeShapeType="1"/>
          </p:cNvSpPr>
          <p:nvPr/>
        </p:nvSpPr>
        <p:spPr bwMode="auto">
          <a:xfrm>
            <a:off x="5105400" y="4232275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63" name="Line 58"/>
          <p:cNvSpPr>
            <a:spLocks noChangeShapeType="1"/>
          </p:cNvSpPr>
          <p:nvPr/>
        </p:nvSpPr>
        <p:spPr bwMode="auto">
          <a:xfrm>
            <a:off x="5105400" y="3851275"/>
            <a:ext cx="0" cy="2286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64" name="Line 59"/>
          <p:cNvSpPr>
            <a:spLocks noChangeShapeType="1"/>
          </p:cNvSpPr>
          <p:nvPr/>
        </p:nvSpPr>
        <p:spPr bwMode="auto">
          <a:xfrm>
            <a:off x="5105400" y="4460875"/>
            <a:ext cx="914400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65" name="Rectangle 69"/>
          <p:cNvSpPr>
            <a:spLocks noChangeArrowheads="1"/>
          </p:cNvSpPr>
          <p:nvPr/>
        </p:nvSpPr>
        <p:spPr bwMode="auto">
          <a:xfrm>
            <a:off x="6248400" y="4114800"/>
            <a:ext cx="2133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 dirty="0">
                <a:latin typeface="Arial" panose="020B0604020202020204" pitchFamily="34" charset="0"/>
                <a:ea typeface="新細明體" panose="02020500000000000000" pitchFamily="18" charset="-120"/>
              </a:rPr>
              <a:t>/</a:t>
            </a:r>
            <a:r>
              <a:rPr lang="en-US" altLang="zh-TW" sz="1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boot/boot</a:t>
            </a:r>
            <a:endParaRPr lang="en-US" altLang="zh-TW" sz="1400" dirty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 dirty="0">
                <a:latin typeface="Arial" panose="020B0604020202020204" pitchFamily="34" charset="0"/>
                <a:ea typeface="新細明體" panose="02020500000000000000" pitchFamily="18" charset="-120"/>
              </a:rPr>
              <a:t>/boot/loader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1219200" y="4088619"/>
            <a:ext cx="3505200" cy="9239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Arial" charset="0"/>
              </a:rPr>
              <a:t>&gt;&gt;FreeBSD/i386 BOOT</a:t>
            </a:r>
            <a:br>
              <a:rPr lang="en-US" altLang="zh-TW" dirty="0">
                <a:latin typeface="Arial" charset="0"/>
              </a:rPr>
            </a:br>
            <a:r>
              <a:rPr lang="en-US" altLang="zh-TW" dirty="0">
                <a:latin typeface="Arial" charset="0"/>
              </a:rPr>
              <a:t>Default: 1:ad(1,a)/boot/loader</a:t>
            </a:r>
          </a:p>
          <a:p>
            <a:pPr>
              <a:defRPr/>
            </a:pPr>
            <a:r>
              <a:rPr lang="en-US" altLang="zh-TW" dirty="0">
                <a:latin typeface="Arial" charset="0"/>
              </a:rPr>
              <a:t>boot:</a:t>
            </a:r>
            <a:endParaRPr lang="zh-TW" altLang="en-US" dirty="0">
              <a:latin typeface="Arial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070" y="5095667"/>
            <a:ext cx="5076825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Boot </a:t>
            </a:r>
            <a:r>
              <a:rPr lang="en-US" altLang="zh-TW" dirty="0" smtClean="0">
                <a:ea typeface="新細明體" pitchFamily="18" charset="-120"/>
              </a:rPr>
              <a:t>Stage Two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zh-TW" dirty="0" smtClean="0"/>
              <a:t>boot2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10" y="2057400"/>
            <a:ext cx="823658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77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Boot Stage Three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>
                <a:ea typeface="新細明體" panose="02020500000000000000" pitchFamily="18" charset="-120"/>
              </a:rPr>
              <a:t>Boot Stage Three: The loader</a:t>
            </a:r>
          </a:p>
          <a:p>
            <a:pPr lvl="1" eaLnBrk="1" hangingPunct="1"/>
            <a:r>
              <a:rPr lang="en-US" altLang="zh-TW" sz="2400" smtClean="0">
                <a:ea typeface="新細明體" panose="02020500000000000000" pitchFamily="18" charset="-120"/>
              </a:rPr>
              <a:t>Provide a user-friendly interface to configure booting choice.</a:t>
            </a:r>
          </a:p>
          <a:p>
            <a:pPr lvl="1" eaLnBrk="1" hangingPunct="1"/>
            <a:r>
              <a:rPr lang="en-US" altLang="zh-TW" sz="2400" smtClean="0">
                <a:ea typeface="新細明體" panose="02020500000000000000" pitchFamily="18" charset="-120"/>
              </a:rPr>
              <a:t>/boot/loader</a:t>
            </a:r>
          </a:p>
          <a:p>
            <a:pPr lvl="2" eaLnBrk="1" hangingPunct="1"/>
            <a:r>
              <a:rPr lang="en-US" altLang="zh-TW" sz="2000" smtClean="0">
                <a:ea typeface="新細明體" panose="02020500000000000000" pitchFamily="18" charset="-120"/>
              </a:rPr>
              <a:t>/boot/loader.rc use processing commands in /boot/loader.4th to manipulate loader.conf</a:t>
            </a:r>
          </a:p>
          <a:p>
            <a:pPr lvl="2" eaLnBrk="1" hangingPunct="1"/>
            <a:r>
              <a:rPr lang="en-US" altLang="zh-TW" sz="2000" smtClean="0">
                <a:ea typeface="新細明體" panose="02020500000000000000" pitchFamily="18" charset="-120"/>
              </a:rPr>
              <a:t>Wait for 10 seconds then autoboot</a:t>
            </a:r>
          </a:p>
        </p:txBody>
      </p:sp>
      <p:sp>
        <p:nvSpPr>
          <p:cNvPr id="7172" name="Rectangle 19"/>
          <p:cNvSpPr>
            <a:spLocks noChangeArrowheads="1"/>
          </p:cNvSpPr>
          <p:nvPr/>
        </p:nvSpPr>
        <p:spPr bwMode="auto">
          <a:xfrm>
            <a:off x="1825625" y="4495800"/>
            <a:ext cx="33528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/boot/default/loader.conf</a:t>
            </a:r>
          </a:p>
        </p:txBody>
      </p:sp>
      <p:sp>
        <p:nvSpPr>
          <p:cNvPr id="7173" name="Rectangle 20"/>
          <p:cNvSpPr>
            <a:spLocks noChangeArrowheads="1"/>
          </p:cNvSpPr>
          <p:nvPr/>
        </p:nvSpPr>
        <p:spPr bwMode="auto">
          <a:xfrm>
            <a:off x="2130425" y="5257800"/>
            <a:ext cx="27432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/boot/loader.conf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autoboot_delay="10"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password="ooxx"</a:t>
            </a:r>
          </a:p>
        </p:txBody>
      </p:sp>
      <p:sp>
        <p:nvSpPr>
          <p:cNvPr id="7174" name="Text Box 21"/>
          <p:cNvSpPr txBox="1">
            <a:spLocks noChangeArrowheads="1"/>
          </p:cNvSpPr>
          <p:nvPr/>
        </p:nvSpPr>
        <p:spPr bwMode="auto">
          <a:xfrm>
            <a:off x="5467350" y="4572000"/>
            <a:ext cx="3074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Default loader behavior</a:t>
            </a:r>
          </a:p>
        </p:txBody>
      </p:sp>
      <p:sp>
        <p:nvSpPr>
          <p:cNvPr id="7175" name="Text Box 22"/>
          <p:cNvSpPr txBox="1">
            <a:spLocks noChangeArrowheads="1"/>
          </p:cNvSpPr>
          <p:nvPr/>
        </p:nvSpPr>
        <p:spPr bwMode="auto">
          <a:xfrm>
            <a:off x="4857750" y="5410200"/>
            <a:ext cx="375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User-defined loader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Boot </a:t>
            </a:r>
            <a:r>
              <a:rPr lang="en-US" altLang="zh-TW" dirty="0" smtClean="0">
                <a:ea typeface="新細明體" pitchFamily="18" charset="-120"/>
              </a:rPr>
              <a:t>Stage Three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zh-TW" dirty="0" smtClean="0"/>
              <a:t>loader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3"/>
          <a:srcRect t="27117" b="11865"/>
          <a:stretch/>
        </p:blipFill>
        <p:spPr>
          <a:xfrm>
            <a:off x="758510" y="1905000"/>
            <a:ext cx="8236580" cy="27432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4"/>
          <a:srcRect r="11475"/>
          <a:stretch/>
        </p:blipFill>
        <p:spPr>
          <a:xfrm>
            <a:off x="1019331" y="4771885"/>
            <a:ext cx="7591011" cy="1860742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 bwMode="auto">
          <a:xfrm>
            <a:off x="1040567" y="2819400"/>
            <a:ext cx="3836233" cy="228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Files in /boot/</a:t>
            </a:r>
            <a:endParaRPr lang="zh-TW" altLang="en-US" dirty="0" smtClean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3340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/boot/</a:t>
            </a:r>
            <a:r>
              <a:rPr lang="en-US" altLang="zh-TW" dirty="0" err="1" smtClean="0"/>
              <a:t>mbr</a:t>
            </a:r>
            <a:r>
              <a:rPr lang="en-US" altLang="zh-TW" dirty="0" smtClean="0"/>
              <a:t> (Standard)</a:t>
            </a:r>
          </a:p>
          <a:p>
            <a:pPr lvl="1" eaLnBrk="1" hangingPunct="1"/>
            <a:r>
              <a:rPr lang="en-US" altLang="zh-TW" dirty="0" smtClean="0"/>
              <a:t>Simplified version of boot0, blindly boot the partition marked active</a:t>
            </a:r>
          </a:p>
          <a:p>
            <a:pPr eaLnBrk="1" hangingPunct="1"/>
            <a:r>
              <a:rPr lang="en-US" altLang="zh-TW" dirty="0" smtClean="0"/>
              <a:t>/boot/boot0 (</a:t>
            </a:r>
            <a:r>
              <a:rPr lang="en-US" altLang="zh-TW" dirty="0" err="1" smtClean="0"/>
              <a:t>BootMgr</a:t>
            </a:r>
            <a:r>
              <a:rPr lang="en-US" altLang="zh-TW" dirty="0" smtClean="0"/>
              <a:t>)</a:t>
            </a:r>
          </a:p>
          <a:p>
            <a:pPr lvl="1" eaLnBrk="1" hangingPunct="1"/>
            <a:r>
              <a:rPr lang="en-US" altLang="zh-TW" dirty="0" err="1" smtClean="0"/>
              <a:t>bootmanager</a:t>
            </a:r>
            <a:endParaRPr lang="en-US" altLang="zh-TW" dirty="0" smtClean="0"/>
          </a:p>
          <a:p>
            <a:pPr eaLnBrk="1" hangingPunct="1"/>
            <a:r>
              <a:rPr lang="en-US" altLang="zh-TW" dirty="0" smtClean="0"/>
              <a:t>/boot/boot{1,2}</a:t>
            </a:r>
          </a:p>
          <a:p>
            <a:pPr lvl="1" eaLnBrk="1" hangingPunct="1"/>
            <a:r>
              <a:rPr lang="en-US" altLang="zh-TW" dirty="0" smtClean="0"/>
              <a:t>boot1 is very simple, since it can only be 512 bytes in size, and knows just enough about the FreeBSD </a:t>
            </a:r>
            <a:r>
              <a:rPr lang="en-US" altLang="zh-TW" dirty="0" err="1" smtClean="0">
                <a:solidFill>
                  <a:srgbClr val="FF0000"/>
                </a:solidFill>
              </a:rPr>
              <a:t>bsdlabel</a:t>
            </a:r>
            <a:r>
              <a:rPr lang="en-US" altLang="zh-TW" dirty="0" smtClean="0"/>
              <a:t>, which stores information about the slice, to find and execute boot2. /boot/boot2</a:t>
            </a:r>
          </a:p>
          <a:p>
            <a:pPr lvl="1" eaLnBrk="1" hangingPunct="1"/>
            <a:r>
              <a:rPr lang="en-US" altLang="zh-TW" dirty="0" smtClean="0"/>
              <a:t>boot2 is slightly more sophisticated, and </a:t>
            </a:r>
            <a:r>
              <a:rPr lang="en-US" altLang="zh-TW" dirty="0" smtClean="0">
                <a:solidFill>
                  <a:srgbClr val="FF0000"/>
                </a:solidFill>
              </a:rPr>
              <a:t>understands the FreeBSD file system enough to find files on it</a:t>
            </a:r>
            <a:r>
              <a:rPr lang="en-US" altLang="zh-TW" dirty="0" smtClean="0"/>
              <a:t>, and can provide a simple interface to choose the kernel or loader to run /boot/loader</a:t>
            </a:r>
          </a:p>
          <a:p>
            <a:pPr eaLnBrk="1" hangingPunct="1"/>
            <a:r>
              <a:rPr lang="en-US" altLang="zh-TW" dirty="0" smtClean="0"/>
              <a:t>/boot/loader</a:t>
            </a:r>
          </a:p>
          <a:p>
            <a:pPr lvl="1" eaLnBrk="1" hangingPunct="1"/>
            <a:r>
              <a:rPr lang="en-US" altLang="zh-TW" dirty="0" smtClean="0"/>
              <a:t>load the kernel from disk</a:t>
            </a:r>
            <a:endParaRPr lang="en-US" altLang="zh-TW" dirty="0" smtClean="0"/>
          </a:p>
          <a:p>
            <a:pPr eaLnBrk="1" hangingPunct="1"/>
            <a:r>
              <a:rPr lang="en-US" altLang="zh-TW" dirty="0" smtClean="0"/>
              <a:t>/</a:t>
            </a:r>
            <a:r>
              <a:rPr lang="en-US" altLang="zh-TW" dirty="0" smtClean="0"/>
              <a:t>boot/kernel/kernel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2133</TotalTime>
  <Words>1646</Words>
  <Application>Microsoft Office PowerPoint</Application>
  <PresentationFormat>如螢幕大小 (4:3)</PresentationFormat>
  <Paragraphs>389</Paragraphs>
  <Slides>34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47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Calibri</vt:lpstr>
      <vt:lpstr>Consolas</vt:lpstr>
      <vt:lpstr>Times</vt:lpstr>
      <vt:lpstr>Times New Roman</vt:lpstr>
      <vt:lpstr>Verdana</vt:lpstr>
      <vt:lpstr>Wingdings</vt:lpstr>
      <vt:lpstr>Computer Center</vt:lpstr>
      <vt:lpstr>Booting Up and Shutting Down</vt:lpstr>
      <vt:lpstr>Booting Up</vt:lpstr>
      <vt:lpstr>MBR – Master Boot Record (1)</vt:lpstr>
      <vt:lpstr>MBR – Master Boot Record (2)</vt:lpstr>
      <vt:lpstr>Boot Stage One and Stage Two</vt:lpstr>
      <vt:lpstr>Boot Stage Two</vt:lpstr>
      <vt:lpstr>Boot Stage Three</vt:lpstr>
      <vt:lpstr>Boot Stage Three</vt:lpstr>
      <vt:lpstr>Files in /boot/</vt:lpstr>
      <vt:lpstr>MBR recover</vt:lpstr>
      <vt:lpstr>Boot in single user mode (1)</vt:lpstr>
      <vt:lpstr>Boot in single user mode (2)</vt:lpstr>
      <vt:lpstr>Boot in single user mode (3)</vt:lpstr>
      <vt:lpstr>Insecure single user mode</vt:lpstr>
      <vt:lpstr>Multibooting (1) </vt:lpstr>
      <vt:lpstr>Multibooting (2)</vt:lpstr>
      <vt:lpstr>Steps in the boot process</vt:lpstr>
      <vt:lpstr>Steps in the boot process –   Kernel initialization</vt:lpstr>
      <vt:lpstr>Steps in the boot process –   Hardware configuration</vt:lpstr>
      <vt:lpstr>Steps in the boot process –   System Processes</vt:lpstr>
      <vt:lpstr>Steps in the boot process –   Operator intervention</vt:lpstr>
      <vt:lpstr>Steps in the boot process –   Execution of startup scripts</vt:lpstr>
      <vt:lpstr>Steps in the boot process –   multiuser operator</vt:lpstr>
      <vt:lpstr>FreeBSD startup scripts</vt:lpstr>
      <vt:lpstr>Ways to shut down or reboot</vt:lpstr>
      <vt:lpstr>Ways to shut down or reboot –   shutdown command</vt:lpstr>
      <vt:lpstr>Poweroff </vt:lpstr>
      <vt:lpstr>Appendix</vt:lpstr>
      <vt:lpstr>Startup Scripts</vt:lpstr>
      <vt:lpstr>Startup Scripts –  SystemV-style startup scripts (1)</vt:lpstr>
      <vt:lpstr>Startup Scripts –  SystemV-style startup scripts (2)</vt:lpstr>
      <vt:lpstr>Startup Scripts –  SystemV-style startup scripts (3)</vt:lpstr>
      <vt:lpstr>Startup Scripts –  SystemV-style startup scripts (4)</vt:lpstr>
      <vt:lpstr>Ways to shut down or reboot –   telinit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Liang-Chi Tseng</cp:lastModifiedBy>
  <cp:revision>420</cp:revision>
  <cp:lastPrinted>1601-01-01T00:00:00Z</cp:lastPrinted>
  <dcterms:created xsi:type="dcterms:W3CDTF">1601-01-01T00:00:00Z</dcterms:created>
  <dcterms:modified xsi:type="dcterms:W3CDTF">2015-10-15T04:57:23Z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