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0"/>
  </p:notesMasterIdLst>
  <p:sldIdLst>
    <p:sldId id="256" r:id="rId2"/>
    <p:sldId id="262" r:id="rId3"/>
    <p:sldId id="257" r:id="rId4"/>
    <p:sldId id="261" r:id="rId5"/>
    <p:sldId id="258" r:id="rId6"/>
    <p:sldId id="282" r:id="rId7"/>
    <p:sldId id="259" r:id="rId8"/>
    <p:sldId id="268" r:id="rId9"/>
    <p:sldId id="271" r:id="rId10"/>
    <p:sldId id="272" r:id="rId11"/>
    <p:sldId id="273" r:id="rId12"/>
    <p:sldId id="275" r:id="rId13"/>
    <p:sldId id="276" r:id="rId14"/>
    <p:sldId id="287" r:id="rId15"/>
    <p:sldId id="286" r:id="rId16"/>
    <p:sldId id="288" r:id="rId17"/>
    <p:sldId id="283" r:id="rId18"/>
    <p:sldId id="278" r:id="rId19"/>
    <p:sldId id="279" r:id="rId20"/>
    <p:sldId id="280" r:id="rId21"/>
    <p:sldId id="277" r:id="rId22"/>
    <p:sldId id="285" r:id="rId23"/>
    <p:sldId id="281" r:id="rId24"/>
    <p:sldId id="284" r:id="rId25"/>
    <p:sldId id="289" r:id="rId26"/>
    <p:sldId id="290" r:id="rId27"/>
    <p:sldId id="291" r:id="rId28"/>
    <p:sldId id="292" r:id="rId29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3361" autoAdjust="0"/>
  </p:normalViewPr>
  <p:slideViewPr>
    <p:cSldViewPr>
      <p:cViewPr varScale="1">
        <p:scale>
          <a:sx n="83" d="100"/>
          <a:sy n="83" d="100"/>
        </p:scale>
        <p:origin x="12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76C14ECB-23D8-4B28-BC55-E08FFBB9810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7281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FF9969E-968C-44E4-8A19-F381157A2F37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013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E6099AC-871C-4F20-83C5-F42B613CEAD0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Quit, kill, segv </a:t>
            </a:r>
            <a:r>
              <a:rPr lang="zh-TW" altLang="en-US" smtClean="0">
                <a:latin typeface="Arial" panose="020B0604020202020204" pitchFamily="34" charset="0"/>
              </a:rPr>
              <a:t>是同一組</a:t>
            </a: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427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B8D8E02-9DCD-41FB-80F8-EDFF0BF78FB2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dirty="0" smtClean="0">
                <a:latin typeface="Arial" panose="020B0604020202020204" pitchFamily="34" charset="0"/>
              </a:rPr>
              <a:t>@ be nice</a:t>
            </a:r>
          </a:p>
          <a:p>
            <a:pPr eaLnBrk="1" hangingPunct="1"/>
            <a:r>
              <a:rPr lang="en-US" altLang="zh-TW" dirty="0" smtClean="0">
                <a:latin typeface="Arial" panose="020B0604020202020204" pitchFamily="34" charset="0"/>
              </a:rPr>
              <a:t>@ low priority parent has high priority children</a:t>
            </a:r>
          </a:p>
        </p:txBody>
      </p:sp>
    </p:spTree>
    <p:extLst>
      <p:ext uri="{BB962C8B-B14F-4D97-AF65-F5344CB8AC3E}">
        <p14:creationId xmlns:p14="http://schemas.microsoft.com/office/powerpoint/2010/main" val="2378074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>
                <a:latin typeface="Arial" panose="020B0604020202020204" pitchFamily="34" charset="0"/>
              </a:rPr>
              <a:t>a</a:t>
            </a:r>
            <a:r>
              <a:rPr lang="zh-TW" altLang="en-US" dirty="0" smtClean="0">
                <a:latin typeface="Arial" panose="020B0604020202020204" pitchFamily="34" charset="0"/>
              </a:rPr>
              <a:t>：</a:t>
            </a:r>
            <a:r>
              <a:rPr lang="en-US" altLang="zh-TW" dirty="0" smtClean="0">
                <a:latin typeface="Arial" panose="020B0604020202020204" pitchFamily="34" charset="0"/>
              </a:rPr>
              <a:t>all</a:t>
            </a:r>
            <a:r>
              <a:rPr lang="zh-TW" altLang="en-US" dirty="0" smtClean="0">
                <a:latin typeface="Arial" panose="020B0604020202020204" pitchFamily="34" charset="0"/>
              </a:rPr>
              <a:t>，所有程式</a:t>
            </a:r>
            <a:endParaRPr lang="en-US" altLang="zh-TW" dirty="0" smtClean="0">
              <a:latin typeface="Arial" panose="020B0604020202020204" pitchFamily="34" charset="0"/>
            </a:endParaRPr>
          </a:p>
          <a:p>
            <a:r>
              <a:rPr lang="en-US" altLang="zh-TW" dirty="0" smtClean="0">
                <a:latin typeface="Arial" panose="020B0604020202020204" pitchFamily="34" charset="0"/>
              </a:rPr>
              <a:t>u</a:t>
            </a:r>
            <a:r>
              <a:rPr lang="zh-TW" altLang="en-US" dirty="0" smtClean="0">
                <a:latin typeface="Arial" panose="020B0604020202020204" pitchFamily="34" charset="0"/>
              </a:rPr>
              <a:t>：某一種顯示模式，其他還有：</a:t>
            </a:r>
            <a:r>
              <a:rPr lang="en-US" altLang="zh-TW" dirty="0" smtClean="0">
                <a:latin typeface="Arial" panose="020B0604020202020204" pitchFamily="34" charset="0"/>
              </a:rPr>
              <a:t>J</a:t>
            </a:r>
          </a:p>
          <a:p>
            <a:r>
              <a:rPr lang="en-US" altLang="zh-TW" dirty="0" smtClean="0">
                <a:latin typeface="Arial" panose="020B0604020202020204" pitchFamily="34" charset="0"/>
              </a:rPr>
              <a:t>x</a:t>
            </a:r>
            <a:r>
              <a:rPr lang="zh-TW" altLang="en-US" dirty="0" smtClean="0">
                <a:latin typeface="Arial" panose="020B0604020202020204" pitchFamily="34" charset="0"/>
              </a:rPr>
              <a:t>：</a:t>
            </a:r>
            <a:r>
              <a:rPr lang="en-US" altLang="zh-TW" dirty="0" smtClean="0">
                <a:latin typeface="Arial" panose="020B0604020202020204" pitchFamily="34" charset="0"/>
              </a:rPr>
              <a:t>background</a:t>
            </a:r>
            <a:r>
              <a:rPr lang="zh-TW" altLang="en-US" dirty="0" smtClean="0">
                <a:latin typeface="Arial" panose="020B0604020202020204" pitchFamily="34" charset="0"/>
              </a:rPr>
              <a:t>，顯示包含背景執行的</a:t>
            </a:r>
            <a:endParaRPr lang="en-US" altLang="zh-TW" dirty="0" smtClean="0">
              <a:latin typeface="Arial" panose="020B0604020202020204" pitchFamily="34" charset="0"/>
            </a:endParaRPr>
          </a:p>
          <a:p>
            <a:r>
              <a:rPr lang="en-US" altLang="zh-TW" dirty="0" smtClean="0">
                <a:latin typeface="Arial" panose="020B0604020202020204" pitchFamily="34" charset="0"/>
              </a:rPr>
              <a:t>w</a:t>
            </a:r>
            <a:r>
              <a:rPr lang="zh-TW" altLang="en-US" dirty="0" smtClean="0">
                <a:latin typeface="Arial" panose="020B0604020202020204" pitchFamily="34" charset="0"/>
              </a:rPr>
              <a:t>：</a:t>
            </a:r>
            <a:r>
              <a:rPr lang="en-US" altLang="zh-TW" dirty="0" smtClean="0">
                <a:latin typeface="Arial" panose="020B0604020202020204" pitchFamily="34" charset="0"/>
              </a:rPr>
              <a:t>wide</a:t>
            </a:r>
            <a:r>
              <a:rPr lang="zh-TW" altLang="en-US" dirty="0" smtClean="0">
                <a:latin typeface="Arial" panose="020B0604020202020204" pitchFamily="34" charset="0"/>
              </a:rPr>
              <a:t>：加寬顯示寬度，避免被切字，最多兩個</a:t>
            </a:r>
            <a:r>
              <a:rPr lang="en-US" altLang="zh-TW" dirty="0" smtClean="0">
                <a:latin typeface="Arial" panose="020B0604020202020204" pitchFamily="34" charset="0"/>
              </a:rPr>
              <a:t>w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14ECB-23D8-4B28-BC55-E08FFBB98107}" type="slidenum">
              <a:rPr lang="en-US" altLang="zh-TW" smtClean="0"/>
              <a:pPr/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0408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14ECB-23D8-4B28-BC55-E08FFBB98107}" type="slidenum">
              <a:rPr lang="en-US" altLang="zh-TW" smtClean="0"/>
              <a:pPr/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3717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14ECB-23D8-4B28-BC55-E08FFBB98107}" type="slidenum">
              <a:rPr lang="en-US" altLang="zh-TW" smtClean="0"/>
              <a:pPr/>
              <a:t>25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016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14ECB-23D8-4B28-BC55-E08FFBB98107}" type="slidenum">
              <a:rPr lang="en-US" altLang="zh-TW" smtClean="0"/>
              <a:pPr/>
              <a:t>26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65786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14ECB-23D8-4B28-BC55-E08FFBB98107}" type="slidenum">
              <a:rPr lang="en-US" altLang="zh-TW" smtClean="0"/>
              <a:pPr/>
              <a:t>27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45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14ECB-23D8-4B28-BC55-E08FFBB98107}" type="slidenum">
              <a:rPr lang="en-US" altLang="zh-TW" smtClean="0"/>
              <a:pPr/>
              <a:t>28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0471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45410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251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181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360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07088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744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528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512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38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1883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15780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61B5A6A9-96E0-4E24-ADC6-8B9BCFB7DF99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zh.wikipedia.org/wiki/Fork%E7%82%B8%E5%BC%B9#mediaviewer/File:Fork_bomb.svg" TargetMode="External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Controlling Processes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r>
              <a:rPr lang="en-US" altLang="zh-TW" dirty="0" smtClean="0">
                <a:ea typeface="新細明體" panose="02020500000000000000" pitchFamily="18" charset="-120"/>
              </a:rPr>
              <a:t> / Liang-Chi Tseng</a:t>
            </a:r>
            <a:endParaRPr lang="zh-TW" altLang="zh-TW" dirty="0" smtClean="0">
              <a:ea typeface="新細明體" panose="02020500000000000000" pitchFamily="18" charset="-120"/>
            </a:endParaRPr>
          </a:p>
        </p:txBody>
      </p:sp>
      <p:pic>
        <p:nvPicPr>
          <p:cNvPr id="4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114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Signal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FreeBSD signals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signal(3) or see /usr/include/sys/signal.h</a:t>
            </a:r>
            <a:endParaRPr lang="en-US" altLang="zh-TW" sz="120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b="1" smtClean="0">
                <a:ea typeface="新細明體" panose="02020500000000000000" pitchFamily="18" charset="-120"/>
              </a:rPr>
              <a:t>FreeBSD</a:t>
            </a:r>
          </a:p>
        </p:txBody>
      </p:sp>
      <p:graphicFrame>
        <p:nvGraphicFramePr>
          <p:cNvPr id="31995" name="Group 251"/>
          <p:cNvGraphicFramePr>
            <a:graphicFrameLocks noGrp="1"/>
          </p:cNvGraphicFramePr>
          <p:nvPr>
            <p:ph sz="half" idx="4294967295"/>
          </p:nvPr>
        </p:nvGraphicFramePr>
        <p:xfrm>
          <a:off x="1066800" y="2362200"/>
          <a:ext cx="7766050" cy="4165603"/>
        </p:xfrm>
        <a:graphic>
          <a:graphicData uri="http://schemas.openxmlformats.org/drawingml/2006/table">
            <a:tbl>
              <a:tblPr/>
              <a:tblGrid>
                <a:gridCol w="533400"/>
                <a:gridCol w="1295400"/>
                <a:gridCol w="1746250"/>
                <a:gridCol w="1371600"/>
                <a:gridCol w="914400"/>
                <a:gridCol w="914400"/>
                <a:gridCol w="990600"/>
              </a:tblGrid>
              <a:tr h="57943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#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Name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Default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Catch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Block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Dump core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SIGHUP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Hangup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Terminate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SIGINT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Interrupt (^C)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Terminate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SIGQUIT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Quit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Terminate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SIGKILL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Kill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Terminate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SIGBUS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Bus error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Terminate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SIGSEGV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Segmentation fault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Terminate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SIGTERM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Soft. termination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Terminate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SIGSTOP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Stop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Stop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18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SIGTSTP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Stop from tty (^Z)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Stop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19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SIGCONT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Continue after stop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Ignore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2390" name="Group 250"/>
          <p:cNvGrpSpPr>
            <a:grpSpLocks/>
          </p:cNvGrpSpPr>
          <p:nvPr/>
        </p:nvGrpSpPr>
        <p:grpSpPr bwMode="auto">
          <a:xfrm>
            <a:off x="6365875" y="2970213"/>
            <a:ext cx="2101850" cy="3582987"/>
            <a:chOff x="4010" y="1823"/>
            <a:chExt cx="1324" cy="2257"/>
          </a:xfrm>
        </p:grpSpPr>
        <p:pic>
          <p:nvPicPr>
            <p:cNvPr id="12391" name="Picture 139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8" y="1844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92" name="Picture 140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0" y="1823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93" name="Picture 142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1" y="1841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94" name="Picture 153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0" y="2496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95" name="Picture 154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2" y="2496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96" name="Picture 155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6" y="2496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97" name="Picture 158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4" y="2082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98" name="Picture 159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1" y="2082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99" name="Picture 160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0" y="2043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00" name="Picture 161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4" y="2304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01" name="Picture 162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1" y="2304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02" name="Picture 163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4" y="2304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03" name="Picture 164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4" y="2754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04" name="Picture 165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1" y="2754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05" name="Picture 166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4" y="2754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06" name="Picture 167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1" y="2985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07" name="Picture 168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8" y="2985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08" name="Picture 169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1" y="2985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09" name="Picture 170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1" y="3216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10" name="Picture 171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3216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11" name="Picture 172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7" y="3195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12" name="Picture 240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5" y="3425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13" name="Picture 241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7" y="3425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14" name="Picture 242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1" y="3425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15" name="Picture 243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7" y="3678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16" name="Picture 244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4" y="3678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17" name="Picture 245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3" y="3657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18" name="Picture 246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6" y="3917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19" name="Picture 248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2" y="3896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20" name="Picture 249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3888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Signal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Send signals: kill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kill(1) </a:t>
            </a:r>
            <a:r>
              <a:rPr lang="en-US" altLang="zh-TW" sz="20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terminate or signal a process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% kill [-signal] 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pid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Ex: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First, find out the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pid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you want to kill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zh-TW" sz="1400" dirty="0" smtClean="0">
                <a:ea typeface="新細明體" panose="02020500000000000000" pitchFamily="18" charset="-120"/>
              </a:rPr>
              <a:t>(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ps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, top, 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sockstat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, 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lsof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…)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$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kill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l   (list all available signals)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$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kill 49222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$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kill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TERM 49222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$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kill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15 49222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err="1" smtClean="0">
                <a:ea typeface="新細明體" panose="02020500000000000000" pitchFamily="18" charset="-120"/>
              </a:rPr>
              <a:t>killall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(1)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kill processes by name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$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killall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tcsh</a:t>
            </a: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$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killall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-u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lctseng</a:t>
            </a:r>
            <a:endParaRPr lang="en-US" altLang="zh-TW" sz="1600" dirty="0" smtClean="0">
              <a:ea typeface="新細明體" panose="02020500000000000000" pitchFamily="18" charset="-120"/>
            </a:endParaRPr>
          </a:p>
        </p:txBody>
      </p:sp>
      <p:pic>
        <p:nvPicPr>
          <p:cNvPr id="4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2700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Niceness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467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How kindly of you when contending CPU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High nice value </a:t>
            </a:r>
            <a:r>
              <a:rPr lang="en-US" altLang="zh-TW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low </a:t>
            </a:r>
            <a:r>
              <a:rPr lang="en-US" altLang="zh-TW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priority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Related to CPU time quantum </a:t>
            </a:r>
            <a:endParaRPr lang="en-US" altLang="zh-TW" dirty="0" smtClean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Inherent Property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A newly created process inherits the nice value of its parent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Prevent processes with low priority from bearing high-priority children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Root has complete freedom in setting nice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Use “nice” to start a high-priority shell to beat berserk process</a:t>
            </a:r>
          </a:p>
        </p:txBody>
      </p:sp>
      <p:pic>
        <p:nvPicPr>
          <p:cNvPr id="4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8006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Niceness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nice and renice</a:t>
            </a:r>
          </a:p>
        </p:txBody>
      </p:sp>
      <p:sp>
        <p:nvSpPr>
          <p:cNvPr id="15363" name="Rectangle 57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4676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nice format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OS nice : $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/bin/nice [range] utility [argument]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csh</a:t>
            </a:r>
            <a:r>
              <a:rPr lang="en-US" altLang="zh-TW" dirty="0" smtClean="0">
                <a:ea typeface="新細明體" panose="02020500000000000000" pitchFamily="18" charset="-120"/>
              </a:rPr>
              <a:t> nice(built-in) : $ nice  [range] utility [argument]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$</a:t>
            </a:r>
            <a:r>
              <a:rPr lang="en-US" altLang="zh-TW" dirty="0" smtClean="0">
                <a:ea typeface="新細明體" panose="02020500000000000000" pitchFamily="18" charset="-120"/>
              </a:rPr>
              <a:t> nice +10 </a:t>
            </a:r>
            <a:r>
              <a:rPr lang="en-US" altLang="zh-TW" dirty="0" err="1" smtClean="0">
                <a:ea typeface="新細明體" panose="02020500000000000000" pitchFamily="18" charset="-120"/>
              </a:rPr>
              <a:t>ps</a:t>
            </a:r>
            <a:r>
              <a:rPr lang="en-US" altLang="zh-TW" dirty="0" smtClean="0">
                <a:ea typeface="新細明體" panose="02020500000000000000" pitchFamily="18" charset="-120"/>
              </a:rPr>
              <a:t> -l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renice</a:t>
            </a:r>
            <a:r>
              <a:rPr lang="en-US" altLang="zh-TW" dirty="0" smtClean="0">
                <a:ea typeface="新細明體" panose="02020500000000000000" pitchFamily="18" charset="-120"/>
              </a:rPr>
              <a:t> format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renice</a:t>
            </a:r>
            <a:r>
              <a:rPr lang="en-US" altLang="zh-TW" dirty="0" smtClean="0">
                <a:ea typeface="新細明體" panose="02020500000000000000" pitchFamily="18" charset="-120"/>
              </a:rPr>
              <a:t> [</a:t>
            </a:r>
            <a:r>
              <a:rPr lang="en-US" altLang="zh-TW" dirty="0" err="1" smtClean="0">
                <a:ea typeface="新細明體" panose="02020500000000000000" pitchFamily="18" charset="-120"/>
              </a:rPr>
              <a:t>prio</a:t>
            </a:r>
            <a:r>
              <a:rPr lang="en-US" altLang="zh-TW" dirty="0" smtClean="0">
                <a:ea typeface="新細明體" panose="02020500000000000000" pitchFamily="18" charset="-120"/>
              </a:rPr>
              <a:t> | -n </a:t>
            </a:r>
            <a:r>
              <a:rPr lang="en-US" altLang="zh-TW" dirty="0" err="1" smtClean="0">
                <a:ea typeface="新細明體" panose="02020500000000000000" pitchFamily="18" charset="-120"/>
              </a:rPr>
              <a:t>incr</a:t>
            </a:r>
            <a:r>
              <a:rPr lang="en-US" altLang="zh-TW" dirty="0" smtClean="0">
                <a:ea typeface="新細明體" panose="02020500000000000000" pitchFamily="18" charset="-120"/>
              </a:rPr>
              <a:t>] [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p </a:t>
            </a:r>
            <a:r>
              <a:rPr lang="en-US" altLang="zh-TW" dirty="0" err="1" smtClean="0">
                <a:ea typeface="新細明體" panose="02020500000000000000" pitchFamily="18" charset="-120"/>
              </a:rPr>
              <a:t>pid</a:t>
            </a:r>
            <a:r>
              <a:rPr lang="en-US" altLang="zh-TW" dirty="0" smtClean="0">
                <a:ea typeface="新細明體" panose="02020500000000000000" pitchFamily="18" charset="-120"/>
              </a:rPr>
              <a:t>] [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g </a:t>
            </a:r>
            <a:r>
              <a:rPr lang="en-US" altLang="zh-TW" dirty="0" err="1" smtClean="0">
                <a:ea typeface="新細明體" panose="02020500000000000000" pitchFamily="18" charset="-120"/>
              </a:rPr>
              <a:t>gid</a:t>
            </a:r>
            <a:r>
              <a:rPr lang="en-US" altLang="zh-TW" dirty="0" smtClean="0">
                <a:ea typeface="新細明體" panose="02020500000000000000" pitchFamily="18" charset="-120"/>
              </a:rPr>
              <a:t>] [-u user]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renice</a:t>
            </a:r>
            <a:r>
              <a:rPr lang="en-US" altLang="zh-TW" dirty="0" smtClean="0">
                <a:ea typeface="新細明體" panose="02020500000000000000" pitchFamily="18" charset="-120"/>
              </a:rPr>
              <a:t> 15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u 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graphicFrame>
        <p:nvGraphicFramePr>
          <p:cNvPr id="41035" name="Group 75"/>
          <p:cNvGraphicFramePr>
            <a:graphicFrameLocks noGrp="1"/>
          </p:cNvGraphicFramePr>
          <p:nvPr>
            <p:ph idx="4294967295"/>
          </p:nvPr>
        </p:nvGraphicFramePr>
        <p:xfrm>
          <a:off x="914400" y="4114800"/>
          <a:ext cx="8001000" cy="197644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676400"/>
                <a:gridCol w="1752600"/>
                <a:gridCol w="1600200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Prio. Range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OS nice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csh nice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renice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-20 ~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-incr | -n incr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+prio | -prio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prio | -n incr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Red Hat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-20 ~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-incr | -n incr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+prio | -prio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 0 ~ 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-incr | -n incr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+incr | -incr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prio | -n incr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-20 ~ 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-incr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+prio | -prio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Niceness 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 relation between niceness and CPU time quantum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799" y="2057400"/>
            <a:ext cx="8527201" cy="2784600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6894923" y="4711195"/>
            <a:ext cx="20585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100" dirty="0" smtClean="0"/>
              <a:t>Cited from NCTU-OSDI slides</a:t>
            </a:r>
            <a:endParaRPr lang="zh-TW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38641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cpuset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command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A system may have more than one CPU core</a:t>
            </a:r>
          </a:p>
          <a:p>
            <a:pPr eaLnBrk="1" hangingPunct="1">
              <a:lnSpc>
                <a:spcPct val="8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How many CPU resource a process can use</a:t>
            </a:r>
          </a:p>
          <a:p>
            <a:pPr eaLnBrk="1" hangingPunct="1">
              <a:lnSpc>
                <a:spcPct val="8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dirty="0" err="1">
                <a:ea typeface="新細明體" panose="02020500000000000000" pitchFamily="18" charset="-120"/>
              </a:rPr>
              <a:t>c</a:t>
            </a:r>
            <a:r>
              <a:rPr lang="en-US" altLang="zh-TW" dirty="0" err="1" smtClean="0">
                <a:ea typeface="新細明體" panose="02020500000000000000" pitchFamily="18" charset="-120"/>
              </a:rPr>
              <a:t>puset</a:t>
            </a:r>
            <a:r>
              <a:rPr lang="en-US" altLang="zh-TW" dirty="0" smtClean="0">
                <a:ea typeface="新細明體" panose="02020500000000000000" pitchFamily="18" charset="-120"/>
              </a:rPr>
              <a:t>(1)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075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cpuset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command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To see how many CPUs on your machine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cpuset</a:t>
            </a:r>
            <a:r>
              <a:rPr lang="en-US" altLang="zh-TW" dirty="0" smtClean="0">
                <a:ea typeface="新細明體" panose="02020500000000000000" pitchFamily="18" charset="-120"/>
              </a:rPr>
              <a:t> -g</a:t>
            </a:r>
          </a:p>
          <a:p>
            <a:pPr lvl="1" eaLnBrk="1" hangingPunct="1">
              <a:lnSpc>
                <a:spcPct val="8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Run commands with less CPUs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cpuset</a:t>
            </a:r>
            <a:r>
              <a:rPr lang="en-US" altLang="zh-TW" dirty="0" smtClean="0">
                <a:ea typeface="新細明體" panose="02020500000000000000" pitchFamily="18" charset="-120"/>
              </a:rPr>
              <a:t> -l </a:t>
            </a:r>
            <a:r>
              <a:rPr lang="en-US" altLang="zh-TW" i="1" dirty="0" err="1" smtClean="0">
                <a:ea typeface="新細明體" panose="02020500000000000000" pitchFamily="18" charset="-120"/>
              </a:rPr>
              <a:t>cpus</a:t>
            </a:r>
            <a:r>
              <a:rPr lang="en-US" altLang="zh-TW" i="1" dirty="0" smtClean="0">
                <a:ea typeface="新細明體" panose="02020500000000000000" pitchFamily="18" charset="-120"/>
              </a:rPr>
              <a:t> </a:t>
            </a:r>
            <a:r>
              <a:rPr lang="en-US" altLang="zh-TW" i="1" dirty="0" err="1" smtClean="0">
                <a:ea typeface="新細明體" panose="02020500000000000000" pitchFamily="18" charset="-120"/>
              </a:rPr>
              <a:t>cmd</a:t>
            </a:r>
            <a:endParaRPr lang="en-US" altLang="zh-TW" i="1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cpuset</a:t>
            </a:r>
            <a:r>
              <a:rPr lang="en-US" altLang="zh-TW" dirty="0" smtClean="0">
                <a:ea typeface="新細明體" panose="02020500000000000000" pitchFamily="18" charset="-120"/>
              </a:rPr>
              <a:t> -l 8-15 ./hw1.out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Change number of CPUs for  current processes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cpuset</a:t>
            </a:r>
            <a:r>
              <a:rPr lang="en-US" altLang="zh-TW" dirty="0" smtClean="0">
                <a:ea typeface="新細明體" panose="02020500000000000000" pitchFamily="18" charset="-120"/>
              </a:rPr>
              <a:t> -l </a:t>
            </a:r>
            <a:r>
              <a:rPr lang="en-US" altLang="zh-TW" i="1" dirty="0" err="1">
                <a:ea typeface="新細明體" panose="02020500000000000000" pitchFamily="18" charset="-120"/>
              </a:rPr>
              <a:t>cpus</a:t>
            </a:r>
            <a:r>
              <a:rPr lang="en-US" altLang="zh-TW" i="1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p</a:t>
            </a:r>
            <a:r>
              <a:rPr lang="en-US" altLang="zh-TW" i="1" dirty="0" smtClean="0">
                <a:ea typeface="新細明體" panose="02020500000000000000" pitchFamily="18" charset="-120"/>
              </a:rPr>
              <a:t> </a:t>
            </a:r>
            <a:r>
              <a:rPr lang="en-US" altLang="zh-TW" i="1" dirty="0" err="1" smtClean="0">
                <a:ea typeface="新細明體" panose="02020500000000000000" pitchFamily="18" charset="-120"/>
              </a:rPr>
              <a:t>pid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cpuset</a:t>
            </a:r>
            <a:r>
              <a:rPr lang="en-US" altLang="zh-TW" dirty="0" smtClean="0">
                <a:ea typeface="新細明體" panose="02020500000000000000" pitchFamily="18" charset="-120"/>
              </a:rPr>
              <a:t> -l 8-15 -p 5566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Combine with nice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zh-TW" dirty="0" smtClean="0">
                <a:ea typeface="新細明體" panose="02020500000000000000" pitchFamily="18" charset="-120"/>
              </a:rPr>
              <a:t>cpuset </a:t>
            </a:r>
            <a:r>
              <a:rPr lang="de-DE" altLang="zh-TW" dirty="0">
                <a:ea typeface="新細明體" panose="02020500000000000000" pitchFamily="18" charset="-120"/>
              </a:rPr>
              <a:t>-l 8-15 /usr/bin/nice -n 20 </a:t>
            </a:r>
            <a:r>
              <a:rPr lang="de-DE" altLang="zh-TW" i="1" dirty="0">
                <a:ea typeface="新細明體" panose="02020500000000000000" pitchFamily="18" charset="-120"/>
              </a:rPr>
              <a:t>cmd</a:t>
            </a:r>
            <a:endParaRPr lang="en-US" altLang="zh-TW" i="1" dirty="0" smtClean="0">
              <a:ea typeface="新細明體" panose="02020500000000000000" pitchFamily="18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987" y="2209800"/>
            <a:ext cx="7924800" cy="572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18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Process States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man “</a:t>
            </a:r>
            <a:r>
              <a:rPr lang="en-US" altLang="zh-TW" dirty="0" err="1" smtClean="0">
                <a:ea typeface="新細明體" panose="02020500000000000000" pitchFamily="18" charset="-120"/>
              </a:rPr>
              <a:t>ps</a:t>
            </a:r>
            <a:r>
              <a:rPr lang="en-US" altLang="zh-TW" dirty="0" smtClean="0">
                <a:ea typeface="新細明體" panose="02020500000000000000" pitchFamily="18" charset="-120"/>
              </a:rPr>
              <a:t>” and see 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dirty="0" smtClean="0">
                <a:ea typeface="新細明體" panose="02020500000000000000" pitchFamily="18" charset="-120"/>
              </a:rPr>
              <a:t>state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keyword</a:t>
            </a:r>
          </a:p>
        </p:txBody>
      </p:sp>
      <p:graphicFrame>
        <p:nvGraphicFramePr>
          <p:cNvPr id="35915" name="Group 7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365956756"/>
              </p:ext>
            </p:extLst>
          </p:nvPr>
        </p:nvGraphicFramePr>
        <p:xfrm>
          <a:off x="2362200" y="2286000"/>
          <a:ext cx="3802063" cy="3014665"/>
        </p:xfrm>
        <a:graphic>
          <a:graphicData uri="http://schemas.openxmlformats.org/drawingml/2006/table">
            <a:tbl>
              <a:tblPr/>
              <a:tblGrid>
                <a:gridCol w="1003300"/>
                <a:gridCol w="2798763"/>
              </a:tblGrid>
              <a:tr h="43021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Meaning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Idle (20+ second)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Runnable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Sleeping (~20 second)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Stopped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Zombie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 Disk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ps command (BSD</a:t>
            </a:r>
            <a:r>
              <a:rPr lang="zh-TW" altLang="en-US" smtClean="0">
                <a:ea typeface="新細明體" pitchFamily="18" charset="-120"/>
              </a:rPr>
              <a:t>、</a:t>
            </a:r>
            <a:r>
              <a:rPr lang="en-US" altLang="zh-TW" smtClean="0">
                <a:ea typeface="新細明體" pitchFamily="18" charset="-120"/>
              </a:rPr>
              <a:t>Linux)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ps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ps</a:t>
            </a:r>
            <a:r>
              <a:rPr lang="en-US" altLang="zh-TW" dirty="0" smtClean="0">
                <a:ea typeface="新細明體" panose="02020500000000000000" pitchFamily="18" charset="-120"/>
              </a:rPr>
              <a:t> aux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ps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err="1" smtClean="0">
                <a:ea typeface="新細明體" panose="02020500000000000000" pitchFamily="18" charset="-120"/>
              </a:rPr>
              <a:t>auxww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133600" y="1600200"/>
            <a:ext cx="4648200" cy="107721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sabsd</a:t>
            </a:r>
            <a:r>
              <a:rPr kumimoji="0" lang="en-US" altLang="zh-TW" sz="16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[/</a:t>
            </a:r>
            <a:r>
              <a:rPr kumimoji="0" lang="en-US" altLang="zh-TW" sz="16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6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] -</a:t>
            </a:r>
            <a:r>
              <a:rPr kumimoji="0" lang="en-US" altLang="zh-TW" sz="16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 </a:t>
            </a:r>
            <a:r>
              <a:rPr kumimoji="0" lang="en-US" altLang="zh-TW" sz="16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ps</a:t>
            </a:r>
            <a:endParaRPr kumimoji="0" lang="en-US" altLang="zh-TW" sz="1600" dirty="0">
              <a:solidFill>
                <a:srgbClr val="FFFF00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PID  TT  STAT      TIME COMMAND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52363  p0  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Ss</a:t>
            </a: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  0:00.01 -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tcsh</a:t>
            </a: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(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tcsh</a:t>
            </a: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52369  p0  R+     0:00.00 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ps</a:t>
            </a:r>
            <a:endParaRPr kumimoji="0" lang="en-US" altLang="zh-TW" sz="1600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90600" y="3186113"/>
            <a:ext cx="7848600" cy="938719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1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sabsd</a:t>
            </a:r>
            <a:r>
              <a:rPr kumimoji="0" lang="en-US" altLang="zh-TW" sz="11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[/</a:t>
            </a:r>
            <a:r>
              <a:rPr kumimoji="0" lang="en-US" altLang="zh-TW" sz="11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1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1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] -</a:t>
            </a:r>
            <a:r>
              <a:rPr kumimoji="0" lang="en-US" altLang="zh-TW" sz="11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1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 </a:t>
            </a:r>
            <a:r>
              <a:rPr kumimoji="0" lang="en-US" altLang="zh-TW" sz="11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ps</a:t>
            </a:r>
            <a:r>
              <a:rPr kumimoji="0" lang="en-US" altLang="zh-TW" sz="11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aux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USER       PID %CPU %MEM   VSZ   RSS  TT  STAT STARTED      TIME COMMAND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100" dirty="0" err="1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100" dirty="0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52362  0.0  0.4  6536  3852  ??  S     5:02PM   0:00.01 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sshd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 </a:t>
            </a:r>
            <a:r>
              <a:rPr kumimoji="0" lang="en-US" altLang="zh-TW" sz="1100" dirty="0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lctseng@ttyp0 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(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sshd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root     52380  0.0  0.3  3756  3224  ??  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Ss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 5:08PM   0:00.00 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sendmail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 accepting connections (s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smmsp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 52384  0.0  0.3  3644  2968  ??  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Ss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 5:08PM   0:00.00 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sendmail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 Queue runner@00:30:00 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fo</a:t>
            </a:r>
            <a:endParaRPr kumimoji="0" lang="en-US" altLang="zh-TW" sz="1100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609600" y="5091113"/>
            <a:ext cx="8382000" cy="1107996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1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sabsd</a:t>
            </a:r>
            <a:r>
              <a:rPr kumimoji="0" lang="en-US" altLang="zh-TW" sz="11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[/</a:t>
            </a:r>
            <a:r>
              <a:rPr kumimoji="0" lang="en-US" altLang="zh-TW" sz="11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1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1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] -</a:t>
            </a:r>
            <a:r>
              <a:rPr kumimoji="0" lang="en-US" altLang="zh-TW" sz="11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1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 </a:t>
            </a:r>
            <a:r>
              <a:rPr kumimoji="0" lang="en-US" altLang="zh-TW" sz="11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ps</a:t>
            </a:r>
            <a:r>
              <a:rPr kumimoji="0" lang="en-US" altLang="zh-TW" sz="11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1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auxww</a:t>
            </a:r>
            <a:endParaRPr kumimoji="0" lang="en-US" altLang="zh-TW" sz="1100" dirty="0">
              <a:solidFill>
                <a:srgbClr val="FFFF00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USER       PID %CPU %MEM   VSZ   RSS  TT  STAT STARTED      TIME COMMAND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100" dirty="0" err="1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100" dirty="0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52362  0.0  0.4  6536  3864  ??  S     5:02PM   0:00.02 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sshd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 </a:t>
            </a:r>
            <a:r>
              <a:rPr kumimoji="0" lang="en-US" altLang="zh-TW" sz="1100" dirty="0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lctseng@ttyp0 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(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sshd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root     52380  0.0  0.3  3756  3224  ??  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Ss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 5:08PM   0:00.00 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sendmail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 accepting connections (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sendmail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smmsp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 52384  0.0  0.3  3644  2968  ??  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Ss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 5:08PM   0:00.00 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sendmail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 Queue runner@00:30:00 for /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var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/spool/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clientmqueue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(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sendmail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ps command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Explanation of ps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aux (BSD</a:t>
            </a:r>
            <a:r>
              <a:rPr lang="zh-TW" altLang="en-US" sz="3000" smtClean="0">
                <a:ea typeface="新細明體" pitchFamily="18" charset="-120"/>
              </a:rPr>
              <a:t>、</a:t>
            </a:r>
            <a:r>
              <a:rPr lang="en-US" altLang="zh-TW" sz="3000" smtClean="0">
                <a:ea typeface="新細明體" pitchFamily="18" charset="-120"/>
              </a:rPr>
              <a:t>Linux)</a:t>
            </a:r>
          </a:p>
        </p:txBody>
      </p:sp>
      <p:pic>
        <p:nvPicPr>
          <p:cNvPr id="18435" name="Picture 4" descr="img0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9"/>
          <a:stretch>
            <a:fillRect/>
          </a:stretch>
        </p:blipFill>
        <p:spPr bwMode="auto">
          <a:xfrm>
            <a:off x="1828800" y="1371600"/>
            <a:ext cx="4849813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SA2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8" t="1990" r="11777" b="8496"/>
          <a:stretch>
            <a:fillRect/>
          </a:stretch>
        </p:blipFill>
        <p:spPr bwMode="auto">
          <a:xfrm>
            <a:off x="4343400" y="1406525"/>
            <a:ext cx="4695825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Program to Process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50613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zh-TW" sz="2800" dirty="0" smtClean="0">
                <a:ea typeface="新細明體" panose="02020500000000000000" pitchFamily="18" charset="-120"/>
              </a:rPr>
              <a:t>Program is dead</a:t>
            </a:r>
          </a:p>
          <a:p>
            <a:pPr lvl="1" eaLnBrk="1" hangingPunct="1"/>
            <a:r>
              <a:rPr lang="en-US" altLang="zh-TW" sz="2400" dirty="0" smtClean="0">
                <a:ea typeface="新細明體" panose="02020500000000000000" pitchFamily="18" charset="-120"/>
              </a:rPr>
              <a:t>Just lie on disk</a:t>
            </a:r>
          </a:p>
          <a:p>
            <a:pPr lvl="1" eaLnBrk="1" hangingPunct="1"/>
            <a:r>
              <a:rPr lang="en-US" altLang="zh-TW" sz="2400" dirty="0" smtClean="0">
                <a:ea typeface="新細明體" panose="02020500000000000000" pitchFamily="18" charset="-120"/>
              </a:rPr>
              <a:t>“grep” is a program</a:t>
            </a:r>
          </a:p>
          <a:p>
            <a:pPr lvl="2"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/bin/grep</a:t>
            </a:r>
          </a:p>
          <a:p>
            <a:pPr lvl="2" eaLnBrk="1" hangingPunct="1"/>
            <a:r>
              <a:rPr lang="en-US" altLang="zh-TW" sz="2000" dirty="0">
                <a:ea typeface="新細明體" panose="02020500000000000000" pitchFamily="18" charset="-120"/>
              </a:rPr>
              <a:t>$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file 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/bin/grep</a:t>
            </a:r>
          </a:p>
          <a:p>
            <a:pPr lvl="3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ELF 32-bit LSB executable</a:t>
            </a:r>
          </a:p>
          <a:p>
            <a:pPr lvl="3" eaLnBrk="1" hangingPunct="1"/>
            <a:r>
              <a:rPr lang="en-US" altLang="zh-TW" sz="18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E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xecutable and </a:t>
            </a:r>
            <a:r>
              <a:rPr lang="en-US" altLang="zh-TW" sz="18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inkable </a:t>
            </a:r>
            <a:r>
              <a:rPr lang="en-US" altLang="zh-TW" sz="18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F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ormat</a:t>
            </a:r>
            <a:endParaRPr lang="en-US" altLang="zh-TW" sz="2800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800" dirty="0" smtClean="0">
                <a:ea typeface="新細明體" panose="02020500000000000000" pitchFamily="18" charset="-120"/>
              </a:rPr>
              <a:t>When you execute it</a:t>
            </a:r>
          </a:p>
          <a:p>
            <a:pPr lvl="1" eaLnBrk="1" hangingPunct="1"/>
            <a:r>
              <a:rPr lang="en-US" altLang="zh-TW" sz="2400" dirty="0" smtClean="0">
                <a:ea typeface="新細明體" panose="02020500000000000000" pitchFamily="18" charset="-120"/>
              </a:rPr>
              <a:t>It becomes a process</a:t>
            </a:r>
          </a:p>
          <a:p>
            <a:pPr eaLnBrk="1" hangingPunct="1"/>
            <a:r>
              <a:rPr lang="en-US" altLang="zh-TW" sz="2800" dirty="0" smtClean="0">
                <a:ea typeface="新細明體" panose="02020500000000000000" pitchFamily="18" charset="-120"/>
              </a:rPr>
              <a:t>Process is alive</a:t>
            </a:r>
          </a:p>
          <a:p>
            <a:pPr lvl="1" eaLnBrk="1" hangingPunct="1"/>
            <a:r>
              <a:rPr lang="en-US" altLang="zh-TW" sz="2400" dirty="0" smtClean="0">
                <a:ea typeface="新細明體" panose="02020500000000000000" pitchFamily="18" charset="-120"/>
              </a:rPr>
              <a:t>It resides in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ps command (BSD</a:t>
            </a:r>
            <a:r>
              <a:rPr lang="zh-TW" altLang="en-US" smtClean="0">
                <a:ea typeface="新細明體" pitchFamily="18" charset="-120"/>
              </a:rPr>
              <a:t>、</a:t>
            </a:r>
            <a:r>
              <a:rPr lang="en-US" altLang="zh-TW" smtClean="0">
                <a:ea typeface="新細明體" pitchFamily="18" charset="-120"/>
              </a:rPr>
              <a:t>Linux)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1755775" cy="4648200"/>
          </a:xfrm>
        </p:spPr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ps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j</a:t>
            </a: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ps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dirty="0" smtClean="0">
                <a:ea typeface="新細明體" panose="02020500000000000000" pitchFamily="18" charset="-120"/>
              </a:rPr>
              <a:t>o</a:t>
            </a: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ps</a:t>
            </a:r>
            <a:r>
              <a:rPr lang="en-US" altLang="zh-TW" dirty="0" smtClean="0">
                <a:ea typeface="新細明體" panose="02020500000000000000" pitchFamily="18" charset="-120"/>
              </a:rPr>
              <a:t> -L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371600" y="1825625"/>
            <a:ext cx="7239000" cy="95410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sabsd</a:t>
            </a:r>
            <a:r>
              <a:rPr kumimoji="0" lang="en-US" altLang="zh-TW" sz="14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[/</a:t>
            </a:r>
            <a:r>
              <a:rPr kumimoji="0" lang="en-US" altLang="zh-TW" sz="14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4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4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] -</a:t>
            </a:r>
            <a:r>
              <a:rPr kumimoji="0" lang="en-US" altLang="zh-TW" sz="14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4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 </a:t>
            </a:r>
            <a:r>
              <a:rPr kumimoji="0" lang="en-US" altLang="zh-TW" sz="14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ps</a:t>
            </a:r>
            <a:r>
              <a:rPr kumimoji="0" lang="en-US" altLang="zh-TW" sz="14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-j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USER     PID  PPID  PGID   SID JOBC STAT  TT       TIME COMMAND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 err="1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400" dirty="0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52363 52362 52363 52363    0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Ss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 p0    0:00.03 -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tcsh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(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tcsh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 err="1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400" dirty="0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52458 52363 52458 52363    1 R+    p0    0:00.00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ps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-j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368425" y="3194050"/>
            <a:ext cx="6942926" cy="95410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sabsd</a:t>
            </a:r>
            <a:r>
              <a:rPr kumimoji="0" lang="en-US" altLang="zh-TW" sz="14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[/</a:t>
            </a:r>
            <a:r>
              <a:rPr kumimoji="0" lang="en-US" altLang="zh-TW" sz="14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4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4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] -</a:t>
            </a:r>
            <a:r>
              <a:rPr kumimoji="0" lang="en-US" altLang="zh-TW" sz="14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4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 </a:t>
            </a:r>
            <a:r>
              <a:rPr kumimoji="0" lang="en-US" altLang="zh-TW" sz="14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ps</a:t>
            </a:r>
            <a:r>
              <a:rPr kumimoji="0" lang="en-US" altLang="zh-TW" sz="14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-o uid,pid,</a:t>
            </a:r>
            <a:r>
              <a:rPr kumimoji="0" lang="en-US" altLang="zh-TW" sz="14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ppid</a:t>
            </a:r>
            <a:r>
              <a:rPr kumimoji="0" lang="en-US" altLang="zh-TW" sz="14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,%</a:t>
            </a:r>
            <a:r>
              <a:rPr kumimoji="0" lang="en-US" altLang="zh-TW" sz="14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cpu</a:t>
            </a:r>
            <a:r>
              <a:rPr kumimoji="0" lang="en-US" altLang="zh-TW" sz="14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,%</a:t>
            </a:r>
            <a:r>
              <a:rPr kumimoji="0" lang="en-US" altLang="zh-TW" sz="14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mem,command</a:t>
            </a:r>
            <a:endParaRPr kumimoji="0" lang="en-US" altLang="zh-TW" sz="1400" dirty="0">
              <a:solidFill>
                <a:srgbClr val="FFFF00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UID   PID  PPID %CPU %MEM COMMAND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1001 52363 52362  0.0  0.3 -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tcsh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(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tcsh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1001 52462 52363  0.0  0.1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ps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-o uid,pid,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ppid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,%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cpu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,%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mem,command</a:t>
            </a:r>
            <a:endParaRPr kumimoji="0"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355725" y="4668838"/>
            <a:ext cx="7407275" cy="20313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sabsd</a:t>
            </a:r>
            <a:r>
              <a:rPr kumimoji="0" lang="en-US" altLang="zh-TW" sz="14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[/</a:t>
            </a:r>
            <a:r>
              <a:rPr kumimoji="0" lang="en-US" altLang="zh-TW" sz="14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4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4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] -</a:t>
            </a:r>
            <a:r>
              <a:rPr kumimoji="0" lang="en-US" altLang="zh-TW" sz="14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4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 </a:t>
            </a:r>
            <a:r>
              <a:rPr kumimoji="0" lang="en-US" altLang="zh-TW" sz="14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ps</a:t>
            </a:r>
            <a:r>
              <a:rPr kumimoji="0" lang="en-US" altLang="zh-TW" sz="14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-L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%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cpu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%mem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acflag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acflg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args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blocked caught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comm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command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cpu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cputime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emuletime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f flags ignored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inblk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inblock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jid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jobc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ktrace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label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lim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lockname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login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logname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lstart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lwp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majflt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minflt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msgrcv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msgsnd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mwchan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ni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nice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nivcsw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nlwp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nsignals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nsigs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nswap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nvcsw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nwchan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oublk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oublock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paddr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pagein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pcpu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pending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pgid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pmem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ppid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pri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re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rgid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rgroup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rss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rtprio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ruid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ruser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sig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sigcatch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sigignore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sigmask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sl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start stat state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svgid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svuid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tdev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time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tpgid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tsid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tsiz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tt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tty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ucomm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upr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uprocp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user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usrpri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vsize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vsz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wchan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xstat</a:t>
            </a:r>
            <a:endParaRPr kumimoji="0"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</p:txBody>
      </p:sp>
      <p:sp>
        <p:nvSpPr>
          <p:cNvPr id="19463" name="文字方塊 6"/>
          <p:cNvSpPr txBox="1">
            <a:spLocks noChangeArrowheads="1"/>
          </p:cNvSpPr>
          <p:nvPr/>
        </p:nvSpPr>
        <p:spPr bwMode="auto">
          <a:xfrm>
            <a:off x="5140325" y="1371600"/>
            <a:ext cx="3749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Use these options with shell scripts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top command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7620000" cy="2514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Various usage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top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q 		run top and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renice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it to -20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top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u 		don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t map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uid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to username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top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</a:t>
            </a:r>
            <a:r>
              <a:rPr lang="en-US" altLang="zh-TW" sz="1800" i="1" dirty="0" err="1" smtClean="0">
                <a:solidFill>
                  <a:srgbClr val="FF0000"/>
                </a:solidFill>
                <a:ea typeface="新細明體" panose="02020500000000000000" pitchFamily="18" charset="-120"/>
              </a:rPr>
              <a:t>username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	show process owned by user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Interactive command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o			change display order (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cpu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, res, size, time)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u			show only processes owned by user (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+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means all)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m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		show IO information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? 			Listing available options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38201" y="1447800"/>
            <a:ext cx="7924800" cy="2431435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nl-NL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last pid: 52477;  load averages:  0.01,  0.05,  0.02 </a:t>
            </a:r>
            <a:r>
              <a:rPr kumimoji="0" lang="nl-NL" altLang="zh-TW" sz="1400" dirty="0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up </a:t>
            </a:r>
            <a:r>
              <a:rPr kumimoji="0" lang="nl-NL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0+19:38:37 </a:t>
            </a:r>
            <a:r>
              <a:rPr kumimoji="0" lang="nl-NL" altLang="zh-TW" sz="1400" dirty="0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17:23:38</a:t>
            </a:r>
            <a:endParaRPr kumimoji="0" lang="nl-NL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nl-NL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29 processes:  1 running, 28 sleeping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nl-NL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CPU states:  0.4% user,  0.0% nice,  0.0% system,  0.0% interrupt, 99.6% idle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nl-NL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Mem: 19M Active, 308M Inact, 113M Wired, 88K Cache, 111M Buf, 556M Free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nl-NL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Swap: 1024M Total, 1024M Free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nl-NL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nl-NL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PID USERNAME      THR PRI NICE   SIZE    RES STATE    TIME   WCPU COMMAND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nl-NL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697 root            1  76    0  3784K  2728K select   0:02  0.00% sshd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nl-NL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565 root            1  76    0  1468K  1068K select   0:00  0.00% syslogd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nl-NL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704 root            1   8    0  1484K  1168K nanslp   0:00  0.00% cron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nl-NL" altLang="zh-TW" sz="1200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htop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command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7620000" cy="2514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000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A better top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Install 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it from </a:t>
            </a:r>
            <a:r>
              <a:rPr lang="en-US" altLang="zh-TW" sz="1600" dirty="0" err="1">
                <a:ea typeface="新細明體" panose="02020500000000000000" pitchFamily="18" charset="-120"/>
              </a:rPr>
              <a:t>sysutils</a:t>
            </a:r>
            <a:r>
              <a:rPr lang="en-US" altLang="zh-TW" sz="1600" dirty="0">
                <a:ea typeface="新細明體" panose="02020500000000000000" pitchFamily="18" charset="-120"/>
              </a:rPr>
              <a:t>/</a:t>
            </a:r>
            <a:r>
              <a:rPr lang="en-US" altLang="zh-TW" sz="1600" dirty="0" err="1">
                <a:ea typeface="新細明體" panose="02020500000000000000" pitchFamily="18" charset="-120"/>
              </a:rPr>
              <a:t>htop</a:t>
            </a:r>
            <a:endParaRPr lang="en-US" altLang="zh-TW" sz="1600" dirty="0" smtClean="0">
              <a:ea typeface="新細明體" panose="02020500000000000000" pitchFamily="18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03350"/>
            <a:ext cx="7543800" cy="296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44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Runaway process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Processes that use up excessive system resource or just go berserk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kill 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TERM</a:t>
            </a:r>
            <a:r>
              <a:rPr lang="en-US" altLang="zh-TW" dirty="0" smtClean="0">
                <a:ea typeface="新細明體" panose="02020500000000000000" pitchFamily="18" charset="-120"/>
              </a:rPr>
              <a:t> for unknown process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renice</a:t>
            </a:r>
            <a:r>
              <a:rPr lang="en-US" altLang="zh-TW" dirty="0" smtClean="0">
                <a:ea typeface="新細明體" panose="02020500000000000000" pitchFamily="18" charset="-120"/>
              </a:rPr>
              <a:t> it to a higher nice value for reasonable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Fork Bomb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A process forking out of control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260350"/>
            <a:ext cx="762000" cy="963897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10457"/>
            <a:ext cx="6372200" cy="3922886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5867456" y="5593127"/>
            <a:ext cx="1359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Cited from </a:t>
            </a:r>
            <a:r>
              <a:rPr lang="en-US" altLang="zh-TW" sz="1400" dirty="0" smtClean="0">
                <a:hlinkClick r:id="rId5"/>
              </a:rPr>
              <a:t>wiki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58909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Fork Bomb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A process forking out of control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0" y="2057400"/>
            <a:ext cx="708660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98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200" dirty="0" smtClean="0">
                <a:ea typeface="新細明體" pitchFamily="18" charset="-120"/>
              </a:rPr>
              <a:t>Fork </a:t>
            </a:r>
            <a:r>
              <a:rPr lang="en-US" altLang="zh-TW" sz="3200" dirty="0">
                <a:ea typeface="新細明體" pitchFamily="18" charset="-120"/>
              </a:rPr>
              <a:t>Bomb </a:t>
            </a:r>
            <a:r>
              <a:rPr lang="en-US" altLang="zh-TW" sz="3200" dirty="0" smtClean="0">
                <a:ea typeface="新細明體" pitchFamily="18" charset="-120"/>
              </a:rPr>
              <a:t>–</a:t>
            </a:r>
            <a:br>
              <a:rPr lang="en-US" altLang="zh-TW" sz="3200" dirty="0" smtClean="0">
                <a:ea typeface="新細明體" pitchFamily="18" charset="-120"/>
              </a:rPr>
            </a:br>
            <a:r>
              <a:rPr lang="en-US" altLang="zh-TW" sz="3200" dirty="0">
                <a:ea typeface="新細明體" pitchFamily="18" charset="-120"/>
              </a:rPr>
              <a:t>	</a:t>
            </a:r>
            <a:r>
              <a:rPr lang="en-US" altLang="zh-TW" sz="3200" dirty="0" smtClean="0">
                <a:ea typeface="新細明體" pitchFamily="18" charset="-120"/>
              </a:rPr>
              <a:t> </a:t>
            </a:r>
            <a:r>
              <a:rPr lang="en-US" altLang="zh-TW" sz="3200" dirty="0">
                <a:ea typeface="新細明體" pitchFamily="18" charset="-120"/>
              </a:rPr>
              <a:t>How to create a fork bomb</a:t>
            </a:r>
            <a:br>
              <a:rPr lang="en-US" altLang="zh-TW" sz="3200" dirty="0">
                <a:ea typeface="新細明體" pitchFamily="18" charset="-120"/>
              </a:rPr>
            </a:br>
            <a:endParaRPr lang="en-US" altLang="zh-TW" sz="3200" dirty="0" smtClean="0">
              <a:ea typeface="新細明體" pitchFamily="18" charset="-12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C/C++</a:t>
            </a:r>
          </a:p>
          <a:p>
            <a:pPr lvl="1" eaLnBrk="1" hangingPunct="1"/>
            <a:endParaRPr lang="en-US" altLang="zh-TW" sz="2000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2000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2000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Perl</a:t>
            </a:r>
          </a:p>
          <a:p>
            <a:pPr lvl="1" eaLnBrk="1" hangingPunct="1"/>
            <a:endParaRPr lang="en-US" altLang="zh-TW" sz="2000" dirty="0">
              <a:ea typeface="新細明體" panose="02020500000000000000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altLang="zh-TW" sz="2000" dirty="0" smtClean="0"/>
              <a:t>Bash (Shell script)</a:t>
            </a:r>
          </a:p>
          <a:p>
            <a:pPr marL="457200" lvl="1" indent="0">
              <a:buNone/>
            </a:pPr>
            <a:r>
              <a:rPr lang="en-US" altLang="zh-TW" sz="2000" dirty="0" smtClean="0"/>
              <a:t>	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:(){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:|:&amp; };: </a:t>
            </a:r>
            <a:endParaRPr lang="en-US" altLang="zh-TW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altLang="zh-TW" sz="2000" dirty="0"/>
          </a:p>
          <a:p>
            <a:pPr lvl="1"/>
            <a:endParaRPr lang="en-US" altLang="zh-TW" sz="2000" dirty="0" smtClean="0"/>
          </a:p>
          <a:p>
            <a:pPr lvl="1"/>
            <a:endParaRPr lang="en-US" altLang="zh-TW" sz="2000" dirty="0"/>
          </a:p>
          <a:p>
            <a:pPr lvl="1"/>
            <a:endParaRPr lang="en-US" altLang="zh-TW" sz="2000" dirty="0" smtClean="0"/>
          </a:p>
          <a:p>
            <a:pPr lvl="1"/>
            <a:endParaRPr lang="en-US" altLang="zh-TW" sz="2000" dirty="0"/>
          </a:p>
          <a:p>
            <a:pPr marL="457200" lvl="1" indent="0">
              <a:buNone/>
            </a:pPr>
            <a:endParaRPr lang="en-US" altLang="zh-TW" sz="2000" dirty="0"/>
          </a:p>
          <a:p>
            <a:pPr lvl="1"/>
            <a:r>
              <a:rPr lang="en-US" altLang="zh-TW" sz="2000" dirty="0" smtClean="0"/>
              <a:t>Windows</a:t>
            </a:r>
            <a:endParaRPr lang="zh-TW" altLang="en-US" sz="20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4771" y="2209800"/>
            <a:ext cx="2819400" cy="215039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8723" y="4876800"/>
            <a:ext cx="2327477" cy="36883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4771" y="2366893"/>
            <a:ext cx="3752492" cy="18362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62600" y="4876800"/>
            <a:ext cx="914400" cy="413359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2640116" y="5848062"/>
            <a:ext cx="38368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  <a:latin typeface="+mj-lt"/>
              </a:rPr>
              <a:t>DON’T DO THAT!!!!</a:t>
            </a:r>
            <a:endParaRPr lang="zh-TW" altLang="en-US" sz="32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00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Fork Bomb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How to deal with fork bomb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Just kill all of them</a:t>
            </a:r>
          </a:p>
          <a:p>
            <a:pPr lvl="1" eaLnBrk="1" hangingPunct="1"/>
            <a:r>
              <a:rPr lang="en-US" altLang="zh-TW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 </a:t>
            </a:r>
            <a:r>
              <a:rPr lang="en-US" altLang="zh-TW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killall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-KILL </a:t>
            </a:r>
            <a:r>
              <a:rPr lang="en-US" altLang="zh-TW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bombName</a:t>
            </a:r>
            <a:endParaRPr lang="en-US" altLang="zh-TW" i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When you have no more </a:t>
            </a:r>
            <a:r>
              <a:rPr lang="en-US" altLang="zh-TW" dirty="0">
                <a:ea typeface="新細明體" panose="02020500000000000000" pitchFamily="18" charset="-120"/>
              </a:rPr>
              <a:t>r</a:t>
            </a:r>
            <a:r>
              <a:rPr lang="en-US" altLang="zh-TW" dirty="0" smtClean="0">
                <a:ea typeface="新細明體" panose="02020500000000000000" pitchFamily="18" charset="-120"/>
              </a:rPr>
              <a:t>esource to fork you shell</a:t>
            </a:r>
          </a:p>
          <a:p>
            <a:pPr lvl="1" eaLnBrk="1" hangingPunct="1"/>
            <a:r>
              <a:rPr lang="en-US" altLang="zh-TW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 exec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b="1" dirty="0" err="1">
                <a:latin typeface="Consolas" panose="020B0609020204030204" pitchFamily="49" charset="0"/>
                <a:cs typeface="Consolas" panose="020B0609020204030204" pitchFamily="49" charset="0"/>
              </a:rPr>
              <a:t>killall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-KILL </a:t>
            </a:r>
            <a:r>
              <a:rPr lang="en-US" altLang="zh-TW" i="1" dirty="0" err="1">
                <a:latin typeface="Consolas" panose="020B0609020204030204" pitchFamily="49" charset="0"/>
                <a:cs typeface="Consolas" panose="020B0609020204030204" pitchFamily="49" charset="0"/>
              </a:rPr>
              <a:t>bombName</a:t>
            </a:r>
            <a:endParaRPr lang="en-US" altLang="zh-TW" dirty="0" smtClean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That shell will become ‘</a:t>
            </a:r>
            <a:r>
              <a:rPr lang="en-US" altLang="zh-TW" dirty="0" err="1" smtClean="0">
                <a:ea typeface="新細明體" panose="02020500000000000000" pitchFamily="18" charset="-120"/>
              </a:rPr>
              <a:t>killall</a:t>
            </a:r>
            <a:r>
              <a:rPr lang="en-US" altLang="zh-TW" dirty="0" smtClean="0">
                <a:ea typeface="新細明體" panose="02020500000000000000" pitchFamily="18" charset="-120"/>
              </a:rPr>
              <a:t>’, and never goes back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‘</a:t>
            </a:r>
            <a:r>
              <a:rPr lang="en-US" altLang="zh-TW" dirty="0" err="1" smtClean="0">
                <a:ea typeface="新細明體" panose="02020500000000000000" pitchFamily="18" charset="-120"/>
              </a:rPr>
              <a:t>killall</a:t>
            </a:r>
            <a:r>
              <a:rPr lang="en-US" altLang="zh-TW" dirty="0" smtClean="0">
                <a:ea typeface="新細明體" panose="02020500000000000000" pitchFamily="18" charset="-120"/>
              </a:rPr>
              <a:t>’ isn’t an atomic command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More bombs may be created when killing them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Run multiple ‘</a:t>
            </a:r>
            <a:r>
              <a:rPr lang="en-US" altLang="zh-TW" dirty="0" err="1" smtClean="0">
                <a:ea typeface="新細明體" panose="02020500000000000000" pitchFamily="18" charset="-120"/>
              </a:rPr>
              <a:t>killall</a:t>
            </a:r>
            <a:r>
              <a:rPr lang="en-US" altLang="zh-TW" dirty="0" smtClean="0">
                <a:ea typeface="新細明體" panose="02020500000000000000" pitchFamily="18" charset="-120"/>
              </a:rPr>
              <a:t>’</a:t>
            </a: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918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Fork Bomb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Prevent fork bomb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Limit the maximum number of processes for a specific user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login.conf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822848"/>
            <a:ext cx="4495800" cy="71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3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Components of a Process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An address space in memory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Code and data of this process 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 set of data structures within the kernel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Used to monitor, schedule, trace,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…</a:t>
            </a:r>
            <a:r>
              <a:rPr lang="en-US" altLang="zh-TW" smtClean="0">
                <a:ea typeface="新細明體" panose="02020500000000000000" pitchFamily="18" charset="-120"/>
              </a:rPr>
              <a:t>., this process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Owner, Group (Credentials)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Current status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VM space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Execution priority (scheduling info)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Information of used resource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Resource limits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Syscall vector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Signal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Attributes of the Process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PID, PPID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Process ID and parent process ID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UID, EUID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User ID and Effective user ID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GID, EGID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Group ID and Effective group ID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Niceness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The suggested priority of this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Attributes of the process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	PID and PPID</a:t>
            </a:r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168525"/>
            <a:ext cx="8991600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600200"/>
            <a:ext cx="5791200" cy="198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PID </a:t>
            </a:r>
            <a:r>
              <a:rPr lang="en-US" altLang="zh-TW" sz="200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2000" smtClean="0">
                <a:ea typeface="新細明體" panose="02020500000000000000" pitchFamily="18" charset="-120"/>
              </a:rPr>
              <a:t> process 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Unique number assigned for each process in increasing order when they are created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PPID </a:t>
            </a:r>
            <a:r>
              <a:rPr lang="en-US" altLang="zh-TW" sz="200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2000" smtClean="0">
                <a:ea typeface="新細明體" panose="02020500000000000000" pitchFamily="18" charset="-120"/>
              </a:rPr>
              <a:t> parent PID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The PID of the parent from which it was cloned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UNIX uses fork-and-exec model to create new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Process Lifecycle</a:t>
            </a:r>
          </a:p>
        </p:txBody>
      </p:sp>
      <p:sp>
        <p:nvSpPr>
          <p:cNvPr id="819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fork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child has the same program context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 fork(2)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exec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child use exec to change the program context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 execve(2)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exit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child use _exit to tell kernel that it is ready to die and this death should be acknowledged by the child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parent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 _exit(2)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wait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parent use wait to wait for child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death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If parent died before child, this orphan process will have </a:t>
            </a: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init</a:t>
            </a:r>
            <a:r>
              <a:rPr lang="en-US" altLang="zh-TW" smtClean="0">
                <a:ea typeface="新細明體" panose="02020500000000000000" pitchFamily="18" charset="-120"/>
              </a:rPr>
              <a:t> as it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new parent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 wait(2)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Attributes of the process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UID</a:t>
            </a:r>
            <a:r>
              <a:rPr lang="zh-TW" altLang="en-US" sz="3000" smtClean="0">
                <a:ea typeface="新細明體" pitchFamily="18" charset="-120"/>
              </a:rPr>
              <a:t>、</a:t>
            </a:r>
            <a:r>
              <a:rPr lang="en-US" altLang="zh-TW" sz="3000" smtClean="0">
                <a:ea typeface="新細明體" pitchFamily="18" charset="-120"/>
              </a:rPr>
              <a:t>GID</a:t>
            </a:r>
            <a:r>
              <a:rPr lang="zh-TW" altLang="en-US" sz="3000" smtClean="0">
                <a:ea typeface="新細明體" pitchFamily="18" charset="-120"/>
              </a:rPr>
              <a:t>、</a:t>
            </a:r>
            <a:r>
              <a:rPr lang="en-US" altLang="zh-TW" sz="3000" smtClean="0">
                <a:ea typeface="新細明體" pitchFamily="18" charset="-120"/>
              </a:rPr>
              <a:t>EUID and EGID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UID, GID, EUID, EGID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The effective </a:t>
            </a:r>
            <a:r>
              <a:rPr lang="en-US" altLang="zh-TW" dirty="0" err="1" smtClean="0">
                <a:ea typeface="新細明體" panose="02020500000000000000" pitchFamily="18" charset="-120"/>
              </a:rPr>
              <a:t>uid</a:t>
            </a:r>
            <a:r>
              <a:rPr lang="en-US" altLang="zh-TW" dirty="0" smtClean="0">
                <a:ea typeface="新細明體" panose="02020500000000000000" pitchFamily="18" charset="-120"/>
              </a:rPr>
              <a:t> and </a:t>
            </a:r>
            <a:r>
              <a:rPr lang="en-US" altLang="zh-TW" dirty="0" err="1" smtClean="0">
                <a:ea typeface="新細明體" panose="02020500000000000000" pitchFamily="18" charset="-120"/>
              </a:rPr>
              <a:t>gid</a:t>
            </a:r>
            <a:r>
              <a:rPr lang="en-US" altLang="zh-TW" dirty="0" smtClean="0">
                <a:ea typeface="新細明體" panose="02020500000000000000" pitchFamily="18" charset="-120"/>
              </a:rPr>
              <a:t> can be used to enable or restrict the additional permissions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Effective </a:t>
            </a:r>
            <a:r>
              <a:rPr lang="en-US" altLang="zh-TW" dirty="0" err="1" smtClean="0">
                <a:ea typeface="新細明體" panose="02020500000000000000" pitchFamily="18" charset="-120"/>
              </a:rPr>
              <a:t>uid</a:t>
            </a:r>
            <a:r>
              <a:rPr lang="en-US" altLang="zh-TW" dirty="0" smtClean="0">
                <a:ea typeface="新細明體" panose="02020500000000000000" pitchFamily="18" charset="-120"/>
              </a:rPr>
              <a:t> will be set to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Real </a:t>
            </a:r>
            <a:r>
              <a:rPr lang="en-US" altLang="zh-TW" dirty="0" err="1" smtClean="0">
                <a:ea typeface="新細明體" panose="02020500000000000000" pitchFamily="18" charset="-120"/>
              </a:rPr>
              <a:t>uid</a:t>
            </a:r>
            <a:r>
              <a:rPr lang="en-US" altLang="zh-TW" dirty="0" smtClean="0">
                <a:ea typeface="新細明體" panose="02020500000000000000" pitchFamily="18" charset="-120"/>
              </a:rPr>
              <a:t> if </a:t>
            </a:r>
            <a:r>
              <a:rPr lang="en-US" altLang="zh-TW" dirty="0" err="1" smtClean="0">
                <a:ea typeface="新細明體" panose="02020500000000000000" pitchFamily="18" charset="-120"/>
              </a:rPr>
              <a:t>setuid</a:t>
            </a:r>
            <a:r>
              <a:rPr lang="en-US" altLang="zh-TW" dirty="0" smtClean="0">
                <a:ea typeface="新細明體" panose="02020500000000000000" pitchFamily="18" charset="-120"/>
              </a:rPr>
              <a:t> bit is off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The file owner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s </a:t>
            </a:r>
            <a:r>
              <a:rPr lang="en-US" altLang="zh-TW" dirty="0" err="1" smtClean="0">
                <a:ea typeface="新細明體" panose="02020500000000000000" pitchFamily="18" charset="-120"/>
              </a:rPr>
              <a:t>uid</a:t>
            </a:r>
            <a:r>
              <a:rPr lang="en-US" altLang="zh-TW" dirty="0" smtClean="0">
                <a:ea typeface="新細明體" panose="02020500000000000000" pitchFamily="18" charset="-120"/>
              </a:rPr>
              <a:t> if </a:t>
            </a:r>
            <a:r>
              <a:rPr lang="en-US" altLang="zh-TW" dirty="0" err="1" smtClean="0">
                <a:ea typeface="新細明體" panose="02020500000000000000" pitchFamily="18" charset="-120"/>
              </a:rPr>
              <a:t>setuid</a:t>
            </a:r>
            <a:r>
              <a:rPr lang="en-US" altLang="zh-TW" dirty="0" smtClean="0">
                <a:ea typeface="新細明體" panose="02020500000000000000" pitchFamily="18" charset="-120"/>
              </a:rPr>
              <a:t> bit is on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00" y="3994150"/>
            <a:ext cx="63738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Ex: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    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master.passwd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 is “root read-write only”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    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passwd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 is a “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setuid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 root” program</a:t>
            </a:r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1219200" y="39624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990600" y="5256213"/>
            <a:ext cx="7315200" cy="106838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sabsd</a:t>
            </a:r>
            <a:r>
              <a:rPr kumimoji="0" lang="en-US" altLang="zh-TW" sz="16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[/</a:t>
            </a:r>
            <a:r>
              <a:rPr kumimoji="0" lang="en-US" altLang="zh-TW" sz="16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etc</a:t>
            </a:r>
            <a:r>
              <a:rPr kumimoji="0" lang="en-US" altLang="zh-TW" sz="16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] </a:t>
            </a:r>
            <a:r>
              <a:rPr kumimoji="0" lang="en-US" altLang="zh-TW" sz="16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</a:t>
            </a:r>
            <a:r>
              <a:rPr kumimoji="0" lang="en-US" altLang="zh-TW" sz="16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 </a:t>
            </a:r>
            <a:r>
              <a:rPr kumimoji="0" lang="en-US" altLang="zh-TW" sz="16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ls -al | grep </a:t>
            </a:r>
            <a:r>
              <a:rPr kumimoji="0" lang="en-US" altLang="zh-TW" sz="16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passwd</a:t>
            </a:r>
            <a:endParaRPr kumimoji="0" lang="en-US" altLang="zh-TW" sz="1600" dirty="0">
              <a:solidFill>
                <a:srgbClr val="FFFF00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rw</a:t>
            </a: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-------   1 root  wheel      2946 Sep 24 00:26 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master.passwd</a:t>
            </a:r>
            <a:endParaRPr kumimoji="0" lang="en-US" altLang="zh-TW" sz="1600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rw</a:t>
            </a: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-r--r--   1 root  wheel      2706 Sep 24 00:26 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passwd</a:t>
            </a:r>
            <a:endParaRPr kumimoji="0" lang="en-US" altLang="zh-TW" sz="1600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sabsd</a:t>
            </a:r>
            <a:r>
              <a:rPr kumimoji="0" lang="en-US" altLang="zh-TW" sz="16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[/</a:t>
            </a:r>
            <a:r>
              <a:rPr kumimoji="0" lang="en-US" altLang="zh-TW" sz="16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kumimoji="0" lang="en-US" altLang="zh-TW" sz="16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/bin] </a:t>
            </a:r>
            <a:r>
              <a:rPr kumimoji="0" lang="en-US" altLang="zh-TW" sz="16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</a:t>
            </a:r>
            <a:r>
              <a:rPr kumimoji="0" lang="en-US" altLang="zh-TW" sz="16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 </a:t>
            </a:r>
            <a:r>
              <a:rPr kumimoji="0" lang="en-US" altLang="zh-TW" sz="16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ls -al /</a:t>
            </a:r>
            <a:r>
              <a:rPr kumimoji="0" lang="en-US" altLang="zh-TW" sz="16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kumimoji="0" lang="en-US" altLang="zh-TW" sz="16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/bin/</a:t>
            </a:r>
            <a:r>
              <a:rPr kumimoji="0" lang="en-US" altLang="zh-TW" sz="16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passwd</a:t>
            </a:r>
            <a:endParaRPr kumimoji="0" lang="en-US" altLang="zh-TW" sz="1600" dirty="0">
              <a:solidFill>
                <a:srgbClr val="FFFF00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-r-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sr</a:t>
            </a: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xr</a:t>
            </a: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-x   2 root  wheel      5860 Sep 17 15:19 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passwd</a:t>
            </a:r>
            <a:endParaRPr kumimoji="0" lang="en-US" altLang="zh-TW" sz="1600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7391400" y="24974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Important!!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Signal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100" dirty="0" smtClean="0">
                <a:ea typeface="新細明體" panose="02020500000000000000" pitchFamily="18" charset="-120"/>
              </a:rPr>
              <a:t>A way of telling a process something has happened</a:t>
            </a:r>
          </a:p>
          <a:p>
            <a:pPr eaLnBrk="1" hangingPunct="1"/>
            <a:r>
              <a:rPr lang="en-US" altLang="zh-TW" sz="2100" dirty="0" smtClean="0">
                <a:ea typeface="新細明體" panose="02020500000000000000" pitchFamily="18" charset="-120"/>
              </a:rPr>
              <a:t>Signals can be sent</a:t>
            </a:r>
          </a:p>
          <a:p>
            <a:pPr lvl="1" eaLnBrk="1" hangingPunct="1"/>
            <a:r>
              <a:rPr lang="en-US" altLang="zh-TW" sz="1900" dirty="0" smtClean="0">
                <a:ea typeface="新細明體" panose="02020500000000000000" pitchFamily="18" charset="-120"/>
              </a:rPr>
              <a:t>among processes as a means of communication</a:t>
            </a:r>
          </a:p>
          <a:p>
            <a:pPr lvl="1" eaLnBrk="1" hangingPunct="1"/>
            <a:r>
              <a:rPr lang="en-US" altLang="zh-TW" sz="1900" dirty="0" smtClean="0">
                <a:ea typeface="新細明體" panose="02020500000000000000" pitchFamily="18" charset="-120"/>
              </a:rPr>
              <a:t>by the terminal driver to kill, interrupt, or suspend process</a:t>
            </a:r>
          </a:p>
          <a:p>
            <a:pPr lvl="2" eaLnBrk="1" hangingPunct="1"/>
            <a:r>
              <a:rPr lang="en-US" altLang="zh-TW" sz="1700" dirty="0" smtClean="0">
                <a:ea typeface="新細明體" panose="02020500000000000000" pitchFamily="18" charset="-120"/>
              </a:rPr>
              <a:t>&lt;Ctrl-C&gt;</a:t>
            </a:r>
            <a:r>
              <a:rPr lang="zh-TW" altLang="en-US" sz="1700" dirty="0" smtClean="0">
                <a:ea typeface="新細明體" panose="02020500000000000000" pitchFamily="18" charset="-120"/>
              </a:rPr>
              <a:t>、</a:t>
            </a:r>
            <a:r>
              <a:rPr lang="en-US" altLang="zh-TW" sz="1700" dirty="0" smtClean="0">
                <a:ea typeface="新細明體" panose="02020500000000000000" pitchFamily="18" charset="-120"/>
              </a:rPr>
              <a:t>&lt;Ctrl-Z&gt;</a:t>
            </a:r>
          </a:p>
          <a:p>
            <a:pPr lvl="2" eaLnBrk="1" hangingPunct="1"/>
            <a:r>
              <a:rPr lang="en-US" altLang="zh-TW" sz="1700" dirty="0" err="1" smtClean="0">
                <a:ea typeface="新細明體" panose="02020500000000000000" pitchFamily="18" charset="-120"/>
              </a:rPr>
              <a:t>bg</a:t>
            </a:r>
            <a:r>
              <a:rPr lang="en-US" altLang="zh-TW" sz="1700" dirty="0" smtClean="0">
                <a:ea typeface="新細明體" panose="02020500000000000000" pitchFamily="18" charset="-120"/>
              </a:rPr>
              <a:t>, </a:t>
            </a:r>
            <a:r>
              <a:rPr lang="en-US" altLang="zh-TW" sz="1700" dirty="0" err="1" smtClean="0">
                <a:ea typeface="新細明體" panose="02020500000000000000" pitchFamily="18" charset="-120"/>
              </a:rPr>
              <a:t>fg</a:t>
            </a:r>
            <a:endParaRPr lang="en-US" altLang="zh-TW" sz="17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900" dirty="0" smtClean="0">
                <a:ea typeface="新細明體" panose="02020500000000000000" pitchFamily="18" charset="-120"/>
              </a:rPr>
              <a:t>by the administrator to achieve various results</a:t>
            </a:r>
          </a:p>
          <a:p>
            <a:pPr lvl="2" eaLnBrk="1" hangingPunct="1"/>
            <a:r>
              <a:rPr lang="en-US" altLang="zh-TW" sz="1700" dirty="0" smtClean="0">
                <a:ea typeface="新細明體" panose="02020500000000000000" pitchFamily="18" charset="-120"/>
              </a:rPr>
              <a:t>With </a:t>
            </a:r>
            <a:r>
              <a:rPr lang="en-US" altLang="zh-TW" sz="17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kill</a:t>
            </a:r>
          </a:p>
          <a:p>
            <a:pPr lvl="1" eaLnBrk="1" hangingPunct="1"/>
            <a:r>
              <a:rPr lang="en-US" altLang="zh-TW" sz="1900" dirty="0" smtClean="0">
                <a:ea typeface="新細明體" panose="02020500000000000000" pitchFamily="18" charset="-120"/>
              </a:rPr>
              <a:t>by the kernel when a process violate the rules</a:t>
            </a:r>
          </a:p>
          <a:p>
            <a:pPr lvl="2" eaLnBrk="1" hangingPunct="1"/>
            <a:r>
              <a:rPr lang="en-US" altLang="zh-TW" sz="1700" dirty="0" smtClean="0">
                <a:ea typeface="新細明體" panose="02020500000000000000" pitchFamily="18" charset="-120"/>
              </a:rPr>
              <a:t>divide by zero</a:t>
            </a:r>
          </a:p>
          <a:p>
            <a:pPr lvl="2" eaLnBrk="1" hangingPunct="1"/>
            <a:r>
              <a:rPr lang="en-US" altLang="zh-TW" sz="1700" dirty="0" smtClean="0">
                <a:ea typeface="新細明體" panose="02020500000000000000" pitchFamily="18" charset="-120"/>
              </a:rPr>
              <a:t>Illegal memory 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Signal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Actions when receiving signal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zh-TW" dirty="0" smtClean="0">
                <a:ea typeface="新細明體" panose="02020500000000000000" pitchFamily="18" charset="-120"/>
              </a:rPr>
              <a:t>Depend on whether there is a designated handler routine for that signal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If yes, the handler is called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If no, the kernel takes some default action</a:t>
            </a:r>
          </a:p>
          <a:p>
            <a:pPr marL="533400" indent="-533400" eaLnBrk="1" hangingPunct="1"/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 smtClean="0">
                <a:ea typeface="新細明體" panose="02020500000000000000" pitchFamily="18" charset="-120"/>
              </a:rPr>
              <a:t>Catching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the signal</a:t>
            </a:r>
          </a:p>
          <a:p>
            <a:pPr marL="914400" lvl="1" indent="-457200" eaLnBrk="1" hangingPunct="1"/>
            <a:r>
              <a:rPr lang="en-US" altLang="zh-TW" dirty="0" smtClean="0">
                <a:ea typeface="新細明體" panose="02020500000000000000" pitchFamily="18" charset="-120"/>
              </a:rPr>
              <a:t>Specify a handler routine for a signal within a program</a:t>
            </a:r>
          </a:p>
          <a:p>
            <a:pPr marL="533400" indent="-533400" eaLnBrk="1" hangingPunct="1"/>
            <a:r>
              <a:rPr lang="en-US" altLang="zh-TW" dirty="0" smtClean="0">
                <a:ea typeface="新細明體" panose="02020500000000000000" pitchFamily="18" charset="-120"/>
              </a:rPr>
              <a:t>Two ways to prevent signals from arriving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Ignored</a:t>
            </a:r>
          </a:p>
          <a:p>
            <a:pPr marL="1295400" lvl="2" indent="-381000" eaLnBrk="1" hangingPunct="1">
              <a:buFontTx/>
              <a:buChar char="–"/>
            </a:pPr>
            <a:r>
              <a:rPr lang="en-US" altLang="zh-TW" dirty="0" smtClean="0">
                <a:ea typeface="新細明體" panose="02020500000000000000" pitchFamily="18" charset="-120"/>
              </a:rPr>
              <a:t>Just discard it and there is no effect to process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Blocked </a:t>
            </a:r>
          </a:p>
          <a:p>
            <a:pPr marL="1295400" lvl="2" indent="-381000" eaLnBrk="1" hangingPunct="1">
              <a:buFontTx/>
              <a:buChar char="–"/>
            </a:pPr>
            <a:r>
              <a:rPr lang="en-US" altLang="zh-TW" dirty="0" smtClean="0">
                <a:ea typeface="新細明體" panose="02020500000000000000" pitchFamily="18" charset="-120"/>
              </a:rPr>
              <a:t>Queue for delivery until unblocked</a:t>
            </a:r>
          </a:p>
          <a:p>
            <a:pPr marL="1295400" lvl="2" indent="-381000" eaLnBrk="1" hangingPunct="1">
              <a:buFontTx/>
              <a:buChar char="–"/>
            </a:pPr>
            <a:r>
              <a:rPr lang="en-US" altLang="zh-TW" dirty="0" smtClean="0">
                <a:ea typeface="新細明體" panose="02020500000000000000" pitchFamily="18" charset="-120"/>
              </a:rPr>
              <a:t>The handler for a newly unblocked signal is called only once</a:t>
            </a:r>
          </a:p>
        </p:txBody>
      </p:sp>
      <p:pic>
        <p:nvPicPr>
          <p:cNvPr id="4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381750"/>
            <a:ext cx="571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2881</TotalTime>
  <Words>1793</Words>
  <Application>Microsoft Office PowerPoint</Application>
  <PresentationFormat>如螢幕大小 (4:3)</PresentationFormat>
  <Paragraphs>367</Paragraphs>
  <Slides>28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41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Consolas</vt:lpstr>
      <vt:lpstr>Times</vt:lpstr>
      <vt:lpstr>Times New Roman</vt:lpstr>
      <vt:lpstr>Verdana</vt:lpstr>
      <vt:lpstr>Wingdings</vt:lpstr>
      <vt:lpstr>Computer Center</vt:lpstr>
      <vt:lpstr>Controlling Processes</vt:lpstr>
      <vt:lpstr>Program to Process</vt:lpstr>
      <vt:lpstr>Components of a Process</vt:lpstr>
      <vt:lpstr>Attributes of the Process</vt:lpstr>
      <vt:lpstr>Attributes of the process –   PID and PPID</vt:lpstr>
      <vt:lpstr>Process Lifecycle</vt:lpstr>
      <vt:lpstr>Attributes of the process –   UID、GID、EUID and EGID</vt:lpstr>
      <vt:lpstr>Signal</vt:lpstr>
      <vt:lpstr>Signal –  Actions when receiving signal</vt:lpstr>
      <vt:lpstr>Signal –  FreeBSD signals</vt:lpstr>
      <vt:lpstr>Signal –  Send signals: kill</vt:lpstr>
      <vt:lpstr>Niceness </vt:lpstr>
      <vt:lpstr>Niceness –  nice and renice</vt:lpstr>
      <vt:lpstr>Niceness </vt:lpstr>
      <vt:lpstr>cpuset command</vt:lpstr>
      <vt:lpstr>cpuset command</vt:lpstr>
      <vt:lpstr>Process States</vt:lpstr>
      <vt:lpstr>ps command (BSD、Linux)</vt:lpstr>
      <vt:lpstr>ps command –  Explanation of ps –aux (BSD、Linux)</vt:lpstr>
      <vt:lpstr>ps command (BSD、Linux)</vt:lpstr>
      <vt:lpstr>top command</vt:lpstr>
      <vt:lpstr>htop command</vt:lpstr>
      <vt:lpstr>Runaway process</vt:lpstr>
      <vt:lpstr>Fork Bomb</vt:lpstr>
      <vt:lpstr>Fork Bomb</vt:lpstr>
      <vt:lpstr>Fork Bomb –   How to create a fork bomb </vt:lpstr>
      <vt:lpstr>Fork Bomb</vt:lpstr>
      <vt:lpstr>Fork Bomb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Liang-Chi Tseng</dc:creator>
  <cp:keywords>CSCC</cp:keywords>
  <cp:lastModifiedBy>Liang-Chi Tseng</cp:lastModifiedBy>
  <cp:revision>408</cp:revision>
  <cp:lastPrinted>1601-01-01T00:00:00Z</cp:lastPrinted>
  <dcterms:created xsi:type="dcterms:W3CDTF">1601-01-01T00:00:00Z</dcterms:created>
  <dcterms:modified xsi:type="dcterms:W3CDTF">2015-10-20T02:58:49Z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