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72" r:id="rId1"/>
  </p:sldMasterIdLst>
  <p:notesMasterIdLst>
    <p:notesMasterId r:id="rId47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  <p:sldId id="296" r:id="rId41"/>
    <p:sldId id="297" r:id="rId42"/>
    <p:sldId id="298" r:id="rId43"/>
    <p:sldId id="299" r:id="rId44"/>
    <p:sldId id="300" r:id="rId45"/>
    <p:sldId id="301" r:id="rId46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48"/>
      <p:bold r:id="rId49"/>
      <p:italic r:id="rId50"/>
      <p:boldItalic r:id="rId51"/>
    </p:embeddedFont>
    <p:embeddedFont>
      <p:font typeface="Futura Md BT" panose="020B0602020204020303" pitchFamily="34" charset="2"/>
      <p:regular r:id="rId52"/>
    </p:embeddedFont>
    <p:embeddedFont>
      <p:font typeface="Verdana" panose="020B0604030504040204" pitchFamily="34" charset="0"/>
      <p:regular r:id="rId53"/>
      <p:bold r:id="rId54"/>
      <p:italic r:id="rId55"/>
      <p:boldItalic r:id="rId56"/>
    </p:embeddedFont>
    <p:embeddedFont>
      <p:font typeface="華康標楷體(P)" panose="03000500000000000000" pitchFamily="66" charset="-120"/>
      <p:regular r:id="rId57"/>
    </p:embeddedFont>
    <p:embeddedFont>
      <p:font typeface="思源黑體 Regular" panose="020B0500000000000000" pitchFamily="34" charset="-120"/>
      <p:regular r:id="rId58"/>
    </p:embeddedFont>
    <p:embeddedFont>
      <p:font typeface="思源黑體 Light" panose="020B0300000000000000" pitchFamily="34" charset="-120"/>
      <p:regular r:id="rId59"/>
    </p:embeddedFont>
    <p:embeddedFont>
      <p:font typeface="華康儷粗黑(P)" panose="020B0700000000000000" pitchFamily="34" charset="-120"/>
      <p:regular r:id="rId60"/>
    </p:embeddedFont>
    <p:embeddedFont>
      <p:font typeface="Lucida Sans" panose="020B0602030504020204" pitchFamily="34" charset="0"/>
      <p:regular r:id="rId61"/>
      <p:bold r:id="rId62"/>
      <p:italic r:id="rId63"/>
      <p:boldItalic r:id="rId64"/>
    </p:embeddedFont>
  </p:embeddedFontLst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991" autoAdjust="0"/>
    <p:restoredTop sz="96556" autoAdjust="0"/>
  </p:normalViewPr>
  <p:slideViewPr>
    <p:cSldViewPr snapToGrid="0">
      <p:cViewPr>
        <p:scale>
          <a:sx n="100" d="100"/>
          <a:sy n="100" d="100"/>
        </p:scale>
        <p:origin x="1674" y="4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font" Target="fonts/font3.fntdata"/><Relationship Id="rId55" Type="http://schemas.openxmlformats.org/officeDocument/2006/relationships/font" Target="fonts/font8.fntdata"/><Relationship Id="rId63" Type="http://schemas.openxmlformats.org/officeDocument/2006/relationships/font" Target="fonts/font16.fntdata"/><Relationship Id="rId68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font" Target="fonts/font6.fntdata"/><Relationship Id="rId58" Type="http://schemas.openxmlformats.org/officeDocument/2006/relationships/font" Target="fonts/font11.fntdata"/><Relationship Id="rId66" Type="http://schemas.openxmlformats.org/officeDocument/2006/relationships/viewProps" Target="viewProps.xml"/><Relationship Id="rId5" Type="http://schemas.openxmlformats.org/officeDocument/2006/relationships/slide" Target="slides/slide4.xml"/><Relationship Id="rId61" Type="http://schemas.openxmlformats.org/officeDocument/2006/relationships/font" Target="fonts/font14.fntdata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font" Target="fonts/font1.fntdata"/><Relationship Id="rId56" Type="http://schemas.openxmlformats.org/officeDocument/2006/relationships/font" Target="fonts/font9.fntdata"/><Relationship Id="rId64" Type="http://schemas.openxmlformats.org/officeDocument/2006/relationships/font" Target="fonts/font17.fntdata"/><Relationship Id="rId8" Type="http://schemas.openxmlformats.org/officeDocument/2006/relationships/slide" Target="slides/slide7.xml"/><Relationship Id="rId51" Type="http://schemas.openxmlformats.org/officeDocument/2006/relationships/font" Target="fonts/font4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font" Target="fonts/font12.fntdata"/><Relationship Id="rId67" Type="http://schemas.openxmlformats.org/officeDocument/2006/relationships/theme" Target="theme/theme1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font" Target="fonts/font7.fntdata"/><Relationship Id="rId62" Type="http://schemas.openxmlformats.org/officeDocument/2006/relationships/font" Target="fonts/font15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2.fntdata"/><Relationship Id="rId57" Type="http://schemas.openxmlformats.org/officeDocument/2006/relationships/font" Target="fonts/font10.fntdata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font" Target="fonts/font5.fntdata"/><Relationship Id="rId60" Type="http://schemas.openxmlformats.org/officeDocument/2006/relationships/font" Target="fonts/font13.fntdata"/><Relationship Id="rId65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54CA6C4-E17A-43EC-9A58-8A7C429BEF8F}" type="datetimeFigureOut">
              <a:rPr lang="zh-TW" altLang="en-US" smtClean="0"/>
              <a:t>2015/11/26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6207386-5805-4F2B-AEDB-58347FD3822A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609351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12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>
              <a:latin typeface="Arial" panose="020B0604020202020204" pitchFamily="34" charset="0"/>
            </a:endParaRPr>
          </a:p>
        </p:txBody>
      </p:sp>
      <p:sp>
        <p:nvSpPr>
          <p:cNvPr id="512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6F0706D5-7837-4143-92DB-B07FD34BE7AA}" type="slidenum">
              <a:rPr lang="en-US" altLang="zh-TW"/>
              <a:pPr/>
              <a:t>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673816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993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>
              <a:latin typeface="Arial" panose="020B0604020202020204" pitchFamily="34" charset="0"/>
            </a:endParaRPr>
          </a:p>
        </p:txBody>
      </p:sp>
      <p:sp>
        <p:nvSpPr>
          <p:cNvPr id="3994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4D975127-5E2C-4500-B0BE-78F537C5CD8B}" type="slidenum">
              <a:rPr lang="en-US" altLang="zh-TW"/>
              <a:pPr/>
              <a:t>29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210086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1987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>
              <a:latin typeface="Arial" panose="020B0604020202020204" pitchFamily="34" charset="0"/>
            </a:endParaRPr>
          </a:p>
        </p:txBody>
      </p:sp>
      <p:sp>
        <p:nvSpPr>
          <p:cNvPr id="41988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96B816F8-5B6F-401F-9630-C03653203471}" type="slidenum">
              <a:rPr lang="en-US" altLang="zh-TW"/>
              <a:pPr/>
              <a:t>30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5157962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5059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>
              <a:latin typeface="Arial" panose="020B0604020202020204" pitchFamily="34" charset="0"/>
            </a:endParaRPr>
          </a:p>
        </p:txBody>
      </p:sp>
      <p:sp>
        <p:nvSpPr>
          <p:cNvPr id="45060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3693C05D-9FB2-4D9D-B45C-A2A43B3F3594}" type="slidenum">
              <a:rPr lang="en-US" altLang="zh-TW"/>
              <a:pPr/>
              <a:t>32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6341831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49155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>
              <a:latin typeface="Arial" panose="020B0604020202020204" pitchFamily="34" charset="0"/>
            </a:endParaRPr>
          </a:p>
        </p:txBody>
      </p:sp>
      <p:sp>
        <p:nvSpPr>
          <p:cNvPr id="4915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ECFAB81B-F969-4DA5-91AD-A4B1BEA486C6}" type="slidenum">
              <a:rPr lang="en-US" altLang="zh-TW"/>
              <a:pPr/>
              <a:t>35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86404057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3251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>
              <a:latin typeface="Arial" panose="020B0604020202020204" pitchFamily="34" charset="0"/>
            </a:endParaRPr>
          </a:p>
        </p:txBody>
      </p:sp>
      <p:sp>
        <p:nvSpPr>
          <p:cNvPr id="5325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78209555-CFEF-4276-9AFF-261045FCE1DC}" type="slidenum">
              <a:rPr lang="en-US" altLang="zh-TW"/>
              <a:pPr/>
              <a:t>38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64805977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5632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>
              <a:latin typeface="Arial" panose="020B0604020202020204" pitchFamily="34" charset="0"/>
            </a:endParaRPr>
          </a:p>
        </p:txBody>
      </p:sp>
      <p:sp>
        <p:nvSpPr>
          <p:cNvPr id="5632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B30EE1F3-96CF-4882-8714-895449D98305}" type="slidenum">
              <a:rPr lang="en-US" altLang="zh-TW"/>
              <a:pPr/>
              <a:t>40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3778321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656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>
              <a:latin typeface="Arial" panose="020B0604020202020204" pitchFamily="34" charset="0"/>
            </a:endParaRPr>
          </a:p>
        </p:txBody>
      </p:sp>
      <p:sp>
        <p:nvSpPr>
          <p:cNvPr id="6656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F207FD59-DCF9-4954-B2F9-28B857765E95}" type="slidenum">
              <a:rPr lang="en-US" altLang="zh-TW"/>
              <a:pPr/>
              <a:t>44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53008485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68611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>
              <a:latin typeface="Arial" panose="020B0604020202020204" pitchFamily="34" charset="0"/>
            </a:endParaRPr>
          </a:p>
        </p:txBody>
      </p:sp>
      <p:sp>
        <p:nvSpPr>
          <p:cNvPr id="6861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3C52C065-EA87-4EBB-8799-737EB9F3AAE7}" type="slidenum">
              <a:rPr lang="en-US" altLang="zh-TW"/>
              <a:pPr/>
              <a:t>45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422530626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E81F4B03-537B-4ABA-8653-A55DE5CCC914}" type="slidenum">
              <a:rPr lang="en-US" altLang="zh-TW"/>
              <a:pPr/>
              <a:t>5</a:t>
            </a:fld>
            <a:endParaRPr lang="en-US" altLang="zh-TW"/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zh-TW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448179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B3A14983-EA37-4C7F-8364-5858F32DABE9}" type="slidenum">
              <a:rPr lang="en-US" altLang="zh-TW"/>
              <a:pPr/>
              <a:t>8</a:t>
            </a:fld>
            <a:endParaRPr lang="en-US" altLang="zh-TW"/>
          </a:p>
        </p:txBody>
      </p:sp>
      <p:sp>
        <p:nvSpPr>
          <p:cNvPr id="14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434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94799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7188B6A1-7CFD-4DA3-9F1B-277EA67A20FD}" type="slidenum">
              <a:rPr lang="en-US" altLang="zh-TW"/>
              <a:pPr/>
              <a:t>10</a:t>
            </a:fld>
            <a:endParaRPr lang="en-US" altLang="zh-TW"/>
          </a:p>
        </p:txBody>
      </p:sp>
      <p:sp>
        <p:nvSpPr>
          <p:cNvPr id="17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74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zh-TW" smtClean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936856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投影片圖像版面配置區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備忘稿版面配置區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TW" altLang="en-US" dirty="0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BE302C91-989A-435D-9065-B6F6907AF915}" type="slidenum">
              <a:rPr lang="en-US" altLang="zh-TW" smtClean="0"/>
              <a:pPr>
                <a:defRPr/>
              </a:pPr>
              <a:t>15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219216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7651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>
              <a:latin typeface="Arial" panose="020B0604020202020204" pitchFamily="34" charset="0"/>
            </a:endParaRPr>
          </a:p>
        </p:txBody>
      </p:sp>
      <p:sp>
        <p:nvSpPr>
          <p:cNvPr id="2765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2626F71F-C0C8-47F9-9D61-C211B2813F41}" type="slidenum">
              <a:rPr lang="en-US" altLang="zh-TW"/>
              <a:pPr/>
              <a:t>21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4959575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3795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>
              <a:latin typeface="Arial" panose="020B0604020202020204" pitchFamily="34" charset="0"/>
            </a:endParaRPr>
          </a:p>
        </p:txBody>
      </p:sp>
      <p:sp>
        <p:nvSpPr>
          <p:cNvPr id="33796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B15D10FD-025F-4472-93F3-8E685347B342}" type="slidenum">
              <a:rPr lang="en-US" altLang="zh-TW"/>
              <a:pPr/>
              <a:t>26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01271940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5843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zh-TW" smtClean="0">
              <a:latin typeface="Arial" panose="020B0604020202020204" pitchFamily="34" charset="0"/>
            </a:endParaRPr>
          </a:p>
        </p:txBody>
      </p:sp>
      <p:sp>
        <p:nvSpPr>
          <p:cNvPr id="35844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B8432111-5E96-410F-B65C-6FF37CC2EAC0}" type="slidenum">
              <a:rPr lang="en-US" altLang="zh-TW"/>
              <a:pPr/>
              <a:t>27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180449760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37891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 smtClean="0">
              <a:latin typeface="Arial" panose="020B0604020202020204" pitchFamily="34" charset="0"/>
            </a:endParaRPr>
          </a:p>
        </p:txBody>
      </p:sp>
      <p:sp>
        <p:nvSpPr>
          <p:cNvPr id="37892" name="投影片編號版面配置區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fld id="{F8EA8E1B-533F-4A8E-8138-974730180363}" type="slidenum">
              <a:rPr lang="en-US" altLang="zh-TW"/>
              <a:pPr/>
              <a:t>28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04410893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0" y="0"/>
            <a:ext cx="1219200" cy="6858000"/>
          </a:xfrm>
          <a:prstGeom prst="rect">
            <a:avLst/>
          </a:prstGeom>
          <a:gradFill rotWithShape="0">
            <a:gsLst>
              <a:gs pos="0">
                <a:srgbClr val="0282E2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defRPr/>
            </a:pPr>
            <a:endParaRPr kumimoji="0" lang="zh-TW" altLang="en-US" dirty="0" smtClean="0">
              <a:ea typeface="思源黑體 Light" panose="020B0300000000000000" pitchFamily="34" charset="-120"/>
            </a:endParaRPr>
          </a:p>
        </p:txBody>
      </p:sp>
      <p:sp>
        <p:nvSpPr>
          <p:cNvPr id="5" name="Line 3"/>
          <p:cNvSpPr>
            <a:spLocks noChangeShapeType="1"/>
          </p:cNvSpPr>
          <p:nvPr/>
        </p:nvSpPr>
        <p:spPr bwMode="auto">
          <a:xfrm>
            <a:off x="914400" y="3276600"/>
            <a:ext cx="7543800" cy="0"/>
          </a:xfrm>
          <a:prstGeom prst="line">
            <a:avLst/>
          </a:prstGeom>
          <a:noFill/>
          <a:ln w="28575">
            <a:solidFill>
              <a:srgbClr val="003399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/>
          <a:lstStyle/>
          <a:p>
            <a:endParaRPr lang="zh-TW" altLang="en-US"/>
          </a:p>
        </p:txBody>
      </p:sp>
      <p:sp>
        <p:nvSpPr>
          <p:cNvPr id="6" name="Rectangle 4"/>
          <p:cNvSpPr>
            <a:spLocks noChangeArrowheads="1"/>
          </p:cNvSpPr>
          <p:nvPr/>
        </p:nvSpPr>
        <p:spPr bwMode="auto">
          <a:xfrm>
            <a:off x="914400" y="609600"/>
            <a:ext cx="1219200" cy="4343400"/>
          </a:xfrm>
          <a:prstGeom prst="rect">
            <a:avLst/>
          </a:prstGeom>
          <a:gradFill rotWithShape="0">
            <a:gsLst>
              <a:gs pos="0">
                <a:srgbClr val="0282E2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defRPr/>
            </a:pPr>
            <a:endParaRPr kumimoji="0" lang="zh-TW" altLang="en-US" dirty="0" smtClean="0">
              <a:ea typeface="思源黑體 Light" panose="020B0300000000000000" pitchFamily="34" charset="-120"/>
            </a:endParaRPr>
          </a:p>
        </p:txBody>
      </p:sp>
      <p:sp>
        <p:nvSpPr>
          <p:cNvPr id="7" name="Rectangle 5"/>
          <p:cNvSpPr>
            <a:spLocks noChangeArrowheads="1"/>
          </p:cNvSpPr>
          <p:nvPr/>
        </p:nvSpPr>
        <p:spPr bwMode="auto">
          <a:xfrm>
            <a:off x="609600" y="2514600"/>
            <a:ext cx="1219200" cy="4343400"/>
          </a:xfrm>
          <a:prstGeom prst="rect">
            <a:avLst/>
          </a:prstGeom>
          <a:gradFill rotWithShape="0">
            <a:gsLst>
              <a:gs pos="0">
                <a:srgbClr val="0282E2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defRPr/>
            </a:pPr>
            <a:endParaRPr kumimoji="0" lang="zh-TW" altLang="en-US" dirty="0" smtClean="0">
              <a:ea typeface="思源黑體 Light" panose="020B0300000000000000" pitchFamily="34" charset="-120"/>
            </a:endParaRPr>
          </a:p>
        </p:txBody>
      </p:sp>
      <p:sp>
        <p:nvSpPr>
          <p:cNvPr id="38918" name="Rectangle 6"/>
          <p:cNvSpPr>
            <a:spLocks noGrp="1" noChangeArrowheads="1"/>
          </p:cNvSpPr>
          <p:nvPr>
            <p:ph type="ctrTitle" sz="quarter"/>
          </p:nvPr>
        </p:nvSpPr>
        <p:spPr>
          <a:xfrm>
            <a:off x="2124075" y="2205038"/>
            <a:ext cx="6553200" cy="966787"/>
          </a:xfrm>
        </p:spPr>
        <p:txBody>
          <a:bodyPr lIns="91440" tIns="45720" rIns="91440" bIns="45720" anchor="ctr"/>
          <a:lstStyle>
            <a:lvl1pPr>
              <a:defRPr/>
            </a:lvl1pPr>
          </a:lstStyle>
          <a:p>
            <a:r>
              <a:rPr lang="zh-TW" altLang="en-US"/>
              <a:t>按一下以編輯母片標題樣式</a:t>
            </a:r>
          </a:p>
        </p:txBody>
      </p:sp>
      <p:sp>
        <p:nvSpPr>
          <p:cNvPr id="38919" name="Rectangle 7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2128838" y="3400425"/>
            <a:ext cx="6400800" cy="2095500"/>
          </a:xfrm>
        </p:spPr>
        <p:txBody>
          <a:bodyPr lIns="91440" tIns="45720" rIns="91440" bIns="45720"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zh-TW" altLang="en-US"/>
              <a:t>按一下以編輯母片副標題樣式</a:t>
            </a:r>
          </a:p>
        </p:txBody>
      </p:sp>
    </p:spTree>
    <p:extLst>
      <p:ext uri="{BB962C8B-B14F-4D97-AF65-F5344CB8AC3E}">
        <p14:creationId xmlns:p14="http://schemas.microsoft.com/office/powerpoint/2010/main" val="10257566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OverTx" preserve="1">
  <p:cSld name="標題，兩項物件在文字之上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990600" y="260350"/>
            <a:ext cx="77724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quarter" idx="1"/>
          </p:nvPr>
        </p:nvSpPr>
        <p:spPr>
          <a:xfrm>
            <a:off x="990600" y="1447800"/>
            <a:ext cx="3810000" cy="2247900"/>
          </a:xfrm>
        </p:spPr>
        <p:txBody>
          <a:bodyPr/>
          <a:lstStyle>
            <a:lvl5pPr>
              <a:defRPr sz="1400"/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quarter" idx="2"/>
          </p:nvPr>
        </p:nvSpPr>
        <p:spPr>
          <a:xfrm>
            <a:off x="4953000" y="1447800"/>
            <a:ext cx="3810000" cy="2247900"/>
          </a:xfrm>
        </p:spPr>
        <p:txBody>
          <a:bodyPr/>
          <a:lstStyle>
            <a:lvl5pPr>
              <a:defRPr sz="1400"/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half" idx="3"/>
          </p:nvPr>
        </p:nvSpPr>
        <p:spPr>
          <a:xfrm>
            <a:off x="990600" y="3848100"/>
            <a:ext cx="7772400" cy="2247900"/>
          </a:xfrm>
        </p:spPr>
        <p:txBody>
          <a:bodyPr/>
          <a:lstStyle>
            <a:lvl5pPr>
              <a:defRPr sz="1400"/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31187872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01408037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區段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2294731"/>
            <a:ext cx="7772400" cy="1362075"/>
          </a:xfrm>
        </p:spPr>
        <p:txBody>
          <a:bodyPr anchor="ctr"/>
          <a:lstStyle>
            <a:lvl1pPr algn="ctr">
              <a:defRPr sz="4000" b="1" cap="all"/>
            </a:lvl1pPr>
          </a:lstStyle>
          <a:p>
            <a:r>
              <a:rPr lang="zh-TW" altLang="en-US" dirty="0" smtClean="0"/>
              <a:t>按一下以編輯母片標題樣式</a:t>
            </a:r>
            <a:endParaRPr lang="zh-TW" altLang="en-US" dirty="0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3656806"/>
            <a:ext cx="7772400" cy="962491"/>
          </a:xfrm>
        </p:spPr>
        <p:txBody>
          <a:bodyPr anchor="ctr"/>
          <a:lstStyle>
            <a:lvl1pPr marL="0" indent="0" algn="ctr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707712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990600" y="1447800"/>
            <a:ext cx="3810000" cy="4648200"/>
          </a:xfrm>
        </p:spPr>
        <p:txBody>
          <a:bodyPr/>
          <a:lstStyle>
            <a:lvl1pPr>
              <a:defRPr sz="2800">
                <a:latin typeface="+mn-lt"/>
              </a:defRPr>
            </a:lvl1pPr>
            <a:lvl2pPr>
              <a:defRPr sz="2400">
                <a:latin typeface="+mn-lt"/>
              </a:defRPr>
            </a:lvl2pPr>
            <a:lvl3pPr>
              <a:defRPr sz="20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953000" y="1447800"/>
            <a:ext cx="3810000" cy="4648200"/>
          </a:xfrm>
        </p:spPr>
        <p:txBody>
          <a:bodyPr/>
          <a:lstStyle>
            <a:lvl1pPr>
              <a:defRPr sz="2800">
                <a:latin typeface="+mn-lt"/>
              </a:defRPr>
            </a:lvl1pPr>
            <a:lvl2pPr>
              <a:defRPr sz="2400">
                <a:latin typeface="+mn-lt"/>
              </a:defRPr>
            </a:lvl2pPr>
            <a:lvl3pPr>
              <a:defRPr sz="2000">
                <a:latin typeface="+mn-lt"/>
              </a:defRPr>
            </a:lvl3pPr>
            <a:lvl4pPr>
              <a:defRPr sz="1800">
                <a:latin typeface="+mn-lt"/>
              </a:defRPr>
            </a:lvl4pPr>
            <a:lvl5pPr>
              <a:defRPr sz="1800">
                <a:latin typeface="+mn-lt"/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9689429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139934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276281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587537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  <a:endParaRPr lang="zh-TW" altLang="en-US" dirty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dirty="0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05838506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TW" altLang="en-US" noProof="0" smtClean="0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</p:spTree>
    <p:extLst>
      <p:ext uri="{BB962C8B-B14F-4D97-AF65-F5344CB8AC3E}">
        <p14:creationId xmlns:p14="http://schemas.microsoft.com/office/powerpoint/2010/main" val="36308488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90600" y="260350"/>
            <a:ext cx="7772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按一下以編輯母片標題樣式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90600" y="1447800"/>
            <a:ext cx="7772400" cy="4648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zh-TW" altLang="en-US" dirty="0" smtClean="0"/>
              <a:t>按一下以編輯母片</a:t>
            </a:r>
          </a:p>
          <a:p>
            <a:pPr lvl="1"/>
            <a:r>
              <a:rPr lang="zh-TW" altLang="en-US" dirty="0" smtClean="0"/>
              <a:t>第二層</a:t>
            </a:r>
          </a:p>
          <a:p>
            <a:pPr lvl="2"/>
            <a:r>
              <a:rPr lang="zh-TW" altLang="en-US" dirty="0" smtClean="0"/>
              <a:t>第三層</a:t>
            </a:r>
          </a:p>
          <a:p>
            <a:pPr lvl="3"/>
            <a:r>
              <a:rPr lang="zh-TW" altLang="en-US" dirty="0" smtClean="0"/>
              <a:t>第四層</a:t>
            </a:r>
          </a:p>
          <a:p>
            <a:pPr lvl="4"/>
            <a:r>
              <a:rPr lang="zh-TW" altLang="en-US" dirty="0" smtClean="0"/>
              <a:t>第五層</a:t>
            </a:r>
          </a:p>
        </p:txBody>
      </p:sp>
      <p:sp>
        <p:nvSpPr>
          <p:cNvPr id="1028" name="Rectangle 4"/>
          <p:cNvSpPr>
            <a:spLocks noChangeArrowheads="1"/>
          </p:cNvSpPr>
          <p:nvPr/>
        </p:nvSpPr>
        <p:spPr bwMode="auto">
          <a:xfrm>
            <a:off x="0" y="0"/>
            <a:ext cx="609600" cy="6858000"/>
          </a:xfrm>
          <a:prstGeom prst="rect">
            <a:avLst/>
          </a:prstGeom>
          <a:gradFill rotWithShape="0">
            <a:gsLst>
              <a:gs pos="0">
                <a:srgbClr val="0282E2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defRPr/>
            </a:pPr>
            <a:endParaRPr kumimoji="0" lang="zh-TW" altLang="en-US" dirty="0" smtClean="0">
              <a:ea typeface="思源黑體 Light" panose="020B0300000000000000" pitchFamily="34" charset="-120"/>
            </a:endParaRPr>
          </a:p>
        </p:txBody>
      </p:sp>
      <p:sp>
        <p:nvSpPr>
          <p:cNvPr id="1029" name="Text Box 5"/>
          <p:cNvSpPr txBox="1">
            <a:spLocks noChangeArrowheads="1"/>
          </p:cNvSpPr>
          <p:nvPr/>
        </p:nvSpPr>
        <p:spPr bwMode="auto">
          <a:xfrm>
            <a:off x="130731" y="90488"/>
            <a:ext cx="369332" cy="4668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eaVert" lIns="0" tIns="0" rIns="0" b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defRPr/>
            </a:pPr>
            <a:r>
              <a:rPr lang="en-US" altLang="zh-TW" sz="2400" i="1" dirty="0" smtClean="0">
                <a:solidFill>
                  <a:schemeClr val="bg1"/>
                </a:solidFill>
                <a:latin typeface="Futura Md BT"/>
                <a:ea typeface="思源黑體 Light" panose="020B0300000000000000" pitchFamily="34" charset="-120"/>
              </a:rPr>
              <a:t>Computer Center, CS, NCTU</a:t>
            </a:r>
          </a:p>
        </p:txBody>
      </p:sp>
      <p:sp>
        <p:nvSpPr>
          <p:cNvPr id="1030" name="Oval 6"/>
          <p:cNvSpPr>
            <a:spLocks noChangeArrowheads="1"/>
          </p:cNvSpPr>
          <p:nvPr/>
        </p:nvSpPr>
        <p:spPr bwMode="auto">
          <a:xfrm>
            <a:off x="125413" y="6400800"/>
            <a:ext cx="304800" cy="304800"/>
          </a:xfrm>
          <a:prstGeom prst="ellipse">
            <a:avLst/>
          </a:prstGeom>
          <a:solidFill>
            <a:srgbClr val="99CCFF"/>
          </a:solidFill>
          <a:ln>
            <a:noFill/>
          </a:ln>
          <a:extLst>
            <a:ext uri="{91240B29-F687-4F45-9708-019B960494DF}">
              <a14:hiddenLine xmlns:a14="http://schemas.microsoft.com/office/drawing/2010/main" w="22225" cap="rnd">
                <a:solidFill>
                  <a:srgbClr val="000000"/>
                </a:solidFill>
                <a:prstDash val="sysDot"/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defRPr/>
            </a:pPr>
            <a:endParaRPr kumimoji="0" lang="zh-TW" altLang="en-US" dirty="0" smtClean="0">
              <a:ea typeface="思源黑體 Light" panose="020B0300000000000000" pitchFamily="34" charset="-120"/>
            </a:endParaRPr>
          </a:p>
        </p:txBody>
      </p:sp>
      <p:sp>
        <p:nvSpPr>
          <p:cNvPr id="1031" name="Rectangle 7"/>
          <p:cNvSpPr>
            <a:spLocks noChangeArrowheads="1"/>
          </p:cNvSpPr>
          <p:nvPr/>
        </p:nvSpPr>
        <p:spPr bwMode="auto">
          <a:xfrm>
            <a:off x="0" y="6248400"/>
            <a:ext cx="53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21600" tIns="0" rIns="0" bIns="46800" anchor="b"/>
          <a:lstStyle>
            <a:lvl1pPr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anose="020B0604020202020204" pitchFamily="34" charset="0"/>
                <a:ea typeface="新細明體" panose="02020500000000000000" pitchFamily="18" charset="-120"/>
              </a:defRPr>
            </a:lvl9pPr>
          </a:lstStyle>
          <a:p>
            <a:pPr algn="ctr" eaLnBrk="1" hangingPunct="1"/>
            <a:fld id="{0B07F33F-4F80-4EA5-9735-60A7A3626D32}" type="slidenum">
              <a:rPr kumimoji="0" lang="zh-TW" altLang="en-US" sz="1400">
                <a:solidFill>
                  <a:schemeClr val="bg1"/>
                </a:solidFill>
                <a:latin typeface="Futura Md BT"/>
                <a:ea typeface="思源黑體 Light" panose="020B0300000000000000" pitchFamily="34" charset="-120"/>
              </a:rPr>
              <a:pPr algn="ctr" eaLnBrk="1" hangingPunct="1"/>
              <a:t>‹#›</a:t>
            </a:fld>
            <a:endParaRPr kumimoji="0" lang="en-US" altLang="zh-TW" sz="1400" dirty="0">
              <a:solidFill>
                <a:schemeClr val="bg1"/>
              </a:solidFill>
              <a:latin typeface="Futura Md BT"/>
              <a:ea typeface="思源黑體 Light" panose="020B0300000000000000" pitchFamily="34" charset="-120"/>
            </a:endParaRPr>
          </a:p>
        </p:txBody>
      </p:sp>
      <p:sp>
        <p:nvSpPr>
          <p:cNvPr id="1032" name="Rectangle 8"/>
          <p:cNvSpPr>
            <a:spLocks noChangeArrowheads="1"/>
          </p:cNvSpPr>
          <p:nvPr/>
        </p:nvSpPr>
        <p:spPr bwMode="auto">
          <a:xfrm>
            <a:off x="990600" y="1182688"/>
            <a:ext cx="7772400" cy="36512"/>
          </a:xfrm>
          <a:prstGeom prst="rect">
            <a:avLst/>
          </a:prstGeom>
          <a:gradFill rotWithShape="0">
            <a:gsLst>
              <a:gs pos="0">
                <a:srgbClr val="C0C0C0"/>
              </a:gs>
              <a:gs pos="100000">
                <a:srgbClr val="FFFF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>
              <a:defRPr/>
            </a:pPr>
            <a:endParaRPr kumimoji="0" lang="zh-TW" altLang="en-US" dirty="0" smtClean="0">
              <a:ea typeface="思源黑體 Light" panose="020B0300000000000000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5520024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4" r:id="rId10"/>
  </p:sldLayoutIdLst>
  <p:timing>
    <p:tnLst>
      <p:par>
        <p:cTn id="1" dur="indefinite" restart="never" nodeType="tmRoot"/>
      </p:par>
    </p:tnLst>
  </p:timing>
  <p:txStyles>
    <p:titleStyle>
      <a:lvl1pPr algn="l" rtl="0" eaLnBrk="0" fontAlgn="base" hangingPunct="0">
        <a:spcBef>
          <a:spcPct val="0"/>
        </a:spcBef>
        <a:spcAft>
          <a:spcPct val="0"/>
        </a:spcAft>
        <a:defRPr kumimoji="1" sz="3400">
          <a:solidFill>
            <a:srgbClr val="333399"/>
          </a:solidFill>
          <a:effectLst>
            <a:outerShdw blurRad="38100" dist="38100" dir="2700000" algn="tl">
              <a:srgbClr val="C0C0C0"/>
            </a:outerShdw>
          </a:effectLst>
          <a:latin typeface="+mj-lt"/>
          <a:ea typeface="+mj-ea"/>
          <a:cs typeface="思源黑體 Regular" panose="020B0500000000000000" pitchFamily="34" charset="-12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kumimoji="1" sz="3400">
          <a:solidFill>
            <a:srgbClr val="333399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ea typeface="華康儷粗黑(P)" pitchFamily="34" charset="-120"/>
          <a:cs typeface="華康儷粗黑(P)"/>
        </a:defRPr>
      </a:lvl2pPr>
      <a:lvl3pPr algn="l" rtl="0" eaLnBrk="0" fontAlgn="base" hangingPunct="0">
        <a:spcBef>
          <a:spcPct val="0"/>
        </a:spcBef>
        <a:spcAft>
          <a:spcPct val="0"/>
        </a:spcAft>
        <a:defRPr kumimoji="1" sz="3400">
          <a:solidFill>
            <a:srgbClr val="333399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ea typeface="華康儷粗黑(P)" pitchFamily="34" charset="-120"/>
          <a:cs typeface="華康儷粗黑(P)"/>
        </a:defRPr>
      </a:lvl3pPr>
      <a:lvl4pPr algn="l" rtl="0" eaLnBrk="0" fontAlgn="base" hangingPunct="0">
        <a:spcBef>
          <a:spcPct val="0"/>
        </a:spcBef>
        <a:spcAft>
          <a:spcPct val="0"/>
        </a:spcAft>
        <a:defRPr kumimoji="1" sz="3400">
          <a:solidFill>
            <a:srgbClr val="333399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ea typeface="華康儷粗黑(P)" pitchFamily="34" charset="-120"/>
          <a:cs typeface="華康儷粗黑(P)"/>
        </a:defRPr>
      </a:lvl4pPr>
      <a:lvl5pPr algn="l" rtl="0" eaLnBrk="0" fontAlgn="base" hangingPunct="0">
        <a:spcBef>
          <a:spcPct val="0"/>
        </a:spcBef>
        <a:spcAft>
          <a:spcPct val="0"/>
        </a:spcAft>
        <a:defRPr kumimoji="1" sz="3400">
          <a:solidFill>
            <a:srgbClr val="333399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ea typeface="華康儷粗黑(P)" pitchFamily="34" charset="-120"/>
          <a:cs typeface="華康儷粗黑(P)"/>
        </a:defRPr>
      </a:lvl5pPr>
      <a:lvl6pPr marL="457200" algn="l" rtl="0" fontAlgn="base">
        <a:spcBef>
          <a:spcPct val="0"/>
        </a:spcBef>
        <a:spcAft>
          <a:spcPct val="0"/>
        </a:spcAft>
        <a:defRPr kumimoji="1" sz="3400">
          <a:solidFill>
            <a:srgbClr val="333399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ea typeface="華康儷粗黑(P)" pitchFamily="34" charset="-120"/>
        </a:defRPr>
      </a:lvl6pPr>
      <a:lvl7pPr marL="914400" algn="l" rtl="0" fontAlgn="base">
        <a:spcBef>
          <a:spcPct val="0"/>
        </a:spcBef>
        <a:spcAft>
          <a:spcPct val="0"/>
        </a:spcAft>
        <a:defRPr kumimoji="1" sz="3400">
          <a:solidFill>
            <a:srgbClr val="333399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ea typeface="華康儷粗黑(P)" pitchFamily="34" charset="-120"/>
        </a:defRPr>
      </a:lvl7pPr>
      <a:lvl8pPr marL="1371600" algn="l" rtl="0" fontAlgn="base">
        <a:spcBef>
          <a:spcPct val="0"/>
        </a:spcBef>
        <a:spcAft>
          <a:spcPct val="0"/>
        </a:spcAft>
        <a:defRPr kumimoji="1" sz="3400">
          <a:solidFill>
            <a:srgbClr val="333399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ea typeface="華康儷粗黑(P)" pitchFamily="34" charset="-120"/>
        </a:defRPr>
      </a:lvl8pPr>
      <a:lvl9pPr marL="1828800" algn="l" rtl="0" fontAlgn="base">
        <a:spcBef>
          <a:spcPct val="0"/>
        </a:spcBef>
        <a:spcAft>
          <a:spcPct val="0"/>
        </a:spcAft>
        <a:defRPr kumimoji="1" sz="3400">
          <a:solidFill>
            <a:srgbClr val="333399"/>
          </a:solidFill>
          <a:effectLst>
            <a:outerShdw blurRad="38100" dist="38100" dir="2700000" algn="tl">
              <a:srgbClr val="C0C0C0"/>
            </a:outerShdw>
          </a:effectLst>
          <a:latin typeface="Times New Roman" pitchFamily="18" charset="0"/>
          <a:ea typeface="華康儷粗黑(P)" pitchFamily="34" charset="-120"/>
        </a:defRPr>
      </a:lvl9pPr>
    </p:titleStyle>
    <p:bodyStyle>
      <a:lvl1pPr marL="342900" indent="-342900" algn="l" rtl="0" eaLnBrk="0" fontAlgn="base" hangingPunct="0">
        <a:spcBef>
          <a:spcPct val="25000"/>
        </a:spcBef>
        <a:spcAft>
          <a:spcPct val="0"/>
        </a:spcAft>
        <a:buFont typeface="Wingdings" panose="05000000000000000000" pitchFamily="2" charset="2"/>
        <a:buChar char="q"/>
        <a:defRPr kumimoji="1" sz="2400">
          <a:solidFill>
            <a:schemeClr val="tx1"/>
          </a:solidFill>
          <a:latin typeface="+mn-lt"/>
          <a:ea typeface="+mn-ea"/>
          <a:cs typeface="思源黑體 Regular" panose="020B0500000000000000" pitchFamily="34" charset="-120"/>
        </a:defRPr>
      </a:lvl1pPr>
      <a:lvl2pPr marL="742950" indent="-285750" algn="l" rtl="0" eaLnBrk="0" fontAlgn="base" hangingPunct="0">
        <a:spcBef>
          <a:spcPct val="25000"/>
        </a:spcBef>
        <a:spcAft>
          <a:spcPct val="0"/>
        </a:spcAft>
        <a:buChar char="•"/>
        <a:defRPr kumimoji="1" sz="1800">
          <a:solidFill>
            <a:schemeClr val="tx1"/>
          </a:solidFill>
          <a:latin typeface="+mn-ea"/>
          <a:ea typeface="+mn-ea"/>
          <a:cs typeface="思源黑體 Regular" panose="020B0500000000000000" pitchFamily="34" charset="-120"/>
        </a:defRPr>
      </a:lvl2pPr>
      <a:lvl3pPr marL="1143000" indent="-228600" algn="l" rtl="0" eaLnBrk="0" fontAlgn="base" hangingPunct="0">
        <a:spcBef>
          <a:spcPct val="25000"/>
        </a:spcBef>
        <a:spcAft>
          <a:spcPct val="0"/>
        </a:spcAft>
        <a:buClr>
          <a:schemeClr val="bg2"/>
        </a:buClr>
        <a:buFont typeface="Wingdings" panose="05000000000000000000" pitchFamily="2" charset="2"/>
        <a:buChar char="Ø"/>
        <a:defRPr kumimoji="1" sz="1800">
          <a:solidFill>
            <a:schemeClr val="tx1"/>
          </a:solidFill>
          <a:latin typeface="+mn-ea"/>
          <a:ea typeface="+mn-ea"/>
          <a:cs typeface="思源黑體 Regular" panose="020B0500000000000000" pitchFamily="34" charset="-120"/>
        </a:defRPr>
      </a:lvl3pPr>
      <a:lvl4pPr marL="1600200" indent="-228600" algn="l" rtl="0" eaLnBrk="0" fontAlgn="base" hangingPunct="0">
        <a:spcBef>
          <a:spcPct val="25000"/>
        </a:spcBef>
        <a:spcAft>
          <a:spcPct val="0"/>
        </a:spcAft>
        <a:buChar char="–"/>
        <a:defRPr kumimoji="1" sz="1800">
          <a:solidFill>
            <a:schemeClr val="tx1"/>
          </a:solidFill>
          <a:latin typeface="+mn-ea"/>
          <a:ea typeface="+mn-ea"/>
          <a:cs typeface="思源黑體 Regular" panose="020B0500000000000000" pitchFamily="34" charset="-120"/>
        </a:defRPr>
      </a:lvl4pPr>
      <a:lvl5pPr marL="2057400" indent="-228600" algn="l" rtl="0" eaLnBrk="0" fontAlgn="base" hangingPunct="0">
        <a:spcBef>
          <a:spcPct val="25000"/>
        </a:spcBef>
        <a:spcAft>
          <a:spcPct val="0"/>
        </a:spcAft>
        <a:buChar char="»"/>
        <a:defRPr kumimoji="1" sz="1800">
          <a:solidFill>
            <a:schemeClr val="tx1"/>
          </a:solidFill>
          <a:latin typeface="+mn-ea"/>
          <a:ea typeface="+mn-ea"/>
          <a:cs typeface="思源黑體 Regular" panose="020B0500000000000000" pitchFamily="34" charset="-120"/>
        </a:defRPr>
      </a:lvl5pPr>
      <a:lvl6pPr marL="2514600" indent="-228600" algn="l" rtl="0" fontAlgn="base">
        <a:spcBef>
          <a:spcPct val="25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華康標楷體(P)" pitchFamily="66" charset="-120"/>
        </a:defRPr>
      </a:lvl6pPr>
      <a:lvl7pPr marL="2971800" indent="-228600" algn="l" rtl="0" fontAlgn="base">
        <a:spcBef>
          <a:spcPct val="25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華康標楷體(P)" pitchFamily="66" charset="-120"/>
        </a:defRPr>
      </a:lvl7pPr>
      <a:lvl8pPr marL="3429000" indent="-228600" algn="l" rtl="0" fontAlgn="base">
        <a:spcBef>
          <a:spcPct val="25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華康標楷體(P)" pitchFamily="66" charset="-120"/>
        </a:defRPr>
      </a:lvl8pPr>
      <a:lvl9pPr marL="3886200" indent="-228600" algn="l" rtl="0" fontAlgn="base">
        <a:spcBef>
          <a:spcPct val="25000"/>
        </a:spcBef>
        <a:spcAft>
          <a:spcPct val="0"/>
        </a:spcAft>
        <a:buChar char="»"/>
        <a:defRPr kumimoji="1" sz="2000">
          <a:solidFill>
            <a:schemeClr val="tx1"/>
          </a:solidFill>
          <a:latin typeface="+mn-lt"/>
          <a:ea typeface="華康標楷體(P)" pitchFamily="66" charset="-120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php.net/" TargetMode="Externa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hyperlink" Target="http://httpd.apache.org/docs/2.4/mod/core.html#options" TargetMode="Externa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3.org/Protocols/rfc2616/rfc2616-sec9.html" TargetMode="External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httpd.apache.org/docs/2.2/vhosts/" TargetMode="External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://httpd.apache.org/" TargetMode="External"/><Relationship Id="rId2" Type="http://schemas.openxmlformats.org/officeDocument/2006/relationships/hyperlink" Target="http://www.apache.org/" TargetMode="Externa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hyperlink" Target="http://www.phpmyadmin.net/" TargetMode="External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phpmyadmin.net/documentation/" TargetMode="Externa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lighttpd.net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astcgi.com/drupal/" TargetMode="Externa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1keydata.com/tw/sql/sql.html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dev.mysql.com/doc" TargetMode="External"/><Relationship Id="rId4" Type="http://schemas.openxmlformats.org/officeDocument/2006/relationships/hyperlink" Target="http://www.mysql.com/" TargetMode="Externa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 dirty="0" smtClean="0">
                <a:ea typeface="新細明體" pitchFamily="18" charset="-120"/>
                <a:cs typeface="+mj-cs"/>
              </a:rPr>
              <a:t>FAMP</a:t>
            </a:r>
            <a:br>
              <a:rPr lang="en-US" altLang="zh-TW" dirty="0" smtClean="0">
                <a:ea typeface="新細明體" pitchFamily="18" charset="-120"/>
                <a:cs typeface="+mj-cs"/>
              </a:rPr>
            </a:br>
            <a:endParaRPr lang="en-US" altLang="zh-TW" dirty="0" smtClean="0">
              <a:ea typeface="新細明體" pitchFamily="18" charset="-120"/>
              <a:cs typeface="+mj-cs"/>
            </a:endParaRPr>
          </a:p>
        </p:txBody>
      </p:sp>
      <p:sp>
        <p:nvSpPr>
          <p:cNvPr id="4099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>
                <a:ea typeface="新細明體" panose="02020500000000000000" pitchFamily="18" charset="-120"/>
              </a:rPr>
              <a:t>FreeBSD/Apache/MySQL/PHP</a:t>
            </a:r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210126779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 smtClean="0">
                <a:cs typeface="+mj-cs"/>
              </a:rPr>
              <a:t>PHP</a:t>
            </a:r>
          </a:p>
        </p:txBody>
      </p:sp>
      <p:sp>
        <p:nvSpPr>
          <p:cNvPr id="163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PHP: Hypertext Preprocessor</a:t>
            </a:r>
          </a:p>
          <a:p>
            <a:pPr lvl="1" eaLnBrk="1" hangingPunct="1"/>
            <a:r>
              <a:rPr lang="en-US" altLang="zh-TW" smtClean="0"/>
              <a:t>A widely-used Open Source general-purpose scripting language.</a:t>
            </a:r>
          </a:p>
          <a:p>
            <a:pPr lvl="1" eaLnBrk="1" hangingPunct="1"/>
            <a:r>
              <a:rPr lang="en-US" altLang="zh-TW" smtClean="0"/>
              <a:t>Originally designed to create dynamic web pages, PHP's principal focus is server-side scripting.</a:t>
            </a:r>
          </a:p>
          <a:p>
            <a:pPr lvl="1" eaLnBrk="1" hangingPunct="1"/>
            <a:r>
              <a:rPr lang="en-US" altLang="zh-TW" smtClean="0"/>
              <a:t>PHP scripts can be embedded into HTML.</a:t>
            </a:r>
          </a:p>
          <a:p>
            <a:pPr lvl="1" eaLnBrk="1" hangingPunct="1"/>
            <a:r>
              <a:rPr lang="en-US" altLang="zh-TW" smtClean="0"/>
              <a:t>The LAMP architecture has become popular in the Web industry as a way of deploying inexpensive, reliable, scalable, secure web applications.</a:t>
            </a:r>
          </a:p>
          <a:p>
            <a:pPr lvl="1" eaLnBrk="1" hangingPunct="1"/>
            <a:endParaRPr lang="en-US" altLang="zh-TW" smtClean="0"/>
          </a:p>
          <a:p>
            <a:pPr eaLnBrk="1" hangingPunct="1"/>
            <a:r>
              <a:rPr lang="en-US" altLang="zh-TW" smtClean="0"/>
              <a:t>Official Site: </a:t>
            </a:r>
            <a:r>
              <a:rPr lang="en-US" altLang="zh-TW" smtClean="0">
                <a:hlinkClick r:id="rId3"/>
              </a:rPr>
              <a:t>http://php.net/</a:t>
            </a:r>
            <a:endParaRPr lang="en-US" altLang="zh-TW" smtClean="0"/>
          </a:p>
          <a:p>
            <a:pPr eaLnBrk="1" hangingPunct="1"/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32767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6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 dirty="0" smtClean="0">
                <a:ea typeface="新細明體" pitchFamily="18" charset="-120"/>
                <a:cs typeface="+mj-cs"/>
              </a:rPr>
              <a:t>Installation and Administration</a:t>
            </a:r>
          </a:p>
        </p:txBody>
      </p:sp>
      <p:sp>
        <p:nvSpPr>
          <p:cNvPr id="18435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>
                <a:ea typeface="新細明體" panose="02020500000000000000" pitchFamily="18" charset="-120"/>
              </a:rPr>
              <a:t>MySQL</a:t>
            </a:r>
          </a:p>
          <a:p>
            <a:pPr eaLnBrk="1" hangingPunct="1"/>
            <a:r>
              <a:rPr lang="en-US" altLang="zh-TW" smtClean="0">
                <a:ea typeface="新細明體" panose="02020500000000000000" pitchFamily="18" charset="-120"/>
              </a:rPr>
              <a:t>Apache</a:t>
            </a:r>
          </a:p>
          <a:p>
            <a:pPr eaLnBrk="1" hangingPunct="1"/>
            <a:r>
              <a:rPr lang="en-US" altLang="zh-TW" smtClean="0">
                <a:ea typeface="新細明體" panose="02020500000000000000" pitchFamily="18" charset="-120"/>
              </a:rPr>
              <a:t>PHP</a:t>
            </a:r>
          </a:p>
          <a:p>
            <a:pPr eaLnBrk="1" hangingPunct="1"/>
            <a:r>
              <a:rPr lang="en-US" altLang="zh-TW" smtClean="0">
                <a:ea typeface="新細明體" panose="02020500000000000000" pitchFamily="18" charset="-120"/>
              </a:rPr>
              <a:t>phpMyAdmin</a:t>
            </a:r>
            <a:endParaRPr lang="zh-TW" altLang="zh-TW" smtClean="0"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849264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 sz="3000" dirty="0" smtClean="0">
                <a:ea typeface="新細明體" pitchFamily="18" charset="-120"/>
                <a:cs typeface="+mj-cs"/>
              </a:rPr>
              <a:t>Installing </a:t>
            </a:r>
            <a:r>
              <a:rPr lang="en-US" altLang="zh-TW" sz="3000" dirty="0" err="1" smtClean="0">
                <a:ea typeface="新細明體" pitchFamily="18" charset="-120"/>
                <a:cs typeface="+mj-cs"/>
              </a:rPr>
              <a:t>MySQL</a:t>
            </a:r>
            <a:r>
              <a:rPr lang="en-US" altLang="zh-TW" sz="3000" dirty="0" smtClean="0">
                <a:ea typeface="新細明體" pitchFamily="18" charset="-120"/>
                <a:cs typeface="+mj-cs"/>
              </a:rPr>
              <a:t> (1)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dirty="0" smtClean="0"/>
              <a:t>Steps</a:t>
            </a:r>
          </a:p>
          <a:p>
            <a:pPr lvl="1" eaLnBrk="1" hangingPunct="1"/>
            <a:r>
              <a:rPr lang="zh-TW" altLang="en-US" dirty="0" smtClean="0"/>
              <a:t>＃</a:t>
            </a:r>
            <a:r>
              <a:rPr lang="en-US" altLang="zh-TW" dirty="0" smtClean="0"/>
              <a:t>cd/</a:t>
            </a:r>
            <a:r>
              <a:rPr lang="en-US" altLang="zh-TW" dirty="0" err="1" smtClean="0"/>
              <a:t>usr</a:t>
            </a:r>
            <a:r>
              <a:rPr lang="en-US" altLang="zh-TW" dirty="0" smtClean="0"/>
              <a:t>/ports/databases/mysql56-server/</a:t>
            </a:r>
          </a:p>
          <a:p>
            <a:pPr lvl="1" eaLnBrk="1" hangingPunct="1"/>
            <a:r>
              <a:rPr lang="zh-TW" altLang="en-US" dirty="0" smtClean="0"/>
              <a:t>＃</a:t>
            </a:r>
            <a:r>
              <a:rPr lang="en-US" altLang="zh-TW" dirty="0" smtClean="0"/>
              <a:t>make </a:t>
            </a:r>
            <a:r>
              <a:rPr lang="en-US" altLang="zh-TW" u="sng" dirty="0" smtClean="0"/>
              <a:t>OPTIONS</a:t>
            </a:r>
            <a:r>
              <a:rPr lang="en-US" altLang="zh-TW" dirty="0" smtClean="0"/>
              <a:t> install clean</a:t>
            </a:r>
          </a:p>
          <a:p>
            <a:pPr lvl="1" eaLnBrk="1" hangingPunct="1"/>
            <a:endParaRPr lang="en-US" altLang="zh-TW" dirty="0" smtClean="0"/>
          </a:p>
        </p:txBody>
      </p:sp>
      <p:sp>
        <p:nvSpPr>
          <p:cNvPr id="19460" name="Text Box 4"/>
          <p:cNvSpPr txBox="1">
            <a:spLocks noChangeArrowheads="1"/>
          </p:cNvSpPr>
          <p:nvPr/>
        </p:nvSpPr>
        <p:spPr bwMode="auto">
          <a:xfrm>
            <a:off x="685800" y="2708275"/>
            <a:ext cx="7988300" cy="354012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5000"/>
              </a:spcBef>
              <a:buFont typeface="Wingdings" panose="05000000000000000000" pitchFamily="2" charset="2"/>
              <a:buChar char="q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1pPr>
            <a:lvl2pPr marL="742950" indent="-285750">
              <a:spcBef>
                <a:spcPct val="25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2pPr>
            <a:lvl3pPr marL="1143000" indent="-228600">
              <a:spcBef>
                <a:spcPct val="25000"/>
              </a:spcBef>
              <a:buClr>
                <a:schemeClr val="bg2"/>
              </a:buClr>
              <a:buFont typeface="Wingdings" panose="05000000000000000000" pitchFamily="2" charset="2"/>
              <a:buChar char="Ø"/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3pPr>
            <a:lvl4pPr marL="1600200" indent="-228600">
              <a:spcBef>
                <a:spcPct val="25000"/>
              </a:spcBef>
              <a:buChar char="–"/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4pPr>
            <a:lvl5pPr marL="2057400" indent="-228600">
              <a:spcBef>
                <a:spcPct val="25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You may use the following build options:</a:t>
            </a:r>
          </a:p>
          <a:p>
            <a:pPr>
              <a:spcBef>
                <a:spcPct val="0"/>
              </a:spcBef>
              <a:buFontTx/>
              <a:buNone/>
            </a:pPr>
            <a:endParaRPr kumimoji="0" lang="en-US" altLang="zh-TW" sz="1400" b="1">
              <a:solidFill>
                <a:schemeClr val="bg1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        </a:t>
            </a:r>
            <a:r>
              <a:rPr kumimoji="0" lang="en-US" altLang="zh-TW" sz="1400" b="1">
                <a:solidFill>
                  <a:srgbClr val="FFFF00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WITH_CHARSET</a:t>
            </a: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=charset    Define the primary built-in charset (latin1).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        </a:t>
            </a:r>
            <a:r>
              <a:rPr kumimoji="0" lang="en-US" altLang="zh-TW" sz="1400" b="1">
                <a:solidFill>
                  <a:srgbClr val="FFFF00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WITH_XCHARSET</a:t>
            </a: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=list      Define other built-in charsets (may be 'all').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        </a:t>
            </a:r>
            <a:r>
              <a:rPr kumimoji="0" lang="en-US" altLang="zh-TW" sz="1400" b="1">
                <a:solidFill>
                  <a:srgbClr val="FFFF00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WITH_COLLATION</a:t>
            </a: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=collate  Define default collation (latin1_swedish_ci).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        WITH_OPENSSL=yes        Enable secure connections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                                (define WITHOUT_YASSL for backward compatibility).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        WITH_LINUXTHREADS=yes   Use the linuxthreads pthread library.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        WITH_PROC_SCOPE_PTH=yes Use process scope threads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                                (try it if you use libpthread).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        WITH_FAST_MUTEXES=yes   Replace mutexes with spinlocks.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        BUILD_OPTIMIZED=yes     Enable compiler optimizations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                                (use it if you need speed).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        BUILD_STATIC=yes        Build a static version of mysqld.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                                (use it if you need even more speed).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        WITH_NDB=yes            Enable support for NDB Cluster.</a:t>
            </a:r>
          </a:p>
        </p:txBody>
      </p:sp>
    </p:spTree>
    <p:extLst>
      <p:ext uri="{BB962C8B-B14F-4D97-AF65-F5344CB8AC3E}">
        <p14:creationId xmlns:p14="http://schemas.microsoft.com/office/powerpoint/2010/main" val="257725599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 sz="3000" dirty="0" smtClean="0">
                <a:ea typeface="新細明體" pitchFamily="18" charset="-120"/>
                <a:cs typeface="+mj-cs"/>
              </a:rPr>
              <a:t>Installing </a:t>
            </a:r>
            <a:r>
              <a:rPr lang="en-US" altLang="zh-TW" sz="3000" dirty="0" err="1" smtClean="0">
                <a:ea typeface="新細明體" pitchFamily="18" charset="-120"/>
                <a:cs typeface="+mj-cs"/>
              </a:rPr>
              <a:t>MySQL</a:t>
            </a:r>
            <a:r>
              <a:rPr lang="en-US" altLang="zh-TW" sz="3000" dirty="0" smtClean="0">
                <a:ea typeface="新細明體" pitchFamily="18" charset="-120"/>
                <a:cs typeface="+mj-cs"/>
              </a:rPr>
              <a:t> (2)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OPTIONS:</a:t>
            </a:r>
          </a:p>
          <a:p>
            <a:pPr lvl="1" eaLnBrk="1" hangingPunct="1"/>
            <a:r>
              <a:rPr lang="en-US" altLang="zh-TW" smtClean="0"/>
              <a:t>WITH_CHARSET=utf8</a:t>
            </a:r>
          </a:p>
          <a:p>
            <a:pPr lvl="1" eaLnBrk="1" hangingPunct="1"/>
            <a:r>
              <a:rPr lang="en-US" altLang="zh-TW" smtClean="0"/>
              <a:t>WITH_XCHARSET=ascii,big5,…  (all)</a:t>
            </a:r>
          </a:p>
          <a:p>
            <a:pPr eaLnBrk="1" hangingPunct="1"/>
            <a:r>
              <a:rPr lang="en-US" altLang="zh-TW" smtClean="0"/>
              <a:t>Installed…</a:t>
            </a:r>
          </a:p>
          <a:p>
            <a:pPr lvl="1" eaLnBrk="1" hangingPunct="1"/>
            <a:endParaRPr lang="en-US" altLang="zh-TW" smtClean="0"/>
          </a:p>
        </p:txBody>
      </p:sp>
      <p:sp>
        <p:nvSpPr>
          <p:cNvPr id="20484" name="Text Box 4"/>
          <p:cNvSpPr txBox="1">
            <a:spLocks noChangeArrowheads="1"/>
          </p:cNvSpPr>
          <p:nvPr/>
        </p:nvSpPr>
        <p:spPr bwMode="auto">
          <a:xfrm>
            <a:off x="928688" y="3517900"/>
            <a:ext cx="7529512" cy="18161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5000"/>
              </a:spcBef>
              <a:buFont typeface="Wingdings" panose="05000000000000000000" pitchFamily="2" charset="2"/>
              <a:buChar char="q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1pPr>
            <a:lvl2pPr marL="742950" indent="-285750">
              <a:spcBef>
                <a:spcPct val="25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2pPr>
            <a:lvl3pPr marL="1143000" indent="-228600">
              <a:spcBef>
                <a:spcPct val="25000"/>
              </a:spcBef>
              <a:buClr>
                <a:schemeClr val="bg2"/>
              </a:buClr>
              <a:buFont typeface="Wingdings" panose="05000000000000000000" pitchFamily="2" charset="2"/>
              <a:buChar char="Ø"/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3pPr>
            <a:lvl4pPr marL="1600200" indent="-228600">
              <a:spcBef>
                <a:spcPct val="25000"/>
              </a:spcBef>
              <a:buChar char="–"/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4pPr>
            <a:lvl5pPr marL="2057400" indent="-228600">
              <a:spcBef>
                <a:spcPct val="25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===&gt; SECURITY REPORT: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      This port has installed the following files which may act as </a:t>
            </a:r>
            <a:r>
              <a:rPr kumimoji="0" lang="en-US" altLang="zh-TW" sz="1400" b="1">
                <a:solidFill>
                  <a:srgbClr val="FFFF00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network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rgbClr val="FFFF00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      servers</a:t>
            </a: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 and may therefore pose a </a:t>
            </a:r>
            <a:r>
              <a:rPr kumimoji="0" lang="en-US" altLang="zh-TW" sz="1400" b="1">
                <a:solidFill>
                  <a:srgbClr val="FFFF00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remote security risk </a:t>
            </a: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to the system.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/usr/local/libexec/mysqld</a:t>
            </a:r>
          </a:p>
          <a:p>
            <a:pPr>
              <a:spcBef>
                <a:spcPct val="0"/>
              </a:spcBef>
              <a:buFontTx/>
              <a:buNone/>
            </a:pPr>
            <a:endParaRPr kumimoji="0" lang="en-US" altLang="zh-TW" sz="1400" b="1">
              <a:solidFill>
                <a:schemeClr val="bg1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      This port has installed the following </a:t>
            </a:r>
            <a:r>
              <a:rPr kumimoji="0" lang="en-US" altLang="zh-TW" sz="1400" b="1">
                <a:solidFill>
                  <a:srgbClr val="FFFF00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startup scripts </a:t>
            </a: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which may cause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      these network services to be started at boot time.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/usr/local/etc/rc.d/mysql-server</a:t>
            </a:r>
          </a:p>
        </p:txBody>
      </p:sp>
    </p:spTree>
    <p:extLst>
      <p:ext uri="{BB962C8B-B14F-4D97-AF65-F5344CB8AC3E}">
        <p14:creationId xmlns:p14="http://schemas.microsoft.com/office/powerpoint/2010/main" val="38335794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600" dirty="0">
                <a:ea typeface="新細明體" pitchFamily="18" charset="-120"/>
              </a:rPr>
              <a:t>Installing MySQL </a:t>
            </a:r>
            <a:r>
              <a:rPr lang="en-US" altLang="zh-TW" sz="3600" dirty="0" smtClean="0">
                <a:ea typeface="新細明體" pitchFamily="18" charset="-120"/>
              </a:rPr>
              <a:t>(3)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err="1"/>
              <a:t>p</a:t>
            </a:r>
            <a:r>
              <a:rPr lang="en-US" altLang="zh-TW" dirty="0" err="1" smtClean="0"/>
              <a:t>kg</a:t>
            </a:r>
            <a:r>
              <a:rPr lang="en-US" altLang="zh-TW" dirty="0" smtClean="0"/>
              <a:t> install mysql56-server</a:t>
            </a:r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149896613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0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 sz="3000" dirty="0" smtClean="0">
                <a:ea typeface="新細明體" pitchFamily="18" charset="-120"/>
                <a:cs typeface="+mj-cs"/>
              </a:rPr>
              <a:t>Installing MySQL (4)</a:t>
            </a:r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Startup script…</a:t>
            </a:r>
          </a:p>
          <a:p>
            <a:pPr eaLnBrk="1" hangingPunct="1"/>
            <a:endParaRPr lang="en-US" altLang="zh-TW" smtClean="0"/>
          </a:p>
          <a:p>
            <a:pPr eaLnBrk="1" hangingPunct="1"/>
            <a:endParaRPr lang="en-US" altLang="zh-TW" smtClean="0"/>
          </a:p>
          <a:p>
            <a:pPr eaLnBrk="1" hangingPunct="1"/>
            <a:endParaRPr lang="en-US" altLang="zh-TW" smtClean="0"/>
          </a:p>
          <a:p>
            <a:pPr eaLnBrk="1" hangingPunct="1"/>
            <a:endParaRPr lang="en-US" altLang="zh-TW" smtClean="0"/>
          </a:p>
          <a:p>
            <a:pPr eaLnBrk="1" hangingPunct="1"/>
            <a:endParaRPr lang="en-US" altLang="zh-TW" smtClean="0"/>
          </a:p>
          <a:p>
            <a:pPr eaLnBrk="1" hangingPunct="1"/>
            <a:endParaRPr lang="en-US" altLang="zh-TW" smtClean="0"/>
          </a:p>
          <a:p>
            <a:pPr eaLnBrk="1" hangingPunct="1"/>
            <a:endParaRPr lang="en-US" altLang="zh-TW" smtClean="0"/>
          </a:p>
          <a:p>
            <a:pPr eaLnBrk="1" hangingPunct="1"/>
            <a:endParaRPr lang="en-US" altLang="zh-TW" smtClean="0"/>
          </a:p>
        </p:txBody>
      </p:sp>
      <p:sp>
        <p:nvSpPr>
          <p:cNvPr id="21508" name="Text Box 4"/>
          <p:cNvSpPr txBox="1">
            <a:spLocks noChangeArrowheads="1"/>
          </p:cNvSpPr>
          <p:nvPr/>
        </p:nvSpPr>
        <p:spPr bwMode="auto">
          <a:xfrm>
            <a:off x="1135063" y="2122488"/>
            <a:ext cx="7094537" cy="267811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5000"/>
              </a:spcBef>
              <a:buFont typeface="Wingdings" panose="05000000000000000000" pitchFamily="2" charset="2"/>
              <a:buChar char="q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1pPr>
            <a:lvl2pPr marL="742950" indent="-285750">
              <a:spcBef>
                <a:spcPct val="25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2pPr>
            <a:lvl3pPr marL="1143000" indent="-228600">
              <a:spcBef>
                <a:spcPct val="25000"/>
              </a:spcBef>
              <a:buClr>
                <a:schemeClr val="bg2"/>
              </a:buClr>
              <a:buFont typeface="Wingdings" panose="05000000000000000000" pitchFamily="2" charset="2"/>
              <a:buChar char="Ø"/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3pPr>
            <a:lvl4pPr marL="1600200" indent="-228600">
              <a:spcBef>
                <a:spcPct val="25000"/>
              </a:spcBef>
              <a:buChar char="–"/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4pPr>
            <a:lvl5pPr marL="2057400" indent="-228600">
              <a:spcBef>
                <a:spcPct val="25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#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# Add the following line to </a:t>
            </a:r>
            <a:r>
              <a:rPr kumimoji="0" lang="en-US" altLang="zh-TW" sz="1400" b="1">
                <a:solidFill>
                  <a:srgbClr val="FFC000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/etc/rc.conf </a:t>
            </a: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to enable mysql: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# </a:t>
            </a:r>
            <a:r>
              <a:rPr kumimoji="0" lang="en-US" altLang="zh-TW" sz="1400" b="1">
                <a:solidFill>
                  <a:srgbClr val="FFFF00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mysql_enable</a:t>
            </a: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 (bool):  Set to "NO" by default.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#                                       Set it to "YES" to enable MySQL.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# mysql_limits (bool):  Set to "NO" by default.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#                     	          Set it to yes to run `limits -e -U mysql`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#                                      just before mysql starts.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# mysql_dbdir (str):    Default to "/var/db/mysql"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#                                    Base database directory.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# mysql_args (str):     Custom additional arguments to be passed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#                                    to mysqld_safe (default empty).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#</a:t>
            </a:r>
          </a:p>
        </p:txBody>
      </p:sp>
    </p:spTree>
    <p:extLst>
      <p:ext uri="{BB962C8B-B14F-4D97-AF65-F5344CB8AC3E}">
        <p14:creationId xmlns:p14="http://schemas.microsoft.com/office/powerpoint/2010/main" val="331929008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 sz="3000" smtClean="0">
                <a:ea typeface="新細明體" pitchFamily="18" charset="-120"/>
                <a:cs typeface="+mj-cs"/>
              </a:rPr>
              <a:t>Administrating MySQL (1)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 eaLnBrk="1" hangingPunct="1">
              <a:defRPr/>
            </a:pPr>
            <a:r>
              <a:rPr lang="en-US" altLang="zh-TW" dirty="0" smtClean="0">
                <a:ea typeface="新細明體" pitchFamily="18" charset="-120"/>
              </a:rPr>
              <a:t>Configuration file</a:t>
            </a:r>
          </a:p>
          <a:p>
            <a:pPr marL="838200" lvl="1" indent="-381000" eaLnBrk="1" hangingPunct="1">
              <a:defRPr/>
            </a:pPr>
            <a:r>
              <a:rPr lang="en-US" altLang="zh-TW" dirty="0" smtClean="0">
                <a:ea typeface="新細明體" pitchFamily="18" charset="-120"/>
              </a:rPr>
              <a:t>Copy </a:t>
            </a:r>
            <a:r>
              <a:rPr lang="en-US" altLang="zh-TW" dirty="0" err="1" smtClean="0">
                <a:ea typeface="新細明體" pitchFamily="18" charset="-120"/>
              </a:rPr>
              <a:t>config</a:t>
            </a:r>
            <a:r>
              <a:rPr lang="en-US" altLang="zh-TW" dirty="0" smtClean="0">
                <a:ea typeface="新細明體" pitchFamily="18" charset="-120"/>
              </a:rPr>
              <a:t> file</a:t>
            </a:r>
          </a:p>
          <a:p>
            <a:pPr marL="1257300" lvl="2" indent="-342900" eaLnBrk="1" hangingPunct="1">
              <a:defRPr/>
            </a:pPr>
            <a:r>
              <a:rPr lang="en-US" altLang="zh-TW" dirty="0" smtClean="0">
                <a:ea typeface="新細明體" pitchFamily="18" charset="-120"/>
              </a:rPr>
              <a:t># </a:t>
            </a:r>
            <a:r>
              <a:rPr lang="en-US" altLang="zh-TW" dirty="0" err="1" smtClean="0">
                <a:ea typeface="新細明體" pitchFamily="18" charset="-120"/>
              </a:rPr>
              <a:t>cd</a:t>
            </a:r>
            <a:r>
              <a:rPr lang="en-US" altLang="zh-TW" dirty="0" smtClean="0">
                <a:ea typeface="新細明體" pitchFamily="18" charset="-120"/>
              </a:rPr>
              <a:t> </a:t>
            </a:r>
            <a:r>
              <a:rPr lang="en-US" altLang="zh-TW" dirty="0" smtClean="0">
                <a:ea typeface="華康標楷體(P)" pitchFamily="66" charset="-120"/>
              </a:rPr>
              <a:t>/</a:t>
            </a:r>
            <a:r>
              <a:rPr lang="en-US" altLang="zh-TW" dirty="0" err="1" smtClean="0">
                <a:ea typeface="華康標楷體(P)" pitchFamily="66" charset="-120"/>
              </a:rPr>
              <a:t>usr</a:t>
            </a:r>
            <a:r>
              <a:rPr lang="en-US" altLang="zh-TW" dirty="0" smtClean="0">
                <a:ea typeface="華康標楷體(P)" pitchFamily="66" charset="-120"/>
              </a:rPr>
              <a:t>/local/share/</a:t>
            </a:r>
            <a:r>
              <a:rPr lang="en-US" altLang="zh-TW" dirty="0" err="1" smtClean="0">
                <a:ea typeface="華康標楷體(P)" pitchFamily="66" charset="-120"/>
              </a:rPr>
              <a:t>mysql</a:t>
            </a:r>
            <a:endParaRPr lang="en-US" altLang="zh-TW" dirty="0" smtClean="0">
              <a:ea typeface="新細明體" pitchFamily="18" charset="-120"/>
            </a:endParaRPr>
          </a:p>
          <a:p>
            <a:pPr marL="1257300" lvl="2" indent="-342900" eaLnBrk="1" hangingPunct="1">
              <a:defRPr/>
            </a:pPr>
            <a:r>
              <a:rPr lang="en-US" altLang="zh-TW" dirty="0" smtClean="0">
                <a:ea typeface="新細明體" pitchFamily="18" charset="-120"/>
              </a:rPr>
              <a:t># cp my-huge.cnf /</a:t>
            </a:r>
            <a:r>
              <a:rPr lang="en-US" altLang="zh-TW" dirty="0" err="1" smtClean="0">
                <a:ea typeface="新細明體" pitchFamily="18" charset="-120"/>
              </a:rPr>
              <a:t>usr</a:t>
            </a:r>
            <a:r>
              <a:rPr lang="en-US" altLang="zh-TW" dirty="0" smtClean="0">
                <a:ea typeface="新細明體" pitchFamily="18" charset="-120"/>
              </a:rPr>
              <a:t>/local/etc/my.cnf</a:t>
            </a:r>
          </a:p>
          <a:p>
            <a:pPr marL="838200" lvl="1" indent="-381000" eaLnBrk="1" hangingPunct="1">
              <a:defRPr/>
            </a:pPr>
            <a:r>
              <a:rPr lang="en-US" altLang="zh-TW" dirty="0" smtClean="0">
                <a:ea typeface="新細明體" pitchFamily="18" charset="-120"/>
              </a:rPr>
              <a:t>Edit /</a:t>
            </a:r>
            <a:r>
              <a:rPr lang="en-US" altLang="zh-TW" dirty="0" err="1" smtClean="0">
                <a:ea typeface="新細明體" pitchFamily="18" charset="-120"/>
              </a:rPr>
              <a:t>usr</a:t>
            </a:r>
            <a:r>
              <a:rPr lang="en-US" altLang="zh-TW" dirty="0" smtClean="0">
                <a:ea typeface="新細明體" pitchFamily="18" charset="-120"/>
              </a:rPr>
              <a:t>/local/etc/my.cnf</a:t>
            </a:r>
          </a:p>
          <a:p>
            <a:pPr marL="457200" indent="-457200" eaLnBrk="1" hangingPunct="1">
              <a:defRPr/>
            </a:pPr>
            <a:endParaRPr lang="en-US" altLang="zh-TW" sz="2000" dirty="0" smtClean="0">
              <a:ea typeface="新細明體" pitchFamily="18" charset="-120"/>
            </a:endParaRPr>
          </a:p>
          <a:p>
            <a:pPr marL="457200" indent="-457200" eaLnBrk="1" hangingPunct="1">
              <a:defRPr/>
            </a:pPr>
            <a:r>
              <a:rPr lang="en-US" altLang="zh-TW" dirty="0" smtClean="0">
                <a:ea typeface="新細明體" pitchFamily="18" charset="-120"/>
              </a:rPr>
              <a:t>Start </a:t>
            </a:r>
            <a:r>
              <a:rPr lang="en-US" altLang="zh-TW" dirty="0" err="1" smtClean="0">
                <a:ea typeface="新細明體" pitchFamily="18" charset="-120"/>
              </a:rPr>
              <a:t>mysql</a:t>
            </a:r>
            <a:r>
              <a:rPr lang="en-US" altLang="zh-TW" dirty="0" smtClean="0">
                <a:ea typeface="新細明體" pitchFamily="18" charset="-120"/>
              </a:rPr>
              <a:t> daemon</a:t>
            </a:r>
          </a:p>
          <a:p>
            <a:pPr marL="857250" lvl="1" indent="-457200" eaLnBrk="1" hangingPunct="1">
              <a:defRPr/>
            </a:pPr>
            <a:r>
              <a:rPr lang="en-US" altLang="zh-TW" dirty="0" smtClean="0">
                <a:ea typeface="新細明體" pitchFamily="18" charset="-120"/>
              </a:rPr>
              <a:t>Using startup script</a:t>
            </a:r>
          </a:p>
          <a:p>
            <a:pPr marL="1257300" lvl="2" indent="-457200" eaLnBrk="1" hangingPunct="1">
              <a:defRPr/>
            </a:pPr>
            <a:r>
              <a:rPr lang="en-US" altLang="zh-TW" dirty="0" smtClean="0">
                <a:ea typeface="新細明體" pitchFamily="18" charset="-120"/>
              </a:rPr>
              <a:t># /</a:t>
            </a:r>
            <a:r>
              <a:rPr lang="en-US" altLang="zh-TW" dirty="0" err="1" smtClean="0">
                <a:ea typeface="新細明體" pitchFamily="18" charset="-120"/>
              </a:rPr>
              <a:t>usr</a:t>
            </a:r>
            <a:r>
              <a:rPr lang="en-US" altLang="zh-TW" dirty="0" smtClean="0">
                <a:ea typeface="新細明體" pitchFamily="18" charset="-120"/>
              </a:rPr>
              <a:t>/local/etc/</a:t>
            </a:r>
            <a:r>
              <a:rPr lang="en-US" altLang="zh-TW" dirty="0" err="1" smtClean="0">
                <a:ea typeface="新細明體" pitchFamily="18" charset="-120"/>
              </a:rPr>
              <a:t>rc.d</a:t>
            </a:r>
            <a:r>
              <a:rPr lang="en-US" altLang="zh-TW" dirty="0" smtClean="0">
                <a:ea typeface="新細明體" pitchFamily="18" charset="-120"/>
              </a:rPr>
              <a:t>/</a:t>
            </a:r>
            <a:r>
              <a:rPr lang="en-US" altLang="zh-TW" dirty="0" err="1" smtClean="0">
                <a:ea typeface="新細明體" pitchFamily="18" charset="-120"/>
              </a:rPr>
              <a:t>mysql</a:t>
            </a:r>
            <a:r>
              <a:rPr lang="en-US" altLang="zh-TW" dirty="0" smtClean="0">
                <a:ea typeface="新細明體" pitchFamily="18" charset="-120"/>
              </a:rPr>
              <a:t>-server start</a:t>
            </a:r>
          </a:p>
        </p:txBody>
      </p:sp>
    </p:spTree>
    <p:extLst>
      <p:ext uri="{BB962C8B-B14F-4D97-AF65-F5344CB8AC3E}">
        <p14:creationId xmlns:p14="http://schemas.microsoft.com/office/powerpoint/2010/main" val="306112323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smtClean="0"/>
              <a:t>MySQL – first use </a:t>
            </a:r>
            <a:endParaRPr lang="zh-TW" altLang="en-US" dirty="0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err="1" smtClean="0"/>
              <a:t>sudo</a:t>
            </a:r>
            <a:r>
              <a:rPr lang="en-US" altLang="zh-TW" dirty="0" smtClean="0"/>
              <a:t> </a:t>
            </a:r>
            <a:r>
              <a:rPr lang="en-US" altLang="zh-TW" dirty="0" err="1" smtClean="0"/>
              <a:t>mysql_secure_installation</a:t>
            </a:r>
            <a:endParaRPr lang="en-US" altLang="zh-TW" dirty="0" smtClean="0"/>
          </a:p>
          <a:p>
            <a:pPr lvl="1"/>
            <a:r>
              <a:rPr lang="en-US" altLang="zh-TW" dirty="0" smtClean="0"/>
              <a:t>Interactive way to set up MySQL server</a:t>
            </a:r>
          </a:p>
          <a:p>
            <a:pPr lvl="1"/>
            <a:r>
              <a:rPr lang="en-US" altLang="zh-TW" dirty="0" smtClean="0"/>
              <a:t>Set root password</a:t>
            </a:r>
          </a:p>
          <a:p>
            <a:pPr lvl="1"/>
            <a:r>
              <a:rPr lang="en-US" altLang="zh-TW" dirty="0" smtClean="0"/>
              <a:t>Keep anonymous user or not</a:t>
            </a:r>
          </a:p>
          <a:p>
            <a:pPr lvl="1"/>
            <a:r>
              <a:rPr lang="en-US" altLang="zh-TW" dirty="0" smtClean="0"/>
              <a:t>Disallow root remote login or not</a:t>
            </a:r>
          </a:p>
          <a:p>
            <a:pPr lvl="1"/>
            <a:r>
              <a:rPr lang="en-US" altLang="zh-TW" dirty="0" smtClean="0"/>
              <a:t>Remove test database</a:t>
            </a:r>
          </a:p>
          <a:p>
            <a:pPr lvl="1"/>
            <a:r>
              <a:rPr lang="en-US" altLang="zh-TW" dirty="0" smtClean="0"/>
              <a:t>Flush privilege</a:t>
            </a:r>
          </a:p>
          <a:p>
            <a:pPr lvl="1"/>
            <a:endParaRPr lang="zh-TW" altLang="en-US" dirty="0"/>
          </a:p>
        </p:txBody>
      </p:sp>
    </p:spTree>
    <p:extLst>
      <p:ext uri="{BB962C8B-B14F-4D97-AF65-F5344CB8AC3E}">
        <p14:creationId xmlns:p14="http://schemas.microsoft.com/office/powerpoint/2010/main" val="427570373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 sz="3000" smtClean="0">
                <a:ea typeface="新細明體" pitchFamily="18" charset="-120"/>
                <a:cs typeface="+mj-cs"/>
              </a:rPr>
              <a:t>Administrating MySQL (2)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>
                <a:ea typeface="新細明體" panose="02020500000000000000" pitchFamily="18" charset="-120"/>
              </a:rPr>
              <a:t>Test</a:t>
            </a:r>
          </a:p>
          <a:p>
            <a:pPr lvl="1" eaLnBrk="1" hangingPunct="1"/>
            <a:r>
              <a:rPr lang="en-US" altLang="zh-TW" smtClean="0">
                <a:ea typeface="新細明體" panose="02020500000000000000" pitchFamily="18" charset="-120"/>
              </a:rPr>
              <a:t>% mysql </a:t>
            </a:r>
            <a:r>
              <a:rPr lang="en-US" altLang="zh-TW" smtClean="0">
                <a:latin typeface="Verdana" panose="020B0604030504040204" pitchFamily="34" charset="0"/>
                <a:ea typeface="新細明體" panose="02020500000000000000" pitchFamily="18" charset="-120"/>
              </a:rPr>
              <a:t>–</a:t>
            </a:r>
            <a:r>
              <a:rPr lang="en-US" altLang="zh-TW" smtClean="0">
                <a:ea typeface="新細明體" panose="02020500000000000000" pitchFamily="18" charset="-120"/>
              </a:rPr>
              <a:t>u root </a:t>
            </a:r>
            <a:r>
              <a:rPr lang="en-US" altLang="zh-TW" smtClean="0">
                <a:latin typeface="Verdana" panose="020B0604030504040204" pitchFamily="34" charset="0"/>
                <a:ea typeface="新細明體" panose="02020500000000000000" pitchFamily="18" charset="-120"/>
              </a:rPr>
              <a:t>–</a:t>
            </a:r>
            <a:r>
              <a:rPr lang="en-US" altLang="zh-TW" smtClean="0">
                <a:ea typeface="新細明體" panose="02020500000000000000" pitchFamily="18" charset="-120"/>
              </a:rPr>
              <a:t>p </a:t>
            </a:r>
          </a:p>
          <a:p>
            <a:pPr lvl="2" eaLnBrk="1" hangingPunct="1"/>
            <a:r>
              <a:rPr lang="en-US" altLang="zh-TW" smtClean="0">
                <a:ea typeface="新細明體" panose="02020500000000000000" pitchFamily="18" charset="-120"/>
              </a:rPr>
              <a:t>The initial password for root is empty</a:t>
            </a:r>
          </a:p>
        </p:txBody>
      </p:sp>
      <p:sp>
        <p:nvSpPr>
          <p:cNvPr id="23556" name="Text Box 4"/>
          <p:cNvSpPr txBox="1">
            <a:spLocks noChangeArrowheads="1"/>
          </p:cNvSpPr>
          <p:nvPr/>
        </p:nvSpPr>
        <p:spPr bwMode="auto">
          <a:xfrm>
            <a:off x="1017588" y="2646363"/>
            <a:ext cx="7669212" cy="375443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5000"/>
              </a:spcBef>
              <a:buFont typeface="Wingdings" panose="05000000000000000000" pitchFamily="2" charset="2"/>
              <a:buChar char="q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1pPr>
            <a:lvl2pPr marL="742950" indent="-285750">
              <a:spcBef>
                <a:spcPct val="25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2pPr>
            <a:lvl3pPr marL="1143000" indent="-228600">
              <a:spcBef>
                <a:spcPct val="25000"/>
              </a:spcBef>
              <a:buClr>
                <a:schemeClr val="bg2"/>
              </a:buClr>
              <a:buFont typeface="Wingdings" panose="05000000000000000000" pitchFamily="2" charset="2"/>
              <a:buChar char="Ø"/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3pPr>
            <a:lvl4pPr marL="1600200" indent="-228600">
              <a:spcBef>
                <a:spcPct val="25000"/>
              </a:spcBef>
              <a:buChar char="–"/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4pPr>
            <a:lvl5pPr marL="2057400" indent="-228600">
              <a:spcBef>
                <a:spcPct val="25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 dirty="0" err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nasa</a:t>
            </a:r>
            <a:r>
              <a:rPr kumimoji="0" lang="en-US" altLang="zh-TW" sz="1400" b="1" dirty="0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 [/</a:t>
            </a:r>
            <a:r>
              <a:rPr kumimoji="0" lang="en-US" altLang="zh-TW" sz="1400" b="1" dirty="0" err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usr</a:t>
            </a:r>
            <a:r>
              <a:rPr kumimoji="0" lang="en-US" altLang="zh-TW" sz="1400" b="1" dirty="0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/local/</a:t>
            </a:r>
            <a:r>
              <a:rPr kumimoji="0" lang="en-US" altLang="zh-TW" sz="1400" b="1" dirty="0" err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etc</a:t>
            </a:r>
            <a:r>
              <a:rPr kumimoji="0" lang="en-US" altLang="zh-TW" sz="1400" b="1" dirty="0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] -randy- </a:t>
            </a:r>
            <a:r>
              <a:rPr kumimoji="0" lang="en-US" altLang="zh-TW" sz="1400" b="1" dirty="0" err="1">
                <a:solidFill>
                  <a:srgbClr val="FFFF00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mysql</a:t>
            </a:r>
            <a:r>
              <a:rPr kumimoji="0" lang="en-US" altLang="zh-TW" sz="1400" b="1" dirty="0">
                <a:solidFill>
                  <a:srgbClr val="FFFF00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 -u root -p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 dirty="0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Enter password: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 dirty="0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Welcome to the MySQL monitor.  Commands end with ; or \g.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 dirty="0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Your MySQL connection id is 1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 dirty="0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Server version: 5.1.41-log FreeBSD port: mysql-server-5.1.41</a:t>
            </a:r>
          </a:p>
          <a:p>
            <a:pPr>
              <a:spcBef>
                <a:spcPct val="0"/>
              </a:spcBef>
              <a:buFontTx/>
              <a:buNone/>
            </a:pPr>
            <a:endParaRPr kumimoji="0" lang="en-US" altLang="zh-TW" sz="1400" b="1" dirty="0">
              <a:solidFill>
                <a:schemeClr val="bg1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 dirty="0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Type 'help;' or '\h' for help. Type '\c' to clear the current input statement.</a:t>
            </a:r>
          </a:p>
          <a:p>
            <a:pPr>
              <a:spcBef>
                <a:spcPct val="0"/>
              </a:spcBef>
              <a:buFontTx/>
              <a:buNone/>
            </a:pPr>
            <a:endParaRPr kumimoji="0" lang="en-US" altLang="zh-TW" sz="1400" b="1" dirty="0">
              <a:solidFill>
                <a:schemeClr val="bg1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 dirty="0" err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mysql</a:t>
            </a:r>
            <a:r>
              <a:rPr kumimoji="0" lang="en-US" altLang="zh-TW" sz="1400" b="1" dirty="0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&gt; </a:t>
            </a:r>
            <a:r>
              <a:rPr kumimoji="0" lang="en-US" altLang="zh-TW" sz="1400" b="1" dirty="0">
                <a:solidFill>
                  <a:srgbClr val="FFFF00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show databases;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 dirty="0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+-------------------------+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 dirty="0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| Database                    |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 dirty="0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+-------------------------+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 dirty="0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| </a:t>
            </a:r>
            <a:r>
              <a:rPr kumimoji="0" lang="en-US" altLang="zh-TW" sz="1400" b="1" dirty="0" err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information_schema</a:t>
            </a:r>
            <a:r>
              <a:rPr kumimoji="0" lang="en-US" altLang="zh-TW" sz="1400" b="1" dirty="0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 |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 dirty="0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| </a:t>
            </a:r>
            <a:r>
              <a:rPr kumimoji="0" lang="en-US" altLang="zh-TW" sz="1400" b="1" dirty="0" err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mysql</a:t>
            </a:r>
            <a:r>
              <a:rPr kumimoji="0" lang="en-US" altLang="zh-TW" sz="1400" b="1" dirty="0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                          |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 dirty="0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| test                              |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 dirty="0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+-------------------------+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 dirty="0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3 rows in set (0.06 sec)</a:t>
            </a:r>
          </a:p>
        </p:txBody>
      </p:sp>
    </p:spTree>
    <p:extLst>
      <p:ext uri="{BB962C8B-B14F-4D97-AF65-F5344CB8AC3E}">
        <p14:creationId xmlns:p14="http://schemas.microsoft.com/office/powerpoint/2010/main" val="3808979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 sz="3000" smtClean="0">
                <a:ea typeface="新細明體" pitchFamily="18" charset="-120"/>
                <a:cs typeface="+mj-cs"/>
              </a:rPr>
              <a:t>Administrating MySQL (3)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Securing initial accounts</a:t>
            </a:r>
          </a:p>
          <a:p>
            <a:pPr lvl="1" eaLnBrk="1" hangingPunct="1"/>
            <a:r>
              <a:rPr lang="en-US" altLang="zh-TW" smtClean="0"/>
              <a:t>Two initial accounts</a:t>
            </a:r>
          </a:p>
          <a:p>
            <a:pPr lvl="2" eaLnBrk="1" hangingPunct="1"/>
            <a:r>
              <a:rPr lang="en-US" altLang="zh-TW" smtClean="0"/>
              <a:t>root</a:t>
            </a:r>
          </a:p>
          <a:p>
            <a:pPr lvl="2" eaLnBrk="1" hangingPunct="1"/>
            <a:r>
              <a:rPr lang="en-US" altLang="zh-TW" smtClean="0"/>
              <a:t>anonymous</a:t>
            </a:r>
          </a:p>
        </p:txBody>
      </p:sp>
      <p:sp>
        <p:nvSpPr>
          <p:cNvPr id="24580" name="Text Box 4"/>
          <p:cNvSpPr txBox="1">
            <a:spLocks noChangeArrowheads="1"/>
          </p:cNvSpPr>
          <p:nvPr/>
        </p:nvSpPr>
        <p:spPr bwMode="auto">
          <a:xfrm>
            <a:off x="4572000" y="1487488"/>
            <a:ext cx="4281488" cy="2246312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5000"/>
              </a:spcBef>
              <a:buFont typeface="Wingdings" panose="05000000000000000000" pitchFamily="2" charset="2"/>
              <a:buChar char="q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1pPr>
            <a:lvl2pPr marL="742950" indent="-285750">
              <a:spcBef>
                <a:spcPct val="25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2pPr>
            <a:lvl3pPr marL="1143000" indent="-228600">
              <a:spcBef>
                <a:spcPct val="25000"/>
              </a:spcBef>
              <a:buClr>
                <a:schemeClr val="bg2"/>
              </a:buClr>
              <a:buFont typeface="Wingdings" panose="05000000000000000000" pitchFamily="2" charset="2"/>
              <a:buChar char="Ø"/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3pPr>
            <a:lvl4pPr marL="1600200" indent="-228600">
              <a:spcBef>
                <a:spcPct val="25000"/>
              </a:spcBef>
              <a:buChar char="–"/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4pPr>
            <a:lvl5pPr marL="2057400" indent="-228600">
              <a:spcBef>
                <a:spcPct val="25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mysql&gt; </a:t>
            </a:r>
            <a:r>
              <a:rPr kumimoji="0" lang="en-US" altLang="zh-TW" sz="1400">
                <a:solidFill>
                  <a:srgbClr val="FFFF00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SELECT Host, User From mysql.user;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+-----------------------------+------+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| Host                                 | User |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+-----------------------------+------+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| 127.0.0.1                          | root |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| nasa.cs.nctu.edu.tw           |        |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| nasa.cs.nctu.edu.tw           | root |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| localhost                           |        |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| localhost                           | root |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+-----------------------------+------+</a:t>
            </a:r>
          </a:p>
        </p:txBody>
      </p:sp>
      <p:sp>
        <p:nvSpPr>
          <p:cNvPr id="24581" name="Text Box 5"/>
          <p:cNvSpPr txBox="1">
            <a:spLocks noChangeArrowheads="1"/>
          </p:cNvSpPr>
          <p:nvPr/>
        </p:nvSpPr>
        <p:spPr bwMode="auto">
          <a:xfrm>
            <a:off x="685800" y="3886200"/>
            <a:ext cx="8297863" cy="2246313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5000"/>
              </a:spcBef>
              <a:buFont typeface="Wingdings" panose="05000000000000000000" pitchFamily="2" charset="2"/>
              <a:buChar char="q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1pPr>
            <a:lvl2pPr marL="742950" indent="-285750">
              <a:spcBef>
                <a:spcPct val="25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2pPr>
            <a:lvl3pPr marL="1143000" indent="-228600">
              <a:spcBef>
                <a:spcPct val="25000"/>
              </a:spcBef>
              <a:buClr>
                <a:schemeClr val="bg2"/>
              </a:buClr>
              <a:buFont typeface="Wingdings" panose="05000000000000000000" pitchFamily="2" charset="2"/>
              <a:buChar char="Ø"/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3pPr>
            <a:lvl4pPr marL="1600200" indent="-228600">
              <a:spcBef>
                <a:spcPct val="25000"/>
              </a:spcBef>
              <a:buChar char="–"/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4pPr>
            <a:lvl5pPr marL="2057400" indent="-228600">
              <a:spcBef>
                <a:spcPct val="25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mysql&gt; </a:t>
            </a:r>
            <a:r>
              <a:rPr kumimoji="0" lang="en-US" altLang="zh-TW" sz="1400">
                <a:solidFill>
                  <a:srgbClr val="FFFF00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UPDATE mysql.user SET Password = PASSWORD('test123') WHERE User = 'root';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Query OK, 3 rows affected (0.08 sec)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Rows matched: 3  Changed: 3  Warnings: 0</a:t>
            </a:r>
          </a:p>
          <a:p>
            <a:pPr>
              <a:spcBef>
                <a:spcPct val="0"/>
              </a:spcBef>
              <a:buFontTx/>
              <a:buNone/>
            </a:pPr>
            <a:endParaRPr kumimoji="0" lang="en-US" altLang="zh-TW" sz="1400">
              <a:solidFill>
                <a:schemeClr val="bg1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mysql&gt; </a:t>
            </a:r>
            <a:r>
              <a:rPr kumimoji="0" lang="en-US" altLang="zh-TW" sz="1400">
                <a:solidFill>
                  <a:srgbClr val="FFFF00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FLUSH PRIVILEGES;           # Reload the grant tables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Query OK, 0 rows affected (0.00 sec)</a:t>
            </a:r>
          </a:p>
          <a:p>
            <a:pPr>
              <a:spcBef>
                <a:spcPct val="0"/>
              </a:spcBef>
              <a:buFontTx/>
              <a:buNone/>
            </a:pPr>
            <a:endParaRPr kumimoji="0" lang="en-US" altLang="zh-TW" sz="1400">
              <a:solidFill>
                <a:schemeClr val="bg1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mysql&gt; </a:t>
            </a:r>
            <a:r>
              <a:rPr kumimoji="0" lang="en-US" altLang="zh-TW" sz="1400">
                <a:solidFill>
                  <a:srgbClr val="FFFF00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SET PASSWORD FOR 'root'@'localhost' = PASSWORD('ttt123');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Query OK, 0 rows affected (0.02 sec)</a:t>
            </a:r>
          </a:p>
          <a:p>
            <a:pPr>
              <a:spcBef>
                <a:spcPct val="0"/>
              </a:spcBef>
              <a:buFontTx/>
              <a:buNone/>
            </a:pPr>
            <a:endParaRPr kumimoji="0" lang="en-US" altLang="zh-TW" sz="1400">
              <a:solidFill>
                <a:schemeClr val="bg1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6592580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 smtClean="0">
                <a:ea typeface="新細明體" pitchFamily="18" charset="-120"/>
                <a:cs typeface="+mj-cs"/>
              </a:rPr>
              <a:t>Outline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z="2000" smtClean="0">
                <a:ea typeface="新細明體" panose="02020500000000000000" pitchFamily="18" charset="-120"/>
              </a:rPr>
              <a:t>Introduction</a:t>
            </a:r>
          </a:p>
          <a:p>
            <a:pPr lvl="1" eaLnBrk="1" hangingPunct="1"/>
            <a:r>
              <a:rPr lang="en-US" altLang="zh-TW" sz="1800" smtClean="0">
                <a:ea typeface="新細明體" panose="02020500000000000000" pitchFamily="18" charset="-120"/>
              </a:rPr>
              <a:t>Apache</a:t>
            </a:r>
          </a:p>
          <a:p>
            <a:pPr lvl="1" eaLnBrk="1" hangingPunct="1"/>
            <a:r>
              <a:rPr lang="en-US" altLang="zh-TW" sz="1800" smtClean="0">
                <a:ea typeface="新細明體" panose="02020500000000000000" pitchFamily="18" charset="-120"/>
              </a:rPr>
              <a:t>MySQL</a:t>
            </a:r>
          </a:p>
          <a:p>
            <a:pPr lvl="1" eaLnBrk="1" hangingPunct="1"/>
            <a:r>
              <a:rPr lang="en-US" altLang="zh-TW" sz="1800" smtClean="0">
                <a:ea typeface="新細明體" panose="02020500000000000000" pitchFamily="18" charset="-120"/>
              </a:rPr>
              <a:t>PHP</a:t>
            </a:r>
          </a:p>
          <a:p>
            <a:pPr eaLnBrk="1" hangingPunct="1"/>
            <a:r>
              <a:rPr lang="en-US" altLang="zh-TW" sz="2000" smtClean="0">
                <a:ea typeface="新細明體" panose="02020500000000000000" pitchFamily="18" charset="-120"/>
              </a:rPr>
              <a:t>Installation and Administration</a:t>
            </a:r>
          </a:p>
          <a:p>
            <a:pPr lvl="1" eaLnBrk="1" hangingPunct="1"/>
            <a:r>
              <a:rPr lang="en-US" altLang="zh-TW" sz="1800" smtClean="0">
                <a:ea typeface="新細明體" panose="02020500000000000000" pitchFamily="18" charset="-120"/>
              </a:rPr>
              <a:t>MySQL</a:t>
            </a:r>
          </a:p>
          <a:p>
            <a:pPr lvl="1" eaLnBrk="1" hangingPunct="1"/>
            <a:r>
              <a:rPr lang="en-US" altLang="zh-TW" sz="1800" smtClean="0">
                <a:ea typeface="新細明體" panose="02020500000000000000" pitchFamily="18" charset="-120"/>
              </a:rPr>
              <a:t>Apache</a:t>
            </a:r>
          </a:p>
          <a:p>
            <a:pPr lvl="1" eaLnBrk="1" hangingPunct="1"/>
            <a:r>
              <a:rPr lang="en-US" altLang="zh-TW" sz="1800" smtClean="0">
                <a:ea typeface="新細明體" panose="02020500000000000000" pitchFamily="18" charset="-120"/>
              </a:rPr>
              <a:t>PHP</a:t>
            </a:r>
          </a:p>
          <a:p>
            <a:pPr eaLnBrk="1" hangingPunct="1"/>
            <a:r>
              <a:rPr lang="en-US" altLang="zh-TW" sz="2000" smtClean="0">
                <a:ea typeface="新細明體" panose="02020500000000000000" pitchFamily="18" charset="-120"/>
              </a:rPr>
              <a:t>Appendix</a:t>
            </a:r>
          </a:p>
          <a:p>
            <a:pPr lvl="1" eaLnBrk="1" hangingPunct="1"/>
            <a:r>
              <a:rPr lang="en-US" altLang="zh-TW" sz="1800" smtClean="0">
                <a:ea typeface="新細明體" panose="02020500000000000000" pitchFamily="18" charset="-120"/>
              </a:rPr>
              <a:t>phpMyAdmin</a:t>
            </a:r>
          </a:p>
          <a:p>
            <a:pPr lvl="1" eaLnBrk="1" hangingPunct="1"/>
            <a:r>
              <a:rPr lang="en-US" altLang="zh-TW" sz="1800" smtClean="0">
                <a:ea typeface="新細明體" panose="02020500000000000000" pitchFamily="18" charset="-120"/>
              </a:rPr>
              <a:t>lighttpd</a:t>
            </a:r>
          </a:p>
          <a:p>
            <a:pPr lvl="1" eaLnBrk="1" hangingPunct="1"/>
            <a:r>
              <a:rPr lang="en-US" altLang="zh-TW" sz="1800" smtClean="0">
                <a:ea typeface="新細明體" panose="02020500000000000000" pitchFamily="18" charset="-120"/>
              </a:rPr>
              <a:t>FastCGI</a:t>
            </a:r>
          </a:p>
        </p:txBody>
      </p:sp>
    </p:spTree>
    <p:extLst>
      <p:ext uri="{BB962C8B-B14F-4D97-AF65-F5344CB8AC3E}">
        <p14:creationId xmlns:p14="http://schemas.microsoft.com/office/powerpoint/2010/main" val="280088691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 sz="3000" dirty="0" smtClean="0">
                <a:ea typeface="新細明體" pitchFamily="18" charset="-120"/>
                <a:cs typeface="+mj-cs"/>
              </a:rPr>
              <a:t>Installing Apache (1)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zh-TW" dirty="0" smtClean="0"/>
              <a:t>Steps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zh-TW" dirty="0" smtClean="0"/>
              <a:t># cd /</a:t>
            </a:r>
            <a:r>
              <a:rPr lang="en-US" altLang="zh-TW" dirty="0" err="1" smtClean="0"/>
              <a:t>usr</a:t>
            </a:r>
            <a:r>
              <a:rPr lang="en-US" altLang="zh-TW" dirty="0" smtClean="0"/>
              <a:t>/ports/www/apache24/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zh-TW" dirty="0" smtClean="0"/>
              <a:t># make install clean</a:t>
            </a:r>
          </a:p>
          <a:p>
            <a:pPr eaLnBrk="1" hangingPunct="1">
              <a:lnSpc>
                <a:spcPct val="80000"/>
              </a:lnSpc>
            </a:pPr>
            <a:r>
              <a:rPr lang="en-US" altLang="zh-TW" dirty="0" smtClean="0"/>
              <a:t>Options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zh-TW" dirty="0" smtClean="0"/>
              <a:t>A lot of options for modules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zh-TW" dirty="0" smtClean="0"/>
              <a:t>WITH_SSL (default)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zh-TW" dirty="0" smtClean="0"/>
              <a:t>WITH_MPM=worker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zh-TW" dirty="0" smtClean="0"/>
              <a:t>WITH_THREADS=yes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zh-TW" dirty="0" smtClean="0"/>
              <a:t>WITH_SUEXEC=yes</a:t>
            </a:r>
          </a:p>
          <a:p>
            <a:pPr lvl="1" eaLnBrk="1" hangingPunct="1">
              <a:lnSpc>
                <a:spcPct val="80000"/>
              </a:lnSpc>
            </a:pPr>
            <a:endParaRPr lang="en-US" altLang="zh-TW" dirty="0" smtClean="0"/>
          </a:p>
          <a:p>
            <a:pPr eaLnBrk="1" hangingPunct="1">
              <a:lnSpc>
                <a:spcPct val="80000"/>
              </a:lnSpc>
            </a:pPr>
            <a:r>
              <a:rPr lang="en-US" altLang="zh-TW" dirty="0" err="1"/>
              <a:t>pkg</a:t>
            </a:r>
            <a:r>
              <a:rPr lang="en-US" altLang="zh-TW" dirty="0"/>
              <a:t> install apache24</a:t>
            </a:r>
          </a:p>
          <a:p>
            <a:pPr eaLnBrk="1" hangingPunct="1">
              <a:lnSpc>
                <a:spcPct val="80000"/>
              </a:lnSpc>
            </a:pPr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2323198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 sz="3000" dirty="0" smtClean="0">
                <a:ea typeface="新細明體" pitchFamily="18" charset="-120"/>
                <a:cs typeface="+mj-cs"/>
              </a:rPr>
              <a:t>Installing Apache (3)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zh-TW" dirty="0" smtClean="0"/>
              <a:t>Installed…</a:t>
            </a:r>
          </a:p>
          <a:p>
            <a:pPr eaLnBrk="1" hangingPunct="1">
              <a:lnSpc>
                <a:spcPct val="80000"/>
              </a:lnSpc>
            </a:pPr>
            <a:endParaRPr lang="en-US" altLang="zh-TW" dirty="0" smtClean="0"/>
          </a:p>
          <a:p>
            <a:pPr eaLnBrk="1" hangingPunct="1">
              <a:lnSpc>
                <a:spcPct val="80000"/>
              </a:lnSpc>
            </a:pPr>
            <a:endParaRPr lang="en-US" altLang="zh-TW" dirty="0" smtClean="0"/>
          </a:p>
          <a:p>
            <a:pPr eaLnBrk="1" hangingPunct="1">
              <a:lnSpc>
                <a:spcPct val="80000"/>
              </a:lnSpc>
            </a:pPr>
            <a:endParaRPr lang="en-US" altLang="zh-TW" dirty="0" smtClean="0"/>
          </a:p>
          <a:p>
            <a:pPr eaLnBrk="1" hangingPunct="1">
              <a:lnSpc>
                <a:spcPct val="80000"/>
              </a:lnSpc>
            </a:pPr>
            <a:endParaRPr lang="en-US" altLang="zh-TW" dirty="0" smtClean="0"/>
          </a:p>
          <a:p>
            <a:pPr marL="0" indent="0" eaLnBrk="1" hangingPunct="1">
              <a:lnSpc>
                <a:spcPct val="80000"/>
              </a:lnSpc>
              <a:buNone/>
            </a:pPr>
            <a:endParaRPr lang="en-US" altLang="zh-TW" dirty="0" smtClean="0"/>
          </a:p>
          <a:p>
            <a:pPr eaLnBrk="1" hangingPunct="1">
              <a:lnSpc>
                <a:spcPct val="80000"/>
              </a:lnSpc>
            </a:pPr>
            <a:r>
              <a:rPr lang="en-US" altLang="zh-TW" dirty="0" smtClean="0"/>
              <a:t>Startup script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zh-TW" dirty="0" smtClean="0"/>
              <a:t>/</a:t>
            </a:r>
            <a:r>
              <a:rPr lang="en-US" altLang="zh-TW" dirty="0" err="1" smtClean="0"/>
              <a:t>usr</a:t>
            </a:r>
            <a:r>
              <a:rPr lang="en-US" altLang="zh-TW" dirty="0" smtClean="0"/>
              <a:t>/local/</a:t>
            </a:r>
            <a:r>
              <a:rPr lang="en-US" altLang="zh-TW" dirty="0" err="1" smtClean="0"/>
              <a:t>etc</a:t>
            </a:r>
            <a:r>
              <a:rPr lang="en-US" altLang="zh-TW" dirty="0" smtClean="0"/>
              <a:t>/</a:t>
            </a:r>
            <a:r>
              <a:rPr lang="en-US" altLang="zh-TW" dirty="0" err="1" smtClean="0"/>
              <a:t>rc.d</a:t>
            </a:r>
            <a:r>
              <a:rPr lang="en-US" altLang="zh-TW" dirty="0" smtClean="0"/>
              <a:t>/apache24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zh-TW" dirty="0" smtClean="0"/>
              <a:t>apache24_http_accept_enable</a:t>
            </a:r>
          </a:p>
          <a:p>
            <a:pPr eaLnBrk="1" hangingPunct="1">
              <a:lnSpc>
                <a:spcPct val="80000"/>
              </a:lnSpc>
            </a:pPr>
            <a:endParaRPr lang="en-US" altLang="zh-TW" dirty="0" smtClean="0"/>
          </a:p>
        </p:txBody>
      </p:sp>
      <p:sp>
        <p:nvSpPr>
          <p:cNvPr id="26628" name="Text Box 4"/>
          <p:cNvSpPr txBox="1">
            <a:spLocks noChangeArrowheads="1"/>
          </p:cNvSpPr>
          <p:nvPr/>
        </p:nvSpPr>
        <p:spPr bwMode="auto">
          <a:xfrm>
            <a:off x="982663" y="1968500"/>
            <a:ext cx="7323137" cy="13843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5000"/>
              </a:spcBef>
              <a:buFont typeface="Wingdings" panose="05000000000000000000" pitchFamily="2" charset="2"/>
              <a:buChar char="q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1pPr>
            <a:lvl2pPr marL="742950" indent="-285750">
              <a:spcBef>
                <a:spcPct val="25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2pPr>
            <a:lvl3pPr marL="1143000" indent="-228600">
              <a:spcBef>
                <a:spcPct val="25000"/>
              </a:spcBef>
              <a:buClr>
                <a:schemeClr val="bg2"/>
              </a:buClr>
              <a:buFont typeface="Wingdings" panose="05000000000000000000" pitchFamily="2" charset="2"/>
              <a:buChar char="Ø"/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3pPr>
            <a:lvl4pPr marL="1600200" indent="-228600">
              <a:spcBef>
                <a:spcPct val="25000"/>
              </a:spcBef>
              <a:buChar char="–"/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4pPr>
            <a:lvl5pPr marL="2057400" indent="-228600">
              <a:spcBef>
                <a:spcPct val="25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To run apache www server from startup, add </a:t>
            </a:r>
            <a:r>
              <a:rPr kumimoji="0" lang="en-US" altLang="zh-TW" sz="1400" b="1">
                <a:solidFill>
                  <a:srgbClr val="FFFF00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apache24_enable</a:t>
            </a: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="YES"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in your /etc/rc.conf. Extra options can be found in startup script.</a:t>
            </a:r>
          </a:p>
          <a:p>
            <a:pPr>
              <a:spcBef>
                <a:spcPct val="0"/>
              </a:spcBef>
              <a:buFontTx/>
              <a:buNone/>
            </a:pPr>
            <a:endParaRPr kumimoji="0" lang="en-US" altLang="zh-TW" sz="1400" b="1">
              <a:solidFill>
                <a:schemeClr val="bg1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Your </a:t>
            </a:r>
            <a:r>
              <a:rPr kumimoji="0" lang="en-US" altLang="zh-TW" sz="1400" b="1">
                <a:solidFill>
                  <a:srgbClr val="FFFF00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hostname</a:t>
            </a: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 must be resolvable using at least 1 mechanism in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/etc/nsswitch typically DNS or /etc/hosts or apache might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have issues starting depending on the modules you are using.</a:t>
            </a:r>
          </a:p>
        </p:txBody>
      </p:sp>
    </p:spTree>
    <p:extLst>
      <p:ext uri="{BB962C8B-B14F-4D97-AF65-F5344CB8AC3E}">
        <p14:creationId xmlns:p14="http://schemas.microsoft.com/office/powerpoint/2010/main" val="1219178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dirty="0" smtClean="0">
                <a:ea typeface="新細明體" panose="02020500000000000000" pitchFamily="18" charset="-120"/>
              </a:rPr>
              <a:t>Location</a:t>
            </a:r>
          </a:p>
          <a:p>
            <a:pPr lvl="1" eaLnBrk="1" hangingPunct="1"/>
            <a:r>
              <a:rPr lang="en-US" altLang="zh-TW" dirty="0" smtClean="0">
                <a:ea typeface="新細明體" panose="02020500000000000000" pitchFamily="18" charset="-120"/>
              </a:rPr>
              <a:t>The default location of apache (in ports) is /</a:t>
            </a:r>
            <a:r>
              <a:rPr lang="en-US" altLang="zh-TW" dirty="0" err="1" smtClean="0">
                <a:ea typeface="新細明體" panose="02020500000000000000" pitchFamily="18" charset="-120"/>
              </a:rPr>
              <a:t>usr</a:t>
            </a:r>
            <a:r>
              <a:rPr lang="en-US" altLang="zh-TW" dirty="0" smtClean="0">
                <a:ea typeface="新細明體" panose="02020500000000000000" pitchFamily="18" charset="-120"/>
              </a:rPr>
              <a:t>/local/</a:t>
            </a:r>
            <a:r>
              <a:rPr lang="en-US" altLang="zh-TW" dirty="0" err="1" smtClean="0">
                <a:ea typeface="新細明體" panose="02020500000000000000" pitchFamily="18" charset="-120"/>
              </a:rPr>
              <a:t>etc</a:t>
            </a:r>
            <a:r>
              <a:rPr lang="en-US" altLang="zh-TW" dirty="0" smtClean="0">
                <a:ea typeface="新細明體" panose="02020500000000000000" pitchFamily="18" charset="-120"/>
              </a:rPr>
              <a:t>/apache24</a:t>
            </a:r>
          </a:p>
          <a:p>
            <a:pPr lvl="1" eaLnBrk="1" hangingPunct="1"/>
            <a:r>
              <a:rPr lang="en-US" altLang="zh-TW" dirty="0" smtClean="0">
                <a:ea typeface="新細明體" panose="02020500000000000000" pitchFamily="18" charset="-120"/>
              </a:rPr>
              <a:t>Major configuration file: </a:t>
            </a:r>
            <a:r>
              <a:rPr lang="en-US" altLang="zh-TW" dirty="0" err="1" smtClean="0">
                <a:ea typeface="新細明體" panose="02020500000000000000" pitchFamily="18" charset="-120"/>
              </a:rPr>
              <a:t>httpd.conf</a:t>
            </a:r>
            <a:endParaRPr lang="en-US" altLang="zh-TW" dirty="0" smtClean="0">
              <a:ea typeface="新細明體" panose="02020500000000000000" pitchFamily="18" charset="-120"/>
            </a:endParaRPr>
          </a:p>
          <a:p>
            <a:pPr lvl="2" eaLnBrk="1" hangingPunct="1"/>
            <a:r>
              <a:rPr lang="en-US" altLang="zh-TW" dirty="0" smtClean="0">
                <a:ea typeface="新細明體" panose="02020500000000000000" pitchFamily="18" charset="-120"/>
              </a:rPr>
              <a:t>Other configuration files could be included. (setting in </a:t>
            </a:r>
            <a:r>
              <a:rPr lang="en-US" altLang="zh-TW" dirty="0" err="1" smtClean="0">
                <a:ea typeface="新細明體" panose="02020500000000000000" pitchFamily="18" charset="-120"/>
              </a:rPr>
              <a:t>httpd.conf</a:t>
            </a:r>
            <a:r>
              <a:rPr lang="en-US" altLang="zh-TW" dirty="0" smtClean="0">
                <a:ea typeface="新細明體" panose="02020500000000000000" pitchFamily="18" charset="-120"/>
              </a:rPr>
              <a:t>)</a:t>
            </a:r>
          </a:p>
          <a:p>
            <a:pPr lvl="2" eaLnBrk="1" hangingPunct="1"/>
            <a:r>
              <a:rPr lang="en-US" altLang="zh-TW" dirty="0" smtClean="0">
                <a:ea typeface="新細明體" panose="02020500000000000000" pitchFamily="18" charset="-120"/>
              </a:rPr>
              <a:t>extra/</a:t>
            </a:r>
            <a:r>
              <a:rPr lang="en-US" altLang="zh-TW" dirty="0" err="1" smtClean="0">
                <a:ea typeface="新細明體" panose="02020500000000000000" pitchFamily="18" charset="-120"/>
              </a:rPr>
              <a:t>httpd</a:t>
            </a:r>
            <a:r>
              <a:rPr lang="en-US" altLang="zh-TW" dirty="0" smtClean="0">
                <a:ea typeface="新細明體" panose="02020500000000000000" pitchFamily="18" charset="-120"/>
              </a:rPr>
              <a:t>-*.</a:t>
            </a:r>
            <a:r>
              <a:rPr lang="en-US" altLang="zh-TW" dirty="0" err="1" smtClean="0">
                <a:ea typeface="新細明體" panose="02020500000000000000" pitchFamily="18" charset="-120"/>
              </a:rPr>
              <a:t>conf</a:t>
            </a:r>
            <a:r>
              <a:rPr lang="en-US" altLang="zh-TW" dirty="0" smtClean="0">
                <a:ea typeface="新細明體" panose="02020500000000000000" pitchFamily="18" charset="-120"/>
              </a:rPr>
              <a:t>, Includes/*.</a:t>
            </a:r>
            <a:r>
              <a:rPr lang="en-US" altLang="zh-TW" dirty="0" err="1" smtClean="0">
                <a:ea typeface="新細明體" panose="02020500000000000000" pitchFamily="18" charset="-120"/>
              </a:rPr>
              <a:t>conf</a:t>
            </a:r>
            <a:endParaRPr lang="en-US" altLang="zh-TW" dirty="0" smtClean="0">
              <a:ea typeface="新細明體" panose="02020500000000000000" pitchFamily="18" charset="-120"/>
            </a:endParaRPr>
          </a:p>
          <a:p>
            <a:pPr eaLnBrk="1" hangingPunct="1"/>
            <a:r>
              <a:rPr lang="en-US" altLang="zh-TW" dirty="0" smtClean="0">
                <a:ea typeface="新細明體" panose="02020500000000000000" pitchFamily="18" charset="-120"/>
              </a:rPr>
              <a:t>Two types</a:t>
            </a:r>
          </a:p>
          <a:p>
            <a:pPr lvl="1" eaLnBrk="1" hangingPunct="1"/>
            <a:r>
              <a:rPr lang="en-US" altLang="zh-TW" dirty="0" smtClean="0">
                <a:ea typeface="新細明體" panose="02020500000000000000" pitchFamily="18" charset="-120"/>
              </a:rPr>
              <a:t>Global settings</a:t>
            </a:r>
          </a:p>
          <a:p>
            <a:pPr lvl="2" eaLnBrk="1" hangingPunct="1"/>
            <a:r>
              <a:rPr lang="en-US" altLang="zh-TW" dirty="0" smtClean="0">
                <a:ea typeface="新細明體" panose="02020500000000000000" pitchFamily="18" charset="-120"/>
              </a:rPr>
              <a:t>Server configurations</a:t>
            </a:r>
          </a:p>
          <a:p>
            <a:pPr lvl="2" eaLnBrk="1" hangingPunct="1"/>
            <a:r>
              <a:rPr lang="en-US" altLang="zh-TW" dirty="0" smtClean="0">
                <a:ea typeface="新細明體" panose="02020500000000000000" pitchFamily="18" charset="-120"/>
              </a:rPr>
              <a:t>Options of modules</a:t>
            </a:r>
          </a:p>
          <a:p>
            <a:pPr lvl="1" eaLnBrk="1" hangingPunct="1"/>
            <a:r>
              <a:rPr lang="en-US" altLang="zh-TW" dirty="0" smtClean="0">
                <a:ea typeface="新細明體" panose="02020500000000000000" pitchFamily="18" charset="-120"/>
              </a:rPr>
              <a:t>Directory Configuration</a:t>
            </a:r>
          </a:p>
          <a:p>
            <a:pPr lvl="2" eaLnBrk="1" hangingPunct="1"/>
            <a:r>
              <a:rPr lang="en-US" altLang="zh-TW" dirty="0" smtClean="0">
                <a:ea typeface="新細明體" panose="02020500000000000000" pitchFamily="18" charset="-120"/>
              </a:rPr>
              <a:t>Local setting for certain directory</a:t>
            </a:r>
          </a:p>
        </p:txBody>
      </p:sp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 sz="3000" dirty="0" smtClean="0">
                <a:ea typeface="新細明體" pitchFamily="18" charset="-120"/>
                <a:cs typeface="+mj-cs"/>
              </a:rPr>
              <a:t>Apache configuration </a:t>
            </a:r>
            <a:r>
              <a:rPr lang="en-US" altLang="zh-TW" sz="3000" dirty="0" smtClean="0">
                <a:latin typeface="Verdana"/>
                <a:ea typeface="新細明體" pitchFamily="18" charset="-120"/>
                <a:cs typeface="+mj-cs"/>
              </a:rPr>
              <a:t>–</a:t>
            </a:r>
            <a:r>
              <a:rPr lang="en-US" altLang="zh-TW" sz="3000" dirty="0" smtClean="0">
                <a:ea typeface="新細明體" pitchFamily="18" charset="-120"/>
                <a:cs typeface="+mj-cs"/>
              </a:rPr>
              <a:t/>
            </a:r>
            <a:br>
              <a:rPr lang="en-US" altLang="zh-TW" sz="3000" dirty="0" smtClean="0">
                <a:ea typeface="新細明體" pitchFamily="18" charset="-120"/>
                <a:cs typeface="+mj-cs"/>
              </a:rPr>
            </a:br>
            <a:r>
              <a:rPr lang="en-US" altLang="zh-TW" sz="3000" dirty="0" smtClean="0">
                <a:ea typeface="新細明體" pitchFamily="18" charset="-120"/>
                <a:cs typeface="+mj-cs"/>
              </a:rPr>
              <a:t>	Configuration files</a:t>
            </a:r>
          </a:p>
        </p:txBody>
      </p:sp>
    </p:spTree>
    <p:extLst>
      <p:ext uri="{BB962C8B-B14F-4D97-AF65-F5344CB8AC3E}">
        <p14:creationId xmlns:p14="http://schemas.microsoft.com/office/powerpoint/2010/main" val="74521010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 sz="3000" dirty="0" smtClean="0">
                <a:ea typeface="新細明體" pitchFamily="18" charset="-120"/>
                <a:cs typeface="+mj-cs"/>
              </a:rPr>
              <a:t>Apache configuration </a:t>
            </a:r>
            <a:r>
              <a:rPr lang="en-US" altLang="zh-TW" sz="3000" dirty="0" smtClean="0">
                <a:latin typeface="Verdana"/>
                <a:ea typeface="新細明體" pitchFamily="18" charset="-120"/>
                <a:cs typeface="+mj-cs"/>
              </a:rPr>
              <a:t>–</a:t>
            </a:r>
            <a:r>
              <a:rPr lang="en-US" altLang="zh-TW" sz="3000" dirty="0" smtClean="0">
                <a:ea typeface="新細明體" pitchFamily="18" charset="-120"/>
                <a:cs typeface="+mj-cs"/>
              </a:rPr>
              <a:t/>
            </a:r>
            <a:br>
              <a:rPr lang="en-US" altLang="zh-TW" sz="3000" dirty="0" smtClean="0">
                <a:ea typeface="新細明體" pitchFamily="18" charset="-120"/>
                <a:cs typeface="+mj-cs"/>
              </a:rPr>
            </a:br>
            <a:r>
              <a:rPr lang="en-US" altLang="zh-TW" sz="3000" dirty="0" smtClean="0">
                <a:ea typeface="新細明體" pitchFamily="18" charset="-120"/>
                <a:cs typeface="+mj-cs"/>
              </a:rPr>
              <a:t>	Global Settings (</a:t>
            </a:r>
            <a:r>
              <a:rPr lang="en-US" altLang="zh-TW" sz="3000" dirty="0" err="1" smtClean="0">
                <a:ea typeface="新細明體" pitchFamily="18" charset="-120"/>
                <a:cs typeface="+mj-cs"/>
              </a:rPr>
              <a:t>httpd.conf</a:t>
            </a:r>
            <a:r>
              <a:rPr lang="en-US" altLang="zh-TW" sz="3000" dirty="0" smtClean="0">
                <a:ea typeface="新細明體" pitchFamily="18" charset="-120"/>
                <a:cs typeface="+mj-cs"/>
              </a:rPr>
              <a:t>)</a:t>
            </a:r>
          </a:p>
        </p:txBody>
      </p:sp>
      <p:sp>
        <p:nvSpPr>
          <p:cNvPr id="29699" name="Rectangle 4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dirty="0" smtClean="0">
                <a:ea typeface="新細明體" panose="02020500000000000000" pitchFamily="18" charset="-120"/>
              </a:rPr>
              <a:t>Server configuration</a:t>
            </a:r>
          </a:p>
          <a:p>
            <a:pPr lvl="1" eaLnBrk="1" hangingPunct="1"/>
            <a:r>
              <a:rPr lang="en-US" altLang="zh-TW" dirty="0" smtClean="0">
                <a:ea typeface="新細明體" panose="02020500000000000000" pitchFamily="18" charset="-120"/>
              </a:rPr>
              <a:t>Listen 80</a:t>
            </a:r>
          </a:p>
          <a:p>
            <a:pPr lvl="1" eaLnBrk="1" hangingPunct="1"/>
            <a:r>
              <a:rPr lang="en-US" altLang="zh-TW" dirty="0" err="1" smtClean="0">
                <a:ea typeface="新細明體" panose="02020500000000000000" pitchFamily="18" charset="-120"/>
              </a:rPr>
              <a:t>ServerAdmin</a:t>
            </a:r>
            <a:r>
              <a:rPr lang="en-US" altLang="zh-TW" dirty="0" smtClean="0">
                <a:ea typeface="新細明體" panose="02020500000000000000" pitchFamily="18" charset="-120"/>
              </a:rPr>
              <a:t> liuyh@cs.nctu.edu.tw</a:t>
            </a:r>
          </a:p>
          <a:p>
            <a:pPr lvl="1" eaLnBrk="1" hangingPunct="1"/>
            <a:r>
              <a:rPr lang="en-US" altLang="zh-TW" dirty="0" err="1" smtClean="0">
                <a:ea typeface="新細明體" panose="02020500000000000000" pitchFamily="18" charset="-120"/>
              </a:rPr>
              <a:t>ServerName</a:t>
            </a:r>
            <a:r>
              <a:rPr lang="en-US" altLang="zh-TW" dirty="0" smtClean="0">
                <a:ea typeface="新細明體" panose="02020500000000000000" pitchFamily="18" charset="-120"/>
              </a:rPr>
              <a:t> nasa.cs.nctu.edu.tw</a:t>
            </a:r>
          </a:p>
          <a:p>
            <a:pPr lvl="1" eaLnBrk="1" hangingPunct="1"/>
            <a:r>
              <a:rPr lang="en-US" altLang="zh-TW" dirty="0" err="1" smtClean="0">
                <a:ea typeface="新細明體" panose="02020500000000000000" pitchFamily="18" charset="-120"/>
              </a:rPr>
              <a:t>DocumentRoot</a:t>
            </a:r>
            <a:r>
              <a:rPr lang="en-US" altLang="zh-TW" dirty="0" smtClean="0">
                <a:ea typeface="新細明體" panose="02020500000000000000" pitchFamily="18" charset="-120"/>
              </a:rPr>
              <a:t> "/home/</a:t>
            </a:r>
            <a:r>
              <a:rPr lang="en-US" altLang="zh-TW" dirty="0" err="1" smtClean="0">
                <a:ea typeface="新細明體" panose="02020500000000000000" pitchFamily="18" charset="-120"/>
              </a:rPr>
              <a:t>wwwadm</a:t>
            </a:r>
            <a:r>
              <a:rPr lang="en-US" altLang="zh-TW" dirty="0" smtClean="0">
                <a:ea typeface="新細明體" panose="02020500000000000000" pitchFamily="18" charset="-120"/>
              </a:rPr>
              <a:t>/data“</a:t>
            </a:r>
          </a:p>
          <a:p>
            <a:pPr lvl="2" eaLnBrk="1" hangingPunct="1"/>
            <a:r>
              <a:rPr lang="en-US" altLang="zh-TW" dirty="0" smtClean="0">
                <a:ea typeface="新細明體" panose="02020500000000000000" pitchFamily="18" charset="-120"/>
              </a:rPr>
              <a:t>Remember create </a:t>
            </a:r>
            <a:r>
              <a:rPr lang="en-US" altLang="zh-TW" dirty="0" err="1" smtClean="0">
                <a:ea typeface="新細明體" panose="02020500000000000000" pitchFamily="18" charset="-120"/>
              </a:rPr>
              <a:t>DocumentRoot</a:t>
            </a:r>
            <a:r>
              <a:rPr lang="en-US" altLang="zh-TW" dirty="0" smtClean="0">
                <a:ea typeface="新細明體" panose="02020500000000000000" pitchFamily="18" charset="-120"/>
              </a:rPr>
              <a:t> directory if you modify it</a:t>
            </a:r>
          </a:p>
          <a:p>
            <a:pPr eaLnBrk="1" hangingPunct="1"/>
            <a:r>
              <a:rPr lang="en-US" altLang="zh-TW" dirty="0" smtClean="0">
                <a:ea typeface="新細明體" panose="02020500000000000000" pitchFamily="18" charset="-120"/>
              </a:rPr>
              <a:t>Options of modules</a:t>
            </a:r>
          </a:p>
          <a:p>
            <a:pPr eaLnBrk="1" hangingPunct="1"/>
            <a:r>
              <a:rPr lang="en-US" altLang="zh-TW" dirty="0" smtClean="0">
                <a:ea typeface="新細明體" panose="02020500000000000000" pitchFamily="18" charset="-120"/>
              </a:rPr>
              <a:t>Include supplemental configuration files</a:t>
            </a:r>
          </a:p>
          <a:p>
            <a:pPr lvl="1" eaLnBrk="1" hangingPunct="1"/>
            <a:r>
              <a:rPr lang="en-US" altLang="zh-TW" dirty="0" smtClean="0">
                <a:ea typeface="新細明體" panose="02020500000000000000" pitchFamily="18" charset="-120"/>
              </a:rPr>
              <a:t>Include </a:t>
            </a:r>
            <a:r>
              <a:rPr lang="en-US" altLang="zh-TW" dirty="0" err="1" smtClean="0">
                <a:ea typeface="新細明體" panose="02020500000000000000" pitchFamily="18" charset="-120"/>
              </a:rPr>
              <a:t>etc</a:t>
            </a:r>
            <a:r>
              <a:rPr lang="en-US" altLang="zh-TW" dirty="0" smtClean="0">
                <a:ea typeface="新細明體" panose="02020500000000000000" pitchFamily="18" charset="-120"/>
              </a:rPr>
              <a:t>/apache24/extra/</a:t>
            </a:r>
            <a:r>
              <a:rPr lang="en-US" altLang="zh-TW" dirty="0" err="1" smtClean="0">
                <a:ea typeface="新細明體" panose="02020500000000000000" pitchFamily="18" charset="-120"/>
              </a:rPr>
              <a:t>httpd</a:t>
            </a:r>
            <a:r>
              <a:rPr lang="en-US" altLang="zh-TW" dirty="0" smtClean="0">
                <a:ea typeface="新細明體" panose="02020500000000000000" pitchFamily="18" charset="-120"/>
              </a:rPr>
              <a:t>-*.</a:t>
            </a:r>
            <a:r>
              <a:rPr lang="en-US" altLang="zh-TW" dirty="0" err="1" smtClean="0">
                <a:ea typeface="新細明體" panose="02020500000000000000" pitchFamily="18" charset="-120"/>
              </a:rPr>
              <a:t>conf</a:t>
            </a:r>
            <a:endParaRPr lang="en-US" altLang="zh-TW" dirty="0" smtClean="0">
              <a:ea typeface="新細明體" panose="02020500000000000000" pitchFamily="18" charset="-120"/>
            </a:endParaRPr>
          </a:p>
          <a:p>
            <a:pPr lvl="1" eaLnBrk="1" hangingPunct="1"/>
            <a:r>
              <a:rPr lang="en-US" altLang="zh-TW" dirty="0" smtClean="0">
                <a:ea typeface="新細明體" panose="02020500000000000000" pitchFamily="18" charset="-120"/>
              </a:rPr>
              <a:t>Include </a:t>
            </a:r>
            <a:r>
              <a:rPr lang="en-US" altLang="zh-TW" dirty="0" err="1" smtClean="0">
                <a:ea typeface="新細明體" panose="02020500000000000000" pitchFamily="18" charset="-120"/>
              </a:rPr>
              <a:t>etc</a:t>
            </a:r>
            <a:r>
              <a:rPr lang="en-US" altLang="zh-TW" dirty="0" smtClean="0">
                <a:ea typeface="新細明體" panose="02020500000000000000" pitchFamily="18" charset="-120"/>
              </a:rPr>
              <a:t>/apache24/Includes/*.</a:t>
            </a:r>
            <a:r>
              <a:rPr lang="en-US" altLang="zh-TW" dirty="0" err="1" smtClean="0">
                <a:ea typeface="新細明體" panose="02020500000000000000" pitchFamily="18" charset="-120"/>
              </a:rPr>
              <a:t>conf</a:t>
            </a:r>
            <a:endParaRPr lang="en-US" altLang="zh-TW" dirty="0" smtClean="0"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4550379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 sz="3000" dirty="0" smtClean="0">
                <a:ea typeface="新細明體" pitchFamily="18" charset="-120"/>
                <a:cs typeface="+mj-cs"/>
              </a:rPr>
              <a:t>Apache configuration </a:t>
            </a:r>
            <a:r>
              <a:rPr lang="en-US" altLang="zh-TW" sz="3000" dirty="0" smtClean="0">
                <a:latin typeface="Verdana"/>
                <a:ea typeface="新細明體" pitchFamily="18" charset="-120"/>
                <a:cs typeface="+mj-cs"/>
              </a:rPr>
              <a:t>–</a:t>
            </a:r>
            <a:r>
              <a:rPr lang="en-US" altLang="zh-TW" sz="3000" dirty="0" smtClean="0">
                <a:ea typeface="新細明體" pitchFamily="18" charset="-120"/>
                <a:cs typeface="+mj-cs"/>
              </a:rPr>
              <a:t/>
            </a:r>
            <a:br>
              <a:rPr lang="en-US" altLang="zh-TW" sz="3000" dirty="0" smtClean="0">
                <a:ea typeface="新細明體" pitchFamily="18" charset="-120"/>
                <a:cs typeface="+mj-cs"/>
              </a:rPr>
            </a:br>
            <a:r>
              <a:rPr lang="en-US" altLang="zh-TW" sz="3000" dirty="0" smtClean="0">
                <a:ea typeface="新細明體" pitchFamily="18" charset="-120"/>
                <a:cs typeface="+mj-cs"/>
              </a:rPr>
              <a:t>	Directory Configuration (1)</a:t>
            </a:r>
          </a:p>
        </p:txBody>
      </p:sp>
      <p:sp>
        <p:nvSpPr>
          <p:cNvPr id="307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447800"/>
            <a:ext cx="7772400" cy="4876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TW" dirty="0" smtClean="0">
                <a:ea typeface="新細明體" panose="02020500000000000000" pitchFamily="18" charset="-120"/>
              </a:rPr>
              <a:t>Configuration parameters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TW" dirty="0" smtClean="0">
                <a:ea typeface="新細明體" panose="02020500000000000000" pitchFamily="18" charset="-120"/>
              </a:rPr>
              <a:t>Options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zh-TW" dirty="0" smtClean="0">
                <a:ea typeface="新細明體" panose="02020500000000000000" pitchFamily="18" charset="-120"/>
              </a:rPr>
              <a:t>All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zh-TW" dirty="0" err="1" smtClean="0">
                <a:ea typeface="新細明體" panose="02020500000000000000" pitchFamily="18" charset="-120"/>
              </a:rPr>
              <a:t>ExecCGI</a:t>
            </a:r>
            <a:endParaRPr lang="en-US" altLang="zh-TW" dirty="0" smtClean="0">
              <a:ea typeface="新細明體" panose="02020500000000000000" pitchFamily="18" charset="-120"/>
            </a:endParaRPr>
          </a:p>
          <a:p>
            <a:pPr lvl="2" eaLnBrk="1" hangingPunct="1">
              <a:lnSpc>
                <a:spcPct val="90000"/>
              </a:lnSpc>
            </a:pPr>
            <a:r>
              <a:rPr lang="en-US" altLang="zh-TW" dirty="0" err="1" smtClean="0">
                <a:ea typeface="新細明體" panose="02020500000000000000" pitchFamily="18" charset="-120"/>
              </a:rPr>
              <a:t>FollowSymLinks</a:t>
            </a:r>
            <a:r>
              <a:rPr lang="en-US" altLang="zh-TW" dirty="0" smtClean="0">
                <a:ea typeface="新細明體" panose="02020500000000000000" pitchFamily="18" charset="-120"/>
              </a:rPr>
              <a:t>	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zh-TW" dirty="0" err="1" smtClean="0">
                <a:ea typeface="新細明體" panose="02020500000000000000" pitchFamily="18" charset="-120"/>
              </a:rPr>
              <a:t>Indexs</a:t>
            </a:r>
            <a:r>
              <a:rPr lang="en-US" altLang="zh-TW" dirty="0" smtClean="0">
                <a:ea typeface="新細明體" panose="02020500000000000000" pitchFamily="18" charset="-120"/>
              </a:rPr>
              <a:t>	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zh-TW" dirty="0" err="1" smtClean="0">
                <a:ea typeface="新細明體" panose="02020500000000000000" pitchFamily="18" charset="-120"/>
              </a:rPr>
              <a:t>MultiViews</a:t>
            </a:r>
            <a:endParaRPr lang="en-US" altLang="zh-TW" dirty="0" smtClean="0">
              <a:ea typeface="新細明體" panose="02020500000000000000" pitchFamily="18" charset="-120"/>
            </a:endParaRPr>
          </a:p>
          <a:p>
            <a:pPr lvl="2" eaLnBrk="1" hangingPunct="1">
              <a:lnSpc>
                <a:spcPct val="90000"/>
              </a:lnSpc>
            </a:pPr>
            <a:r>
              <a:rPr lang="en-US" altLang="zh-TW" dirty="0" err="1" smtClean="0"/>
              <a:t>SymLinksIfOwnerMatch</a:t>
            </a:r>
            <a:endParaRPr lang="en-US" altLang="zh-TW" dirty="0" smtClean="0"/>
          </a:p>
          <a:p>
            <a:pPr lvl="1" eaLnBrk="1" hangingPunct="1">
              <a:lnSpc>
                <a:spcPct val="90000"/>
              </a:lnSpc>
            </a:pPr>
            <a:endParaRPr lang="en-US" altLang="zh-TW" dirty="0" smtClean="0">
              <a:ea typeface="新細明體" panose="02020500000000000000" pitchFamily="18" charset="-120"/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zh-TW" dirty="0" smtClean="0">
                <a:ea typeface="新細明體" panose="02020500000000000000" pitchFamily="18" charset="-120"/>
                <a:hlinkClick r:id="rId2"/>
              </a:rPr>
              <a:t>http://httpd.apache.org/docs/2.4/mod/core.html#options</a:t>
            </a:r>
            <a:endParaRPr lang="en-US" altLang="zh-TW" dirty="0" smtClean="0">
              <a:ea typeface="新細明體" panose="02020500000000000000" pitchFamily="18" charset="-120"/>
            </a:endParaRP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1447800" y="4940300"/>
            <a:ext cx="6324600" cy="13843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5000"/>
              </a:spcBef>
              <a:buFont typeface="Wingdings" panose="05000000000000000000" pitchFamily="2" charset="2"/>
              <a:buChar char="q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1pPr>
            <a:lvl2pPr marL="742950" indent="-285750">
              <a:spcBef>
                <a:spcPct val="25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2pPr>
            <a:lvl3pPr marL="1143000" indent="-228600">
              <a:spcBef>
                <a:spcPct val="25000"/>
              </a:spcBef>
              <a:buClr>
                <a:schemeClr val="bg2"/>
              </a:buClr>
              <a:buFont typeface="Wingdings" panose="05000000000000000000" pitchFamily="2" charset="2"/>
              <a:buChar char="Ø"/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3pPr>
            <a:lvl4pPr marL="1600200" indent="-228600">
              <a:spcBef>
                <a:spcPct val="25000"/>
              </a:spcBef>
              <a:buChar char="–"/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4pPr>
            <a:lvl5pPr marL="2057400" indent="-228600">
              <a:spcBef>
                <a:spcPct val="25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&lt;Directory "/home/wwwadm/data"&gt;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        Options Indexes FollowSymLinks MultiViews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        AllowOverride None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        Order allow,deny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        Allow from all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&lt;/Directory&gt;</a:t>
            </a:r>
          </a:p>
        </p:txBody>
      </p:sp>
    </p:spTree>
    <p:extLst>
      <p:ext uri="{BB962C8B-B14F-4D97-AF65-F5344CB8AC3E}">
        <p14:creationId xmlns:p14="http://schemas.microsoft.com/office/powerpoint/2010/main" val="311453263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000" smtClean="0">
                <a:ea typeface="新細明體" panose="02020500000000000000" pitchFamily="18" charset="-120"/>
              </a:rPr>
              <a:t>Apache configuration </a:t>
            </a:r>
            <a:r>
              <a:rPr lang="en-US" altLang="zh-TW" sz="3000" smtClean="0">
                <a:latin typeface="Verdana" panose="020B0604030504040204" pitchFamily="34" charset="0"/>
                <a:ea typeface="新細明體" panose="02020500000000000000" pitchFamily="18" charset="-120"/>
              </a:rPr>
              <a:t>–</a:t>
            </a:r>
            <a:r>
              <a:rPr lang="en-US" altLang="zh-TW" sz="3000" smtClean="0">
                <a:ea typeface="新細明體" panose="02020500000000000000" pitchFamily="18" charset="-120"/>
              </a:rPr>
              <a:t/>
            </a:r>
            <a:br>
              <a:rPr lang="en-US" altLang="zh-TW" sz="3000" smtClean="0">
                <a:ea typeface="新細明體" panose="02020500000000000000" pitchFamily="18" charset="-120"/>
              </a:rPr>
            </a:br>
            <a:r>
              <a:rPr lang="en-US" altLang="zh-TW" sz="3000" smtClean="0">
                <a:ea typeface="新細明體" panose="02020500000000000000" pitchFamily="18" charset="-120"/>
              </a:rPr>
              <a:t>	Directory Configuration (2)</a:t>
            </a:r>
            <a:endParaRPr lang="zh-TW" altLang="en-US" smtClean="0">
              <a:ea typeface="新細明體" panose="02020500000000000000" pitchFamily="18" charset="-120"/>
            </a:endParaRPr>
          </a:p>
        </p:txBody>
      </p:sp>
      <p:sp>
        <p:nvSpPr>
          <p:cNvPr id="31747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mtClean="0">
                <a:ea typeface="新細明體" panose="02020500000000000000" pitchFamily="18" charset="-120"/>
              </a:rPr>
              <a:t>Configuration parameters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TW" smtClean="0">
                <a:ea typeface="新細明體" panose="02020500000000000000" pitchFamily="18" charset="-120"/>
              </a:rPr>
              <a:t>AllowOverride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zh-TW" smtClean="0">
                <a:ea typeface="新細明體" panose="02020500000000000000" pitchFamily="18" charset="-120"/>
              </a:rPr>
              <a:t>All			(Read .htaccess)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zh-TW" smtClean="0">
                <a:ea typeface="新細明體" panose="02020500000000000000" pitchFamily="18" charset="-120"/>
              </a:rPr>
              <a:t>None			(ignoring .htaccess)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TW" smtClean="0">
                <a:ea typeface="新細明體" panose="02020500000000000000" pitchFamily="18" charset="-120"/>
              </a:rPr>
              <a:t>Order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zh-TW" smtClean="0">
                <a:ea typeface="新細明體" panose="02020500000000000000" pitchFamily="18" charset="-120"/>
              </a:rPr>
              <a:t>Solve collision of deny and allow rules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TW" smtClean="0">
                <a:ea typeface="新細明體" panose="02020500000000000000" pitchFamily="18" charset="-120"/>
              </a:rPr>
              <a:t>Deny/Allow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zh-TW" smtClean="0">
                <a:ea typeface="新細明體" panose="02020500000000000000" pitchFamily="18" charset="-120"/>
              </a:rPr>
              <a:t>IP/DN			(control access to this directory)</a:t>
            </a:r>
            <a:endParaRPr lang="zh-TW" altLang="en-US" smtClean="0"/>
          </a:p>
        </p:txBody>
      </p:sp>
      <p:sp>
        <p:nvSpPr>
          <p:cNvPr id="31748" name="Text Box 4"/>
          <p:cNvSpPr txBox="1">
            <a:spLocks noChangeArrowheads="1"/>
          </p:cNvSpPr>
          <p:nvPr/>
        </p:nvSpPr>
        <p:spPr bwMode="auto">
          <a:xfrm>
            <a:off x="1447800" y="4940300"/>
            <a:ext cx="6324600" cy="13843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5000"/>
              </a:spcBef>
              <a:buFont typeface="Wingdings" panose="05000000000000000000" pitchFamily="2" charset="2"/>
              <a:buChar char="q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1pPr>
            <a:lvl2pPr marL="742950" indent="-285750">
              <a:spcBef>
                <a:spcPct val="25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2pPr>
            <a:lvl3pPr marL="1143000" indent="-228600">
              <a:spcBef>
                <a:spcPct val="25000"/>
              </a:spcBef>
              <a:buClr>
                <a:schemeClr val="bg2"/>
              </a:buClr>
              <a:buFont typeface="Wingdings" panose="05000000000000000000" pitchFamily="2" charset="2"/>
              <a:buChar char="Ø"/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3pPr>
            <a:lvl4pPr marL="1600200" indent="-228600">
              <a:spcBef>
                <a:spcPct val="25000"/>
              </a:spcBef>
              <a:buChar char="–"/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4pPr>
            <a:lvl5pPr marL="2057400" indent="-228600">
              <a:spcBef>
                <a:spcPct val="25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&lt;Directory "/home/wwwadm/data"&gt;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        Options Indexes FollowSymLinks MultiViews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        AllowOverride None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        Order allow,deny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        Allow from all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&lt;/Directory&gt;</a:t>
            </a:r>
          </a:p>
        </p:txBody>
      </p:sp>
    </p:spTree>
    <p:extLst>
      <p:ext uri="{BB962C8B-B14F-4D97-AF65-F5344CB8AC3E}">
        <p14:creationId xmlns:p14="http://schemas.microsoft.com/office/powerpoint/2010/main" val="343635791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000" smtClean="0">
                <a:ea typeface="新細明體" panose="02020500000000000000" pitchFamily="18" charset="-120"/>
              </a:rPr>
              <a:t>Apache configuration </a:t>
            </a:r>
            <a:r>
              <a:rPr lang="en-US" altLang="zh-TW" sz="3000" smtClean="0">
                <a:latin typeface="Verdana" panose="020B0604030504040204" pitchFamily="34" charset="0"/>
                <a:ea typeface="新細明體" panose="02020500000000000000" pitchFamily="18" charset="-120"/>
              </a:rPr>
              <a:t>–</a:t>
            </a:r>
            <a:r>
              <a:rPr lang="en-US" altLang="zh-TW" sz="3000" smtClean="0">
                <a:ea typeface="新細明體" panose="02020500000000000000" pitchFamily="18" charset="-120"/>
              </a:rPr>
              <a:t/>
            </a:r>
            <a:br>
              <a:rPr lang="en-US" altLang="zh-TW" sz="3000" smtClean="0">
                <a:ea typeface="新細明體" panose="02020500000000000000" pitchFamily="18" charset="-120"/>
              </a:rPr>
            </a:br>
            <a:r>
              <a:rPr lang="en-US" altLang="zh-TW" sz="3000" smtClean="0">
                <a:ea typeface="新細明體" panose="02020500000000000000" pitchFamily="18" charset="-120"/>
              </a:rPr>
              <a:t>	Options of Modules</a:t>
            </a:r>
            <a:endParaRPr lang="zh-TW" altLang="en-US" smtClean="0">
              <a:ea typeface="新細明體" panose="02020500000000000000" pitchFamily="18" charset="-120"/>
            </a:endParaRPr>
          </a:p>
        </p:txBody>
      </p:sp>
      <p:sp>
        <p:nvSpPr>
          <p:cNvPr id="32771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smtClean="0"/>
              <a:t>dir_module</a:t>
            </a:r>
          </a:p>
          <a:p>
            <a:endParaRPr lang="en-US" altLang="zh-TW" smtClean="0"/>
          </a:p>
          <a:p>
            <a:endParaRPr lang="en-US" altLang="zh-TW" smtClean="0"/>
          </a:p>
          <a:p>
            <a:r>
              <a:rPr lang="en-US" altLang="zh-TW" smtClean="0"/>
              <a:t>alias_module  </a:t>
            </a:r>
            <a:r>
              <a:rPr lang="en-US" altLang="zh-TW" sz="1800" smtClean="0"/>
              <a:t>(http://httpd.apache.org/docs/2.4/mod/mod_alias.html)</a:t>
            </a:r>
            <a:endParaRPr lang="en-US" altLang="zh-TW" smtClean="0"/>
          </a:p>
          <a:p>
            <a:endParaRPr lang="en-US" altLang="zh-TW" smtClean="0"/>
          </a:p>
          <a:p>
            <a:endParaRPr lang="en-US" altLang="zh-TW" smtClean="0"/>
          </a:p>
          <a:p>
            <a:endParaRPr lang="en-US" altLang="zh-TW" smtClean="0"/>
          </a:p>
          <a:p>
            <a:r>
              <a:rPr lang="en-US" altLang="zh-TW" smtClean="0"/>
              <a:t>mime_module</a:t>
            </a:r>
            <a:endParaRPr lang="zh-TW" altLang="en-US" smtClean="0"/>
          </a:p>
        </p:txBody>
      </p:sp>
      <p:sp>
        <p:nvSpPr>
          <p:cNvPr id="32772" name="Text Box 4"/>
          <p:cNvSpPr txBox="1">
            <a:spLocks noChangeArrowheads="1"/>
          </p:cNvSpPr>
          <p:nvPr/>
        </p:nvSpPr>
        <p:spPr bwMode="auto">
          <a:xfrm>
            <a:off x="1447800" y="1905000"/>
            <a:ext cx="6324600" cy="73818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5000"/>
              </a:spcBef>
              <a:buFont typeface="Wingdings" panose="05000000000000000000" pitchFamily="2" charset="2"/>
              <a:buChar char="q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1pPr>
            <a:lvl2pPr marL="742950" indent="-285750">
              <a:spcBef>
                <a:spcPct val="25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2pPr>
            <a:lvl3pPr marL="1143000" indent="-228600">
              <a:spcBef>
                <a:spcPct val="25000"/>
              </a:spcBef>
              <a:buClr>
                <a:schemeClr val="bg2"/>
              </a:buClr>
              <a:buFont typeface="Wingdings" panose="05000000000000000000" pitchFamily="2" charset="2"/>
              <a:buChar char="Ø"/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3pPr>
            <a:lvl4pPr marL="1600200" indent="-228600">
              <a:spcBef>
                <a:spcPct val="25000"/>
              </a:spcBef>
              <a:buChar char="–"/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4pPr>
            <a:lvl5pPr marL="2057400" indent="-228600">
              <a:spcBef>
                <a:spcPct val="25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&lt;IfModule dir_module&gt;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    </a:t>
            </a:r>
            <a:r>
              <a:rPr kumimoji="0" lang="en-US" altLang="zh-TW" sz="1400" b="1">
                <a:solidFill>
                  <a:srgbClr val="FFFF00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DirectoryIndex</a:t>
            </a: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 </a:t>
            </a:r>
            <a:r>
              <a:rPr kumimoji="0" lang="en-US" altLang="zh-TW" sz="1400" b="1">
                <a:solidFill>
                  <a:srgbClr val="FFC000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index.html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&lt;/IfModule&gt;</a:t>
            </a:r>
          </a:p>
        </p:txBody>
      </p:sp>
      <p:sp>
        <p:nvSpPr>
          <p:cNvPr id="32773" name="Text Box 4"/>
          <p:cNvSpPr txBox="1">
            <a:spLocks noChangeArrowheads="1"/>
          </p:cNvSpPr>
          <p:nvPr/>
        </p:nvSpPr>
        <p:spPr bwMode="auto">
          <a:xfrm>
            <a:off x="1447800" y="3376613"/>
            <a:ext cx="7086600" cy="11684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5000"/>
              </a:spcBef>
              <a:buFont typeface="Wingdings" panose="05000000000000000000" pitchFamily="2" charset="2"/>
              <a:buChar char="q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1pPr>
            <a:lvl2pPr marL="742950" indent="-285750">
              <a:spcBef>
                <a:spcPct val="25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2pPr>
            <a:lvl3pPr marL="1143000" indent="-228600">
              <a:spcBef>
                <a:spcPct val="25000"/>
              </a:spcBef>
              <a:buClr>
                <a:schemeClr val="bg2"/>
              </a:buClr>
              <a:buFont typeface="Wingdings" panose="05000000000000000000" pitchFamily="2" charset="2"/>
              <a:buChar char="Ø"/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3pPr>
            <a:lvl4pPr marL="1600200" indent="-228600">
              <a:spcBef>
                <a:spcPct val="25000"/>
              </a:spcBef>
              <a:buChar char="–"/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4pPr>
            <a:lvl5pPr marL="2057400" indent="-228600">
              <a:spcBef>
                <a:spcPct val="25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&lt;IfModule alias_module&gt;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      </a:t>
            </a:r>
            <a:r>
              <a:rPr kumimoji="0" lang="en-US" altLang="zh-TW" sz="1400" b="1">
                <a:solidFill>
                  <a:srgbClr val="FFFF00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Redirect</a:t>
            </a: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 /foo http://www.example.com/bar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      </a:t>
            </a:r>
            <a:r>
              <a:rPr kumimoji="0" lang="en-US" altLang="zh-TW" sz="1400" b="1">
                <a:solidFill>
                  <a:srgbClr val="FFFF00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Alias</a:t>
            </a: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 /webpath /full/filesystem/path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      </a:t>
            </a:r>
            <a:r>
              <a:rPr kumimoji="0" lang="en-US" altLang="zh-TW" sz="1400" b="1">
                <a:solidFill>
                  <a:srgbClr val="FFFF00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ScriptAlias</a:t>
            </a: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 /cgi-bin/ "/usr/local/www/apache24/cgi-bin/"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&lt;/IfModule&gt;</a:t>
            </a:r>
          </a:p>
        </p:txBody>
      </p:sp>
      <p:sp>
        <p:nvSpPr>
          <p:cNvPr id="32774" name="Text Box 4"/>
          <p:cNvSpPr txBox="1">
            <a:spLocks noChangeArrowheads="1"/>
          </p:cNvSpPr>
          <p:nvPr/>
        </p:nvSpPr>
        <p:spPr bwMode="auto">
          <a:xfrm>
            <a:off x="1447800" y="5154613"/>
            <a:ext cx="7086600" cy="138588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5000"/>
              </a:spcBef>
              <a:buFont typeface="Wingdings" panose="05000000000000000000" pitchFamily="2" charset="2"/>
              <a:buChar char="q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1pPr>
            <a:lvl2pPr marL="742950" indent="-285750">
              <a:spcBef>
                <a:spcPct val="25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2pPr>
            <a:lvl3pPr marL="1143000" indent="-228600">
              <a:spcBef>
                <a:spcPct val="25000"/>
              </a:spcBef>
              <a:buClr>
                <a:schemeClr val="bg2"/>
              </a:buClr>
              <a:buFont typeface="Wingdings" panose="05000000000000000000" pitchFamily="2" charset="2"/>
              <a:buChar char="Ø"/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3pPr>
            <a:lvl4pPr marL="1600200" indent="-228600">
              <a:spcBef>
                <a:spcPct val="25000"/>
              </a:spcBef>
              <a:buChar char="–"/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4pPr>
            <a:lvl5pPr marL="2057400" indent="-228600">
              <a:spcBef>
                <a:spcPct val="25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rgbClr val="FFFF00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DefaultType </a:t>
            </a: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text/plain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&lt;IfModule mime_module&gt;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    </a:t>
            </a:r>
            <a:r>
              <a:rPr kumimoji="0" lang="en-US" altLang="zh-TW" sz="1400" b="1">
                <a:solidFill>
                  <a:srgbClr val="FFFF00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TypesConfig</a:t>
            </a: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 etc/apache24/mime.types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    </a:t>
            </a:r>
            <a:r>
              <a:rPr kumimoji="0" lang="en-US" altLang="zh-TW" sz="1400" b="1">
                <a:solidFill>
                  <a:srgbClr val="FFFF00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AddType</a:t>
            </a: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 application/x-compress .Z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    </a:t>
            </a:r>
            <a:r>
              <a:rPr kumimoji="0" lang="en-US" altLang="zh-TW" sz="1400" b="1">
                <a:solidFill>
                  <a:srgbClr val="FFFF00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AddHandler</a:t>
            </a: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 cgi-script .cgi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&lt;/IfModule&gt;</a:t>
            </a:r>
          </a:p>
        </p:txBody>
      </p:sp>
    </p:spTree>
    <p:extLst>
      <p:ext uri="{BB962C8B-B14F-4D97-AF65-F5344CB8AC3E}">
        <p14:creationId xmlns:p14="http://schemas.microsoft.com/office/powerpoint/2010/main" val="1060440970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dirty="0" smtClean="0">
                <a:ea typeface="新細明體" panose="02020500000000000000" pitchFamily="18" charset="-120"/>
              </a:rPr>
              <a:t>Supplemental</a:t>
            </a:r>
            <a:r>
              <a:rPr lang="en-US" altLang="zh-TW" sz="3000" dirty="0" smtClean="0">
                <a:ea typeface="新細明體" panose="02020500000000000000" pitchFamily="18" charset="-120"/>
              </a:rPr>
              <a:t> configuration </a:t>
            </a:r>
            <a:r>
              <a:rPr lang="en-US" altLang="zh-TW" sz="3000" dirty="0" smtClean="0">
                <a:latin typeface="Verdana" panose="020B0604030504040204" pitchFamily="34" charset="0"/>
                <a:ea typeface="新細明體" panose="02020500000000000000" pitchFamily="18" charset="-120"/>
              </a:rPr>
              <a:t>–</a:t>
            </a:r>
            <a:r>
              <a:rPr lang="en-US" altLang="zh-TW" sz="3000" dirty="0" smtClean="0">
                <a:ea typeface="新細明體" panose="02020500000000000000" pitchFamily="18" charset="-120"/>
              </a:rPr>
              <a:t/>
            </a:r>
            <a:br>
              <a:rPr lang="en-US" altLang="zh-TW" sz="3000" dirty="0" smtClean="0">
                <a:ea typeface="新細明體" panose="02020500000000000000" pitchFamily="18" charset="-120"/>
              </a:rPr>
            </a:br>
            <a:r>
              <a:rPr lang="en-US" altLang="zh-TW" sz="3000" dirty="0" smtClean="0">
                <a:ea typeface="新細明體" panose="02020500000000000000" pitchFamily="18" charset="-120"/>
              </a:rPr>
              <a:t>	</a:t>
            </a:r>
            <a:r>
              <a:rPr lang="en-US" altLang="zh-TW" sz="2400" dirty="0" err="1" smtClean="0">
                <a:ea typeface="新細明體" panose="02020500000000000000" pitchFamily="18" charset="-120"/>
              </a:rPr>
              <a:t>httpd-mpm.conf</a:t>
            </a:r>
            <a:r>
              <a:rPr lang="en-US" altLang="zh-TW" sz="2400" dirty="0" smtClean="0">
                <a:ea typeface="新細明體" panose="02020500000000000000" pitchFamily="18" charset="-120"/>
              </a:rPr>
              <a:t> (Multi-Processing Module)</a:t>
            </a:r>
            <a:endParaRPr lang="zh-TW" altLang="en-US" sz="2800" dirty="0" smtClean="0">
              <a:ea typeface="新細明體" panose="02020500000000000000" pitchFamily="18" charset="-120"/>
            </a:endParaRPr>
          </a:p>
        </p:txBody>
      </p:sp>
      <p:sp>
        <p:nvSpPr>
          <p:cNvPr id="34819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Server-pool management (MPM specific)</a:t>
            </a:r>
          </a:p>
          <a:p>
            <a:pPr lvl="1"/>
            <a:r>
              <a:rPr lang="en-US" altLang="zh-TW" dirty="0" smtClean="0"/>
              <a:t>Include </a:t>
            </a:r>
            <a:r>
              <a:rPr lang="en-US" altLang="zh-TW" dirty="0" err="1" smtClean="0"/>
              <a:t>etc</a:t>
            </a:r>
            <a:r>
              <a:rPr lang="en-US" altLang="zh-TW" dirty="0" smtClean="0"/>
              <a:t>/apache24/extra/</a:t>
            </a:r>
            <a:r>
              <a:rPr lang="en-US" altLang="zh-TW" dirty="0" err="1" smtClean="0"/>
              <a:t>httpd-mpm.conf</a:t>
            </a:r>
            <a:endParaRPr lang="en-US" altLang="zh-TW" dirty="0" smtClean="0"/>
          </a:p>
          <a:p>
            <a:r>
              <a:rPr lang="en-US" altLang="zh-TW" dirty="0" smtClean="0"/>
              <a:t>WITH_MPM</a:t>
            </a:r>
          </a:p>
          <a:p>
            <a:pPr lvl="1"/>
            <a:r>
              <a:rPr lang="en-US" altLang="zh-TW" dirty="0" err="1" smtClean="0"/>
              <a:t>prefork</a:t>
            </a:r>
            <a:r>
              <a:rPr lang="en-US" altLang="zh-TW" dirty="0" smtClean="0"/>
              <a:t>: non-threaded, pre-forking </a:t>
            </a:r>
          </a:p>
          <a:p>
            <a:pPr lvl="1"/>
            <a:r>
              <a:rPr lang="en-US" altLang="zh-TW" dirty="0" smtClean="0"/>
              <a:t>worker: hybrid multi-process multi-threaded</a:t>
            </a:r>
            <a:endParaRPr lang="zh-TW" altLang="en-US" dirty="0" smtClean="0"/>
          </a:p>
        </p:txBody>
      </p:sp>
      <p:sp>
        <p:nvSpPr>
          <p:cNvPr id="34820" name="Rectangle 6"/>
          <p:cNvSpPr>
            <a:spLocks noChangeArrowheads="1"/>
          </p:cNvSpPr>
          <p:nvPr/>
        </p:nvSpPr>
        <p:spPr bwMode="auto">
          <a:xfrm>
            <a:off x="990600" y="3670300"/>
            <a:ext cx="7772400" cy="18161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5000"/>
              </a:spcBef>
              <a:buFont typeface="Wingdings" panose="05000000000000000000" pitchFamily="2" charset="2"/>
              <a:buChar char="q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1pPr>
            <a:lvl2pPr marL="742950" indent="-285750">
              <a:spcBef>
                <a:spcPct val="25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2pPr>
            <a:lvl3pPr marL="1143000" indent="-228600">
              <a:spcBef>
                <a:spcPct val="25000"/>
              </a:spcBef>
              <a:buClr>
                <a:schemeClr val="bg2"/>
              </a:buClr>
              <a:buFont typeface="Wingdings" panose="05000000000000000000" pitchFamily="2" charset="2"/>
              <a:buChar char="Ø"/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3pPr>
            <a:lvl4pPr marL="1600200" indent="-228600">
              <a:spcBef>
                <a:spcPct val="25000"/>
              </a:spcBef>
              <a:buChar char="–"/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4pPr>
            <a:lvl5pPr marL="2057400" indent="-228600">
              <a:spcBef>
                <a:spcPct val="25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&lt;IfModule mpm_worker_module&gt;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    </a:t>
            </a:r>
            <a:r>
              <a:rPr kumimoji="0" lang="en-US" altLang="zh-TW" sz="1400" b="1">
                <a:solidFill>
                  <a:srgbClr val="FFFF00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StartServers</a:t>
            </a: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        	2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    </a:t>
            </a:r>
            <a:r>
              <a:rPr kumimoji="0" lang="en-US" altLang="zh-TW" sz="1400" b="1">
                <a:solidFill>
                  <a:srgbClr val="FFFF00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MaxClients   </a:t>
            </a: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       	150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    </a:t>
            </a:r>
            <a:r>
              <a:rPr kumimoji="0" lang="en-US" altLang="zh-TW" sz="1400" b="1">
                <a:solidFill>
                  <a:srgbClr val="FFFF00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MinSpareThreads</a:t>
            </a: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      	25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    </a:t>
            </a:r>
            <a:r>
              <a:rPr kumimoji="0" lang="en-US" altLang="zh-TW" sz="1400" b="1">
                <a:solidFill>
                  <a:srgbClr val="FFFF00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MaxSpareThreads</a:t>
            </a: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 	75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    </a:t>
            </a:r>
            <a:r>
              <a:rPr kumimoji="0" lang="en-US" altLang="zh-TW" sz="1400" b="1">
                <a:solidFill>
                  <a:srgbClr val="FFFF00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ThreadsPerChild  </a:t>
            </a: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    	25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    </a:t>
            </a:r>
            <a:r>
              <a:rPr kumimoji="0" lang="en-US" altLang="zh-TW" sz="1400" b="1">
                <a:solidFill>
                  <a:srgbClr val="FFFF00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MaxRequestsPerChild</a:t>
            </a: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   	0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&lt;/IfModule&gt;</a:t>
            </a:r>
          </a:p>
        </p:txBody>
      </p:sp>
    </p:spTree>
    <p:extLst>
      <p:ext uri="{BB962C8B-B14F-4D97-AF65-F5344CB8AC3E}">
        <p14:creationId xmlns:p14="http://schemas.microsoft.com/office/powerpoint/2010/main" val="33717224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內容版面配置區 2"/>
          <p:cNvSpPr>
            <a:spLocks noGrp="1"/>
          </p:cNvSpPr>
          <p:nvPr>
            <p:ph idx="1"/>
          </p:nvPr>
        </p:nvSpPr>
        <p:spPr>
          <a:xfrm>
            <a:off x="990600" y="1447800"/>
            <a:ext cx="7772400" cy="5105400"/>
          </a:xfrm>
        </p:spPr>
        <p:txBody>
          <a:bodyPr/>
          <a:lstStyle/>
          <a:p>
            <a:r>
              <a:rPr lang="en-US" altLang="zh-TW" smtClean="0"/>
              <a:t>User home directories</a:t>
            </a:r>
          </a:p>
          <a:p>
            <a:pPr lvl="1"/>
            <a:r>
              <a:rPr lang="en-US" altLang="zh-TW" smtClean="0"/>
              <a:t>Include etc/apache24/extra/httpd-userdir.conf</a:t>
            </a:r>
          </a:p>
          <a:p>
            <a:pPr lvl="1"/>
            <a:endParaRPr lang="en-US" altLang="zh-TW" smtClean="0"/>
          </a:p>
          <a:p>
            <a:pPr lvl="1"/>
            <a:endParaRPr lang="en-US" altLang="zh-TW" smtClean="0"/>
          </a:p>
          <a:p>
            <a:pPr lvl="1"/>
            <a:endParaRPr lang="en-US" altLang="zh-TW" smtClean="0"/>
          </a:p>
          <a:p>
            <a:pPr lvl="1"/>
            <a:endParaRPr lang="en-US" altLang="zh-TW" smtClean="0"/>
          </a:p>
          <a:p>
            <a:pPr lvl="1"/>
            <a:endParaRPr lang="en-US" altLang="zh-TW" smtClean="0"/>
          </a:p>
          <a:p>
            <a:pPr lvl="1"/>
            <a:endParaRPr lang="en-US" altLang="zh-TW" smtClean="0"/>
          </a:p>
          <a:p>
            <a:pPr lvl="1"/>
            <a:endParaRPr lang="en-US" altLang="zh-TW" smtClean="0"/>
          </a:p>
          <a:p>
            <a:pPr lvl="1"/>
            <a:endParaRPr lang="en-US" altLang="zh-TW" smtClean="0"/>
          </a:p>
          <a:p>
            <a:pPr lvl="1"/>
            <a:endParaRPr lang="en-US" altLang="zh-TW" smtClean="0"/>
          </a:p>
          <a:p>
            <a:pPr lvl="1"/>
            <a:endParaRPr lang="en-US" altLang="zh-TW" smtClean="0"/>
          </a:p>
          <a:p>
            <a:pPr lvl="1"/>
            <a:r>
              <a:rPr lang="en-US" altLang="zh-TW" smtClean="0"/>
              <a:t>Methods: </a:t>
            </a:r>
            <a:r>
              <a:rPr lang="en-US" altLang="zh-TW" smtClean="0">
                <a:hlinkClick r:id="rId3"/>
              </a:rPr>
              <a:t>http://www.w3.org/Protocols/rfc2616/rfc2616-sec9.html</a:t>
            </a:r>
            <a:endParaRPr lang="zh-TW" altLang="en-US" smtClean="0"/>
          </a:p>
          <a:p>
            <a:pPr lvl="1"/>
            <a:endParaRPr lang="zh-TW" altLang="en-US" smtClean="0"/>
          </a:p>
        </p:txBody>
      </p:sp>
      <p:sp>
        <p:nvSpPr>
          <p:cNvPr id="5529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 sz="3200" dirty="0" smtClean="0">
                <a:ea typeface="新細明體" pitchFamily="18" charset="-120"/>
                <a:cs typeface="+mj-cs"/>
              </a:rPr>
              <a:t>Supplemental</a:t>
            </a:r>
            <a:r>
              <a:rPr lang="en-US" altLang="zh-TW" sz="3000" dirty="0" smtClean="0">
                <a:ea typeface="新細明體" pitchFamily="18" charset="-120"/>
                <a:cs typeface="+mj-cs"/>
              </a:rPr>
              <a:t> configuration </a:t>
            </a:r>
            <a:r>
              <a:rPr lang="en-US" altLang="zh-TW" sz="3000" dirty="0" smtClean="0">
                <a:latin typeface="Verdana"/>
                <a:ea typeface="新細明體" pitchFamily="18" charset="-120"/>
                <a:cs typeface="+mj-cs"/>
              </a:rPr>
              <a:t>–</a:t>
            </a:r>
            <a:r>
              <a:rPr lang="en-US" altLang="zh-TW" sz="3000" dirty="0" smtClean="0">
                <a:ea typeface="新細明體" pitchFamily="18" charset="-120"/>
                <a:cs typeface="+mj-cs"/>
              </a:rPr>
              <a:t/>
            </a:r>
            <a:br>
              <a:rPr lang="en-US" altLang="zh-TW" sz="3000" dirty="0" smtClean="0">
                <a:ea typeface="新細明體" pitchFamily="18" charset="-120"/>
                <a:cs typeface="+mj-cs"/>
              </a:rPr>
            </a:br>
            <a:r>
              <a:rPr lang="en-US" altLang="zh-TW" sz="3000" dirty="0" smtClean="0">
                <a:ea typeface="新細明體" pitchFamily="18" charset="-120"/>
                <a:cs typeface="+mj-cs"/>
              </a:rPr>
              <a:t>	</a:t>
            </a:r>
            <a:r>
              <a:rPr lang="en-US" altLang="zh-TW" sz="3000" dirty="0" err="1" smtClean="0">
                <a:ea typeface="新細明體" pitchFamily="18" charset="-120"/>
                <a:cs typeface="+mj-cs"/>
              </a:rPr>
              <a:t>httpd-userdir.conf</a:t>
            </a:r>
            <a:endParaRPr lang="en-US" altLang="zh-TW" sz="3000" dirty="0" smtClean="0">
              <a:ea typeface="新細明體" pitchFamily="18" charset="-120"/>
              <a:cs typeface="+mj-cs"/>
            </a:endParaRPr>
          </a:p>
        </p:txBody>
      </p:sp>
      <p:sp>
        <p:nvSpPr>
          <p:cNvPr id="36868" name="Rectangle 6"/>
          <p:cNvSpPr>
            <a:spLocks noChangeArrowheads="1"/>
          </p:cNvSpPr>
          <p:nvPr/>
        </p:nvSpPr>
        <p:spPr bwMode="auto">
          <a:xfrm>
            <a:off x="1143000" y="2366963"/>
            <a:ext cx="7772400" cy="354012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5000"/>
              </a:spcBef>
              <a:buFont typeface="Wingdings" panose="05000000000000000000" pitchFamily="2" charset="2"/>
              <a:buChar char="q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1pPr>
            <a:lvl2pPr marL="742950" indent="-285750">
              <a:spcBef>
                <a:spcPct val="25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2pPr>
            <a:lvl3pPr marL="1143000" indent="-228600">
              <a:spcBef>
                <a:spcPct val="25000"/>
              </a:spcBef>
              <a:buClr>
                <a:schemeClr val="bg2"/>
              </a:buClr>
              <a:buFont typeface="Wingdings" panose="05000000000000000000" pitchFamily="2" charset="2"/>
              <a:buChar char="Ø"/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3pPr>
            <a:lvl4pPr marL="1600200" indent="-228600">
              <a:spcBef>
                <a:spcPct val="25000"/>
              </a:spcBef>
              <a:buChar char="–"/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4pPr>
            <a:lvl5pPr marL="2057400" indent="-228600">
              <a:spcBef>
                <a:spcPct val="25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UserDir </a:t>
            </a:r>
            <a:r>
              <a:rPr kumimoji="0" lang="en-US" altLang="zh-TW" sz="1400" b="1">
                <a:solidFill>
                  <a:srgbClr val="FFFF00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public_html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UserDir </a:t>
            </a:r>
            <a:r>
              <a:rPr kumimoji="0" lang="en-US" altLang="zh-TW" sz="1400" b="1">
                <a:solidFill>
                  <a:srgbClr val="FFFF00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disabled</a:t>
            </a: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 root toor daemon operator bin tty kmem games news man sshd bind proxy _pflogd _dhcp uucp pop www nobody mailnull smmsp</a:t>
            </a:r>
          </a:p>
          <a:p>
            <a:pPr>
              <a:spcBef>
                <a:spcPct val="0"/>
              </a:spcBef>
              <a:buFontTx/>
              <a:buNone/>
            </a:pPr>
            <a:endParaRPr kumimoji="0" lang="en-US" altLang="zh-TW" sz="1400" b="1">
              <a:solidFill>
                <a:schemeClr val="bg1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&lt;</a:t>
            </a:r>
            <a:r>
              <a:rPr kumimoji="0" lang="en-US" altLang="zh-TW" sz="1400" b="1">
                <a:solidFill>
                  <a:srgbClr val="FFFF00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Directory</a:t>
            </a: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 "/home/*/public_html"&gt;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    AllowOverride FileInfo AuthConfig Limit Indexes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    Options MultiViews Indexes SymLinksIfOwnerMatch IncludesNoExec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    &lt;</a:t>
            </a:r>
            <a:r>
              <a:rPr kumimoji="0" lang="en-US" altLang="zh-TW" sz="1400" b="1">
                <a:solidFill>
                  <a:srgbClr val="FFFF00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Limit</a:t>
            </a: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 GET POST OPTIONS&gt;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        Order allow,deny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        Allow from all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    &lt;/Limit&gt;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    &lt;LimitExcept GET POST OPTIONS&gt;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        Order deny,allow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        Deny from all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    &lt;/LimitExcept&gt;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&lt;/Directory&gt;</a:t>
            </a:r>
          </a:p>
        </p:txBody>
      </p:sp>
    </p:spTree>
    <p:extLst>
      <p:ext uri="{BB962C8B-B14F-4D97-AF65-F5344CB8AC3E}">
        <p14:creationId xmlns:p14="http://schemas.microsoft.com/office/powerpoint/2010/main" val="51624355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內容版面配置區 2"/>
          <p:cNvSpPr>
            <a:spLocks noGrp="1"/>
          </p:cNvSpPr>
          <p:nvPr>
            <p:ph idx="1"/>
          </p:nvPr>
        </p:nvSpPr>
        <p:spPr>
          <a:xfrm>
            <a:off x="990600" y="1447800"/>
            <a:ext cx="7772400" cy="4648200"/>
          </a:xfrm>
        </p:spPr>
        <p:txBody>
          <a:bodyPr/>
          <a:lstStyle/>
          <a:p>
            <a:r>
              <a:rPr lang="en-US" altLang="zh-TW" sz="2400" smtClean="0"/>
              <a:t>Virtual hosts</a:t>
            </a:r>
          </a:p>
          <a:p>
            <a:pPr lvl="1"/>
            <a:r>
              <a:rPr lang="en-US" altLang="zh-TW" sz="2000" smtClean="0"/>
              <a:t>Include etc/apache24/extra/</a:t>
            </a:r>
          </a:p>
          <a:p>
            <a:pPr lvl="1">
              <a:buFontTx/>
              <a:buNone/>
            </a:pPr>
            <a:r>
              <a:rPr lang="en-US" altLang="zh-TW" sz="2000" smtClean="0"/>
              <a:t>     httpd-vhosts.conf</a:t>
            </a:r>
          </a:p>
          <a:p>
            <a:pPr lvl="1"/>
            <a:r>
              <a:rPr lang="en-US" altLang="zh-TW" sz="2000" smtClean="0"/>
              <a:t>Name-based</a:t>
            </a:r>
          </a:p>
          <a:p>
            <a:pPr lvl="2"/>
            <a:r>
              <a:rPr lang="en-US" altLang="zh-TW" sz="1600" smtClean="0"/>
              <a:t>NameVirtualHost</a:t>
            </a:r>
          </a:p>
          <a:p>
            <a:pPr lvl="2"/>
            <a:r>
              <a:rPr lang="en-US" altLang="zh-TW" sz="1600" smtClean="0"/>
              <a:t>&lt;VirtualHost&gt;</a:t>
            </a:r>
          </a:p>
          <a:p>
            <a:pPr lvl="1"/>
            <a:r>
              <a:rPr lang="en-US" altLang="zh-TW" sz="2000" smtClean="0"/>
              <a:t>IP-based</a:t>
            </a:r>
          </a:p>
          <a:p>
            <a:pPr lvl="2"/>
            <a:r>
              <a:rPr lang="en-US" altLang="zh-TW" sz="1600" smtClean="0"/>
              <a:t>&lt;VirtualHost&gt;</a:t>
            </a:r>
            <a:endParaRPr lang="en-US" altLang="zh-TW" sz="1400" smtClean="0"/>
          </a:p>
          <a:p>
            <a:pPr lvl="1"/>
            <a:r>
              <a:rPr lang="en-US" altLang="zh-TW" sz="2000" smtClean="0"/>
              <a:t>ServerName</a:t>
            </a:r>
          </a:p>
          <a:p>
            <a:pPr lvl="1"/>
            <a:r>
              <a:rPr lang="en-US" altLang="zh-TW" sz="2000" smtClean="0"/>
              <a:t>DocumentRoot</a:t>
            </a:r>
          </a:p>
          <a:p>
            <a:pPr lvl="1"/>
            <a:endParaRPr lang="en-US" altLang="zh-TW" sz="2000" smtClean="0"/>
          </a:p>
          <a:p>
            <a:pPr lvl="1"/>
            <a:r>
              <a:rPr lang="en-US" altLang="zh-TW" sz="2000" smtClean="0"/>
              <a:t>Ref: </a:t>
            </a:r>
            <a:r>
              <a:rPr lang="en-US" altLang="zh-TW" sz="2000" smtClean="0">
                <a:hlinkClick r:id="rId3"/>
              </a:rPr>
              <a:t>http://httpd.apache.org/docs/2.4/vhosts/</a:t>
            </a:r>
            <a:endParaRPr lang="en-US" altLang="zh-TW" sz="2000" smtClean="0"/>
          </a:p>
        </p:txBody>
      </p:sp>
      <p:sp>
        <p:nvSpPr>
          <p:cNvPr id="583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 sz="3200" dirty="0" smtClean="0">
                <a:ea typeface="新細明體" pitchFamily="18" charset="-120"/>
                <a:cs typeface="+mj-cs"/>
              </a:rPr>
              <a:t>Supplemental</a:t>
            </a:r>
            <a:r>
              <a:rPr lang="en-US" altLang="zh-TW" sz="3000" dirty="0" smtClean="0">
                <a:ea typeface="新細明體" pitchFamily="18" charset="-120"/>
                <a:cs typeface="+mj-cs"/>
              </a:rPr>
              <a:t> configuration </a:t>
            </a:r>
            <a:r>
              <a:rPr lang="en-US" altLang="zh-TW" sz="3000" dirty="0" smtClean="0">
                <a:latin typeface="Verdana"/>
                <a:ea typeface="新細明體" pitchFamily="18" charset="-120"/>
                <a:cs typeface="+mj-cs"/>
              </a:rPr>
              <a:t>–</a:t>
            </a:r>
            <a:r>
              <a:rPr lang="en-US" altLang="zh-TW" sz="3000" dirty="0" smtClean="0">
                <a:ea typeface="新細明體" pitchFamily="18" charset="-120"/>
                <a:cs typeface="+mj-cs"/>
              </a:rPr>
              <a:t/>
            </a:r>
            <a:br>
              <a:rPr lang="en-US" altLang="zh-TW" sz="3000" dirty="0" smtClean="0">
                <a:ea typeface="新細明體" pitchFamily="18" charset="-120"/>
                <a:cs typeface="+mj-cs"/>
              </a:rPr>
            </a:br>
            <a:r>
              <a:rPr lang="en-US" altLang="zh-TW" sz="3000" dirty="0" smtClean="0">
                <a:ea typeface="新細明體" pitchFamily="18" charset="-120"/>
                <a:cs typeface="+mj-cs"/>
              </a:rPr>
              <a:t>	</a:t>
            </a:r>
            <a:r>
              <a:rPr lang="en-US" altLang="zh-TW" sz="3000" dirty="0" err="1" smtClean="0">
                <a:ea typeface="新細明體" pitchFamily="18" charset="-120"/>
                <a:cs typeface="+mj-cs"/>
              </a:rPr>
              <a:t>httpd-vhosts.conf</a:t>
            </a:r>
            <a:endParaRPr lang="en-US" altLang="zh-TW" sz="3000" dirty="0" smtClean="0">
              <a:ea typeface="新細明體" pitchFamily="18" charset="-120"/>
              <a:cs typeface="+mj-cs"/>
            </a:endParaRPr>
          </a:p>
        </p:txBody>
      </p:sp>
      <p:sp>
        <p:nvSpPr>
          <p:cNvPr id="38916" name="Text Box 6"/>
          <p:cNvSpPr txBox="1">
            <a:spLocks noChangeArrowheads="1"/>
          </p:cNvSpPr>
          <p:nvPr/>
        </p:nvSpPr>
        <p:spPr bwMode="auto">
          <a:xfrm>
            <a:off x="5257800" y="838200"/>
            <a:ext cx="3630613" cy="46164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5000"/>
              </a:spcBef>
              <a:buFont typeface="Wingdings" panose="05000000000000000000" pitchFamily="2" charset="2"/>
              <a:buChar char="q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1pPr>
            <a:lvl2pPr marL="742950" indent="-285750">
              <a:spcBef>
                <a:spcPct val="25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2pPr>
            <a:lvl3pPr marL="1143000" indent="-228600">
              <a:spcBef>
                <a:spcPct val="25000"/>
              </a:spcBef>
              <a:buClr>
                <a:schemeClr val="bg2"/>
              </a:buClr>
              <a:buFont typeface="Wingdings" panose="05000000000000000000" pitchFamily="2" charset="2"/>
              <a:buChar char="Ø"/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3pPr>
            <a:lvl4pPr marL="1600200" indent="-228600">
              <a:spcBef>
                <a:spcPct val="25000"/>
              </a:spcBef>
              <a:buChar char="–"/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4pPr>
            <a:lvl5pPr marL="2057400" indent="-228600">
              <a:spcBef>
                <a:spcPct val="25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pt-BR" altLang="zh-TW" sz="1400">
                <a:solidFill>
                  <a:srgbClr val="FFFF0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Listen</a:t>
            </a:r>
            <a:r>
              <a:rPr kumimoji="0" lang="pt-BR" altLang="zh-TW" sz="14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 80</a:t>
            </a:r>
            <a:br>
              <a:rPr kumimoji="0" lang="pt-BR" altLang="zh-TW" sz="14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</a:br>
            <a:r>
              <a:rPr kumimoji="0" lang="pt-BR" altLang="zh-TW" sz="14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Listen 8080</a:t>
            </a:r>
            <a:br>
              <a:rPr kumimoji="0" lang="pt-BR" altLang="zh-TW" sz="14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</a:br>
            <a:r>
              <a:rPr kumimoji="0" lang="pt-BR" altLang="zh-TW" sz="14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/>
            </a:r>
            <a:br>
              <a:rPr kumimoji="0" lang="pt-BR" altLang="zh-TW" sz="14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</a:br>
            <a:r>
              <a:rPr kumimoji="0" lang="pt-BR" altLang="zh-TW" sz="1400">
                <a:solidFill>
                  <a:srgbClr val="FFFF0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NameVirtualHost</a:t>
            </a:r>
            <a:r>
              <a:rPr kumimoji="0" lang="pt-BR" altLang="zh-TW" sz="14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 172.20.30.40:80</a:t>
            </a:r>
            <a:br>
              <a:rPr kumimoji="0" lang="pt-BR" altLang="zh-TW" sz="14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</a:br>
            <a:r>
              <a:rPr kumimoji="0" lang="pt-BR" altLang="zh-TW" sz="14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NameVirtualHost 172.20.30.40:8080</a:t>
            </a:r>
            <a:br>
              <a:rPr kumimoji="0" lang="pt-BR" altLang="zh-TW" sz="14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</a:br>
            <a:r>
              <a:rPr kumimoji="0" lang="pt-BR" altLang="zh-TW" sz="14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&lt;</a:t>
            </a:r>
            <a:r>
              <a:rPr kumimoji="0" lang="pt-BR" altLang="zh-TW" sz="1400">
                <a:solidFill>
                  <a:srgbClr val="FFFF0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VirtualHost</a:t>
            </a:r>
            <a:r>
              <a:rPr kumimoji="0" lang="pt-BR" altLang="zh-TW" sz="14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 172.20.30.40:80&gt;</a:t>
            </a:r>
            <a:br>
              <a:rPr kumimoji="0" lang="pt-BR" altLang="zh-TW" sz="14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</a:br>
            <a:r>
              <a:rPr kumimoji="0" lang="pt-BR" altLang="zh-TW" sz="1400">
                <a:solidFill>
                  <a:srgbClr val="FFFF0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ServerName</a:t>
            </a:r>
            <a:r>
              <a:rPr kumimoji="0" lang="pt-BR" altLang="zh-TW" sz="14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 www.example.com</a:t>
            </a:r>
            <a:br>
              <a:rPr kumimoji="0" lang="pt-BR" altLang="zh-TW" sz="14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</a:br>
            <a:r>
              <a:rPr kumimoji="0" lang="pt-BR" altLang="zh-TW" sz="1400">
                <a:solidFill>
                  <a:srgbClr val="FFFF0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DocumentRoot</a:t>
            </a:r>
            <a:r>
              <a:rPr kumimoji="0" lang="pt-BR" altLang="zh-TW" sz="14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 /www/domain-80</a:t>
            </a:r>
            <a:br>
              <a:rPr kumimoji="0" lang="pt-BR" altLang="zh-TW" sz="14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</a:br>
            <a:r>
              <a:rPr kumimoji="0" lang="pt-BR" altLang="zh-TW" sz="14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&lt;/VirtualHost&gt;</a:t>
            </a:r>
            <a:br>
              <a:rPr kumimoji="0" lang="pt-BR" altLang="zh-TW" sz="14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</a:br>
            <a:r>
              <a:rPr kumimoji="0" lang="pt-BR" altLang="zh-TW" sz="14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&lt;VirtualHost 172.20.30.40:8080&gt;</a:t>
            </a:r>
            <a:br>
              <a:rPr kumimoji="0" lang="pt-BR" altLang="zh-TW" sz="14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</a:br>
            <a:r>
              <a:rPr kumimoji="0" lang="pt-BR" altLang="zh-TW" sz="14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ServerName www.example.com</a:t>
            </a:r>
            <a:br>
              <a:rPr kumimoji="0" lang="pt-BR" altLang="zh-TW" sz="14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</a:br>
            <a:r>
              <a:rPr kumimoji="0" lang="pt-BR" altLang="zh-TW" sz="14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DocumentRoot /www/domain-8080</a:t>
            </a:r>
            <a:br>
              <a:rPr kumimoji="0" lang="pt-BR" altLang="zh-TW" sz="14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</a:br>
            <a:r>
              <a:rPr kumimoji="0" lang="pt-BR" altLang="zh-TW" sz="14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&lt;/VirtualHost&gt;</a:t>
            </a:r>
            <a:br>
              <a:rPr kumimoji="0" lang="pt-BR" altLang="zh-TW" sz="14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</a:br>
            <a:r>
              <a:rPr kumimoji="0" lang="pt-BR" altLang="zh-TW" sz="14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&lt;VirtualHost 172.20.30.40:80&gt;</a:t>
            </a:r>
            <a:br>
              <a:rPr kumimoji="0" lang="pt-BR" altLang="zh-TW" sz="14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</a:br>
            <a:r>
              <a:rPr kumimoji="0" lang="pt-BR" altLang="zh-TW" sz="14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ServerName www.example.org</a:t>
            </a:r>
            <a:br>
              <a:rPr kumimoji="0" lang="pt-BR" altLang="zh-TW" sz="14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</a:br>
            <a:r>
              <a:rPr kumimoji="0" lang="pt-BR" altLang="zh-TW" sz="14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DocumentRoot /www/otherdomain-80</a:t>
            </a:r>
            <a:br>
              <a:rPr kumimoji="0" lang="pt-BR" altLang="zh-TW" sz="14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</a:br>
            <a:r>
              <a:rPr kumimoji="0" lang="pt-BR" altLang="zh-TW" sz="14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&lt;/VirtualHost&gt;</a:t>
            </a:r>
            <a:br>
              <a:rPr kumimoji="0" lang="pt-BR" altLang="zh-TW" sz="14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</a:br>
            <a:r>
              <a:rPr kumimoji="0" lang="pt-BR" altLang="zh-TW" sz="14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&lt;VirtualHost 172.20.30.40:8080&gt;</a:t>
            </a:r>
            <a:br>
              <a:rPr kumimoji="0" lang="pt-BR" altLang="zh-TW" sz="14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</a:br>
            <a:r>
              <a:rPr kumimoji="0" lang="pt-BR" altLang="zh-TW" sz="14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ServerName www.example.org</a:t>
            </a:r>
            <a:br>
              <a:rPr kumimoji="0" lang="pt-BR" altLang="zh-TW" sz="14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</a:br>
            <a:r>
              <a:rPr kumimoji="0" lang="pt-BR" altLang="zh-TW" sz="14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DocumentRoot /www/otherdomain-8080</a:t>
            </a:r>
            <a:br>
              <a:rPr kumimoji="0" lang="pt-BR" altLang="zh-TW" sz="14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</a:br>
            <a:r>
              <a:rPr kumimoji="0" lang="pt-BR" altLang="zh-TW" sz="1400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&lt;/VirtualHost&gt;</a:t>
            </a:r>
            <a:endParaRPr kumimoji="0" lang="en-US" altLang="zh-TW" sz="1400">
              <a:solidFill>
                <a:schemeClr val="bg1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359404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 smtClean="0">
                <a:ea typeface="新細明體" pitchFamily="18" charset="-120"/>
                <a:cs typeface="+mj-cs"/>
              </a:rPr>
              <a:t>Apache</a:t>
            </a:r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TW" smtClean="0">
                <a:ea typeface="新細明體" panose="02020500000000000000" pitchFamily="18" charset="-120"/>
              </a:rPr>
              <a:t>Apache Software Foundation: </a:t>
            </a:r>
            <a:r>
              <a:rPr lang="en-US" altLang="zh-TW" smtClean="0">
                <a:ea typeface="新細明體" panose="02020500000000000000" pitchFamily="18" charset="-120"/>
                <a:hlinkClick r:id="rId2"/>
              </a:rPr>
              <a:t>http://www.apache.org/</a:t>
            </a:r>
            <a:endParaRPr lang="en-US" altLang="zh-TW" smtClean="0">
              <a:ea typeface="新細明體" panose="02020500000000000000" pitchFamily="18" charset="-12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zh-TW" smtClean="0">
                <a:ea typeface="新細明體" panose="02020500000000000000" pitchFamily="18" charset="-120"/>
              </a:rPr>
              <a:t>Apache HTTP Server Project: </a:t>
            </a:r>
            <a:r>
              <a:rPr lang="en-US" altLang="zh-TW" smtClean="0">
                <a:ea typeface="新細明體" panose="02020500000000000000" pitchFamily="18" charset="-120"/>
                <a:hlinkClick r:id="rId3"/>
              </a:rPr>
              <a:t>http://httpd.apache.org/</a:t>
            </a:r>
            <a:endParaRPr lang="en-US" altLang="zh-TW" smtClean="0">
              <a:ea typeface="新細明體" panose="02020500000000000000" pitchFamily="18" charset="-120"/>
            </a:endParaRPr>
          </a:p>
          <a:p>
            <a:pPr eaLnBrk="1" hangingPunct="1">
              <a:lnSpc>
                <a:spcPct val="90000"/>
              </a:lnSpc>
            </a:pPr>
            <a:r>
              <a:rPr lang="en-US" altLang="zh-TW" smtClean="0">
                <a:ea typeface="新細明體" panose="02020500000000000000" pitchFamily="18" charset="-120"/>
              </a:rPr>
              <a:t>Web httpd server that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TW" smtClean="0">
                <a:ea typeface="新細明體" panose="02020500000000000000" pitchFamily="18" charset="-120"/>
              </a:rPr>
              <a:t>HTTP/1.1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TW" smtClean="0">
                <a:ea typeface="新細明體" panose="02020500000000000000" pitchFamily="18" charset="-120"/>
              </a:rPr>
              <a:t>Modular design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TW" smtClean="0">
                <a:ea typeface="新細明體" panose="02020500000000000000" pitchFamily="18" charset="-120"/>
              </a:rPr>
              <a:t>Can be customised by writing modules using Apache module API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TW" smtClean="0">
                <a:ea typeface="新細明體" panose="02020500000000000000" pitchFamily="18" charset="-120"/>
              </a:rPr>
              <a:t>Freely available cross many platforms</a:t>
            </a:r>
          </a:p>
          <a:p>
            <a:pPr eaLnBrk="1" hangingPunct="1">
              <a:lnSpc>
                <a:spcPct val="90000"/>
              </a:lnSpc>
            </a:pPr>
            <a:r>
              <a:rPr lang="en-US" altLang="zh-TW" smtClean="0">
                <a:ea typeface="新細明體" panose="02020500000000000000" pitchFamily="18" charset="-120"/>
              </a:rPr>
              <a:t>Two main parts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TW" smtClean="0">
                <a:ea typeface="新細明體" panose="02020500000000000000" pitchFamily="18" charset="-120"/>
              </a:rPr>
              <a:t>Core: implement basic functions and provide the interface for Apache modules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TW" smtClean="0">
                <a:ea typeface="新細明體" panose="02020500000000000000" pitchFamily="18" charset="-120"/>
              </a:rPr>
              <a:t>Modules: extend or override the funcation of Core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zh-TW" smtClean="0">
                <a:ea typeface="新細明體" panose="02020500000000000000" pitchFamily="18" charset="-120"/>
              </a:rPr>
              <a:t>Example: Access control, logging, CGI, proxy, cache control, PHP…</a:t>
            </a:r>
          </a:p>
        </p:txBody>
      </p:sp>
    </p:spTree>
    <p:extLst>
      <p:ext uri="{BB962C8B-B14F-4D97-AF65-F5344CB8AC3E}">
        <p14:creationId xmlns:p14="http://schemas.microsoft.com/office/powerpoint/2010/main" val="22735889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200" smtClean="0">
                <a:ea typeface="新細明體" panose="02020500000000000000" pitchFamily="18" charset="-120"/>
              </a:rPr>
              <a:t>Supplemental</a:t>
            </a:r>
            <a:r>
              <a:rPr lang="en-US" altLang="zh-TW" sz="3000" smtClean="0">
                <a:ea typeface="新細明體" panose="02020500000000000000" pitchFamily="18" charset="-120"/>
              </a:rPr>
              <a:t> configuration </a:t>
            </a:r>
            <a:r>
              <a:rPr lang="en-US" altLang="zh-TW" sz="3000" smtClean="0">
                <a:latin typeface="Verdana" panose="020B0604030504040204" pitchFamily="34" charset="0"/>
                <a:ea typeface="新細明體" panose="02020500000000000000" pitchFamily="18" charset="-120"/>
              </a:rPr>
              <a:t>–</a:t>
            </a:r>
            <a:r>
              <a:rPr lang="en-US" altLang="zh-TW" sz="3000" smtClean="0">
                <a:ea typeface="新細明體" panose="02020500000000000000" pitchFamily="18" charset="-120"/>
              </a:rPr>
              <a:t/>
            </a:r>
            <a:br>
              <a:rPr lang="en-US" altLang="zh-TW" sz="3000" smtClean="0">
                <a:ea typeface="新細明體" panose="02020500000000000000" pitchFamily="18" charset="-120"/>
              </a:rPr>
            </a:br>
            <a:r>
              <a:rPr lang="en-US" altLang="zh-TW" sz="3000" smtClean="0">
                <a:ea typeface="新細明體" panose="02020500000000000000" pitchFamily="18" charset="-120"/>
              </a:rPr>
              <a:t>	More…</a:t>
            </a:r>
            <a:endParaRPr lang="zh-TW" altLang="en-US" smtClean="0">
              <a:ea typeface="新細明體" panose="02020500000000000000" pitchFamily="18" charset="-120"/>
            </a:endParaRPr>
          </a:p>
        </p:txBody>
      </p:sp>
      <p:sp>
        <p:nvSpPr>
          <p:cNvPr id="40963" name="內容版面配置區 2"/>
          <p:cNvSpPr>
            <a:spLocks noGrp="1"/>
          </p:cNvSpPr>
          <p:nvPr>
            <p:ph idx="1"/>
          </p:nvPr>
        </p:nvSpPr>
        <p:spPr>
          <a:xfrm>
            <a:off x="990600" y="1447800"/>
            <a:ext cx="7772400" cy="5105400"/>
          </a:xfrm>
        </p:spPr>
        <p:txBody>
          <a:bodyPr/>
          <a:lstStyle/>
          <a:p>
            <a:r>
              <a:rPr lang="en-US" altLang="zh-TW" smtClean="0"/>
              <a:t>Multi-language error messages</a:t>
            </a:r>
          </a:p>
          <a:p>
            <a:pPr lvl="1"/>
            <a:r>
              <a:rPr lang="en-US" altLang="zh-TW" smtClean="0"/>
              <a:t>httpd-multilang-errordoc.conf</a:t>
            </a:r>
          </a:p>
          <a:p>
            <a:r>
              <a:rPr lang="en-US" altLang="zh-TW" smtClean="0"/>
              <a:t>Fancy directory listings</a:t>
            </a:r>
          </a:p>
          <a:p>
            <a:pPr lvl="1"/>
            <a:r>
              <a:rPr lang="en-US" altLang="zh-TW" smtClean="0"/>
              <a:t>httpd-autoindex.conf</a:t>
            </a:r>
            <a:endParaRPr lang="zh-TW" altLang="en-US" smtClean="0"/>
          </a:p>
          <a:p>
            <a:r>
              <a:rPr lang="en-US" altLang="zh-TW" smtClean="0"/>
              <a:t>Language settings</a:t>
            </a:r>
          </a:p>
          <a:p>
            <a:pPr lvl="1"/>
            <a:r>
              <a:rPr lang="en-US" altLang="zh-TW" smtClean="0"/>
              <a:t>httpd-languages.conf</a:t>
            </a:r>
            <a:endParaRPr lang="zh-TW" altLang="en-US" smtClean="0"/>
          </a:p>
          <a:p>
            <a:r>
              <a:rPr lang="en-US" altLang="zh-TW" smtClean="0"/>
              <a:t>Real-time info on requests and configuration</a:t>
            </a:r>
          </a:p>
          <a:p>
            <a:pPr lvl="1"/>
            <a:r>
              <a:rPr lang="en-US" altLang="zh-TW" smtClean="0"/>
              <a:t>httpd-info.conf</a:t>
            </a:r>
            <a:endParaRPr lang="zh-TW" altLang="en-US" smtClean="0"/>
          </a:p>
          <a:p>
            <a:r>
              <a:rPr lang="en-US" altLang="zh-TW" smtClean="0"/>
              <a:t>Local access to the Apache HTTP Server Manual</a:t>
            </a:r>
          </a:p>
          <a:p>
            <a:pPr lvl="1"/>
            <a:r>
              <a:rPr lang="en-US" altLang="zh-TW" smtClean="0"/>
              <a:t>httpd-manual.conf</a:t>
            </a:r>
            <a:endParaRPr lang="zh-TW" altLang="en-US" smtClean="0"/>
          </a:p>
          <a:p>
            <a:r>
              <a:rPr lang="en-US" altLang="zh-TW" smtClean="0"/>
              <a:t>Various default settings</a:t>
            </a:r>
          </a:p>
          <a:p>
            <a:pPr lvl="1"/>
            <a:r>
              <a:rPr lang="en-US" altLang="zh-TW" smtClean="0"/>
              <a:t>httpd-default.conf</a:t>
            </a:r>
            <a:endParaRPr lang="zh-TW" altLang="en-US" smtClean="0"/>
          </a:p>
          <a:p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15669632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 sz="3000" dirty="0" smtClean="0">
                <a:ea typeface="新細明體" pitchFamily="18" charset="-120"/>
                <a:cs typeface="+mj-cs"/>
              </a:rPr>
              <a:t>Other configuration for Apache </a:t>
            </a:r>
            <a:r>
              <a:rPr lang="en-US" altLang="zh-TW" sz="3000" dirty="0" smtClean="0">
                <a:latin typeface="Verdana"/>
                <a:ea typeface="新細明體" pitchFamily="18" charset="-120"/>
                <a:cs typeface="+mj-cs"/>
              </a:rPr>
              <a:t>–</a:t>
            </a:r>
            <a:r>
              <a:rPr lang="en-US" altLang="zh-TW" sz="3000" dirty="0" smtClean="0">
                <a:ea typeface="新細明體" pitchFamily="18" charset="-120"/>
                <a:cs typeface="+mj-cs"/>
              </a:rPr>
              <a:t/>
            </a:r>
            <a:br>
              <a:rPr lang="en-US" altLang="zh-TW" sz="3000" dirty="0" smtClean="0">
                <a:ea typeface="新細明體" pitchFamily="18" charset="-120"/>
                <a:cs typeface="+mj-cs"/>
              </a:rPr>
            </a:br>
            <a:r>
              <a:rPr lang="en-US" altLang="zh-TW" sz="3000" dirty="0" smtClean="0">
                <a:ea typeface="新細明體" pitchFamily="18" charset="-120"/>
                <a:cs typeface="+mj-cs"/>
              </a:rPr>
              <a:t>	log</a:t>
            </a:r>
          </a:p>
        </p:txBody>
      </p:sp>
      <p:sp>
        <p:nvSpPr>
          <p:cNvPr id="4301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dirty="0" smtClean="0">
                <a:ea typeface="新細明體" panose="02020500000000000000" pitchFamily="18" charset="-120"/>
              </a:rPr>
              <a:t>Rotate your log using </a:t>
            </a:r>
            <a:r>
              <a:rPr lang="en-US" altLang="zh-TW" dirty="0" err="1" smtClean="0">
                <a:ea typeface="新細明體" panose="02020500000000000000" pitchFamily="18" charset="-120"/>
              </a:rPr>
              <a:t>newsyslog</a:t>
            </a:r>
            <a:endParaRPr lang="en-US" altLang="zh-TW" dirty="0" smtClean="0">
              <a:ea typeface="新細明體" panose="02020500000000000000" pitchFamily="18" charset="-120"/>
            </a:endParaRPr>
          </a:p>
          <a:p>
            <a:pPr eaLnBrk="1" hangingPunct="1"/>
            <a:r>
              <a:rPr lang="en-US" altLang="zh-TW" dirty="0" smtClean="0">
                <a:ea typeface="新細明體" panose="02020500000000000000" pitchFamily="18" charset="-120"/>
              </a:rPr>
              <a:t>In </a:t>
            </a:r>
            <a:r>
              <a:rPr lang="en-US" altLang="zh-TW" dirty="0" err="1" smtClean="0">
                <a:ea typeface="新細明體" panose="02020500000000000000" pitchFamily="18" charset="-120"/>
              </a:rPr>
              <a:t>httpd</a:t>
            </a:r>
            <a:r>
              <a:rPr lang="en-US" altLang="zh-TW" dirty="0" smtClean="0">
                <a:ea typeface="新細明體" panose="02020500000000000000" pitchFamily="18" charset="-120"/>
              </a:rPr>
              <a:t> </a:t>
            </a:r>
            <a:r>
              <a:rPr lang="en-US" altLang="zh-TW" dirty="0" err="1" smtClean="0">
                <a:ea typeface="新細明體" panose="02020500000000000000" pitchFamily="18" charset="-120"/>
              </a:rPr>
              <a:t>config</a:t>
            </a:r>
            <a:endParaRPr lang="en-US" altLang="zh-TW" dirty="0" smtClean="0">
              <a:ea typeface="新細明體" panose="02020500000000000000" pitchFamily="18" charset="-120"/>
            </a:endParaRPr>
          </a:p>
          <a:p>
            <a:pPr lvl="1" eaLnBrk="1" hangingPunct="1"/>
            <a:r>
              <a:rPr lang="en-US" altLang="zh-TW" dirty="0" err="1" smtClean="0">
                <a:ea typeface="新細明體" panose="02020500000000000000" pitchFamily="18" charset="-120"/>
              </a:rPr>
              <a:t>ErrorLog</a:t>
            </a:r>
            <a:r>
              <a:rPr lang="en-US" altLang="zh-TW" dirty="0" smtClean="0">
                <a:ea typeface="新細明體" panose="02020500000000000000" pitchFamily="18" charset="-120"/>
              </a:rPr>
              <a:t> "/</a:t>
            </a:r>
            <a:r>
              <a:rPr lang="en-US" altLang="zh-TW" dirty="0" err="1" smtClean="0">
                <a:ea typeface="新細明體" panose="02020500000000000000" pitchFamily="18" charset="-120"/>
              </a:rPr>
              <a:t>var</a:t>
            </a:r>
            <a:r>
              <a:rPr lang="en-US" altLang="zh-TW" dirty="0" smtClean="0">
                <a:ea typeface="新細明體" panose="02020500000000000000" pitchFamily="18" charset="-120"/>
              </a:rPr>
              <a:t>/log/httpd-error.log“</a:t>
            </a:r>
          </a:p>
          <a:p>
            <a:pPr lvl="1" eaLnBrk="1" hangingPunct="1"/>
            <a:r>
              <a:rPr lang="en-US" altLang="zh-TW" dirty="0" err="1" smtClean="0">
                <a:ea typeface="新細明體" panose="02020500000000000000" pitchFamily="18" charset="-120"/>
              </a:rPr>
              <a:t>TransferLog</a:t>
            </a:r>
            <a:r>
              <a:rPr lang="en-US" altLang="zh-TW" dirty="0" smtClean="0">
                <a:ea typeface="新細明體" panose="02020500000000000000" pitchFamily="18" charset="-120"/>
              </a:rPr>
              <a:t> "/</a:t>
            </a:r>
            <a:r>
              <a:rPr lang="en-US" altLang="zh-TW" dirty="0" err="1" smtClean="0">
                <a:ea typeface="新細明體" panose="02020500000000000000" pitchFamily="18" charset="-120"/>
              </a:rPr>
              <a:t>var</a:t>
            </a:r>
            <a:r>
              <a:rPr lang="en-US" altLang="zh-TW" dirty="0" smtClean="0">
                <a:ea typeface="新細明體" panose="02020500000000000000" pitchFamily="18" charset="-120"/>
              </a:rPr>
              <a:t>/log/httpd-access.log“</a:t>
            </a:r>
          </a:p>
          <a:p>
            <a:pPr eaLnBrk="1" hangingPunct="1"/>
            <a:endParaRPr lang="en-US" altLang="zh-TW" dirty="0" smtClean="0">
              <a:ea typeface="新細明體" panose="02020500000000000000" pitchFamily="18" charset="-120"/>
            </a:endParaRPr>
          </a:p>
          <a:p>
            <a:pPr eaLnBrk="1" hangingPunct="1"/>
            <a:endParaRPr lang="en-US" altLang="zh-TW" dirty="0" smtClean="0">
              <a:ea typeface="新細明體" panose="02020500000000000000" pitchFamily="18" charset="-120"/>
            </a:endParaRPr>
          </a:p>
          <a:p>
            <a:pPr eaLnBrk="1" hangingPunct="1"/>
            <a:r>
              <a:rPr lang="en-US" altLang="zh-TW" dirty="0" smtClean="0">
                <a:ea typeface="新細明體" panose="02020500000000000000" pitchFamily="18" charset="-120"/>
              </a:rPr>
              <a:t>In startup script</a:t>
            </a:r>
          </a:p>
          <a:p>
            <a:pPr lvl="1" eaLnBrk="1" hangingPunct="1"/>
            <a:r>
              <a:rPr lang="en-US" altLang="zh-TW" dirty="0" smtClean="0">
                <a:ea typeface="新細明體" panose="02020500000000000000" pitchFamily="18" charset="-120"/>
              </a:rPr>
              <a:t>_</a:t>
            </a:r>
            <a:r>
              <a:rPr lang="en-US" altLang="zh-TW" dirty="0" err="1" smtClean="0">
                <a:ea typeface="新細明體" panose="02020500000000000000" pitchFamily="18" charset="-120"/>
              </a:rPr>
              <a:t>pidprefix</a:t>
            </a:r>
            <a:r>
              <a:rPr lang="en-US" altLang="zh-TW" dirty="0" smtClean="0">
                <a:ea typeface="新細明體" panose="02020500000000000000" pitchFamily="18" charset="-120"/>
              </a:rPr>
              <a:t>="/</a:t>
            </a:r>
            <a:r>
              <a:rPr lang="en-US" altLang="zh-TW" dirty="0" err="1" smtClean="0">
                <a:ea typeface="新細明體" panose="02020500000000000000" pitchFamily="18" charset="-120"/>
              </a:rPr>
              <a:t>var</a:t>
            </a:r>
            <a:r>
              <a:rPr lang="en-US" altLang="zh-TW" dirty="0" smtClean="0">
                <a:ea typeface="新細明體" panose="02020500000000000000" pitchFamily="18" charset="-120"/>
              </a:rPr>
              <a:t>/run/</a:t>
            </a:r>
            <a:r>
              <a:rPr lang="en-US" altLang="zh-TW" dirty="0" err="1" smtClean="0">
                <a:ea typeface="新細明體" panose="02020500000000000000" pitchFamily="18" charset="-120"/>
              </a:rPr>
              <a:t>httpd</a:t>
            </a:r>
            <a:r>
              <a:rPr lang="en-US" altLang="zh-TW" dirty="0" smtClean="0">
                <a:ea typeface="新細明體" panose="02020500000000000000" pitchFamily="18" charset="-120"/>
              </a:rPr>
              <a:t>"</a:t>
            </a:r>
          </a:p>
          <a:p>
            <a:pPr lvl="1" eaLnBrk="1" hangingPunct="1"/>
            <a:r>
              <a:rPr lang="en-US" altLang="zh-TW" dirty="0" err="1" smtClean="0">
                <a:ea typeface="新細明體" panose="02020500000000000000" pitchFamily="18" charset="-120"/>
              </a:rPr>
              <a:t>pidfile</a:t>
            </a:r>
            <a:r>
              <a:rPr lang="en-US" altLang="zh-TW" dirty="0" smtClean="0">
                <a:ea typeface="新細明體" panose="02020500000000000000" pitchFamily="18" charset="-120"/>
              </a:rPr>
              <a:t>="${_</a:t>
            </a:r>
            <a:r>
              <a:rPr lang="en-US" altLang="zh-TW" dirty="0" err="1" smtClean="0">
                <a:ea typeface="新細明體" panose="02020500000000000000" pitchFamily="18" charset="-120"/>
              </a:rPr>
              <a:t>pidprefix</a:t>
            </a:r>
            <a:r>
              <a:rPr lang="en-US" altLang="zh-TW" dirty="0" smtClean="0">
                <a:ea typeface="新細明體" panose="02020500000000000000" pitchFamily="18" charset="-120"/>
              </a:rPr>
              <a:t>}.</a:t>
            </a:r>
            <a:r>
              <a:rPr lang="en-US" altLang="zh-TW" dirty="0" err="1" smtClean="0">
                <a:ea typeface="新細明體" panose="02020500000000000000" pitchFamily="18" charset="-120"/>
              </a:rPr>
              <a:t>pid</a:t>
            </a:r>
            <a:r>
              <a:rPr lang="en-US" altLang="zh-TW" dirty="0" smtClean="0">
                <a:ea typeface="新細明體" panose="02020500000000000000" pitchFamily="18" charset="-120"/>
              </a:rPr>
              <a:t>"</a:t>
            </a:r>
          </a:p>
          <a:p>
            <a:pPr lvl="1" eaLnBrk="1" hangingPunct="1"/>
            <a:endParaRPr lang="en-US" altLang="zh-TW" dirty="0" smtClean="0">
              <a:ea typeface="新細明體" panose="02020500000000000000" pitchFamily="18" charset="-120"/>
            </a:endParaRPr>
          </a:p>
          <a:p>
            <a:pPr eaLnBrk="1" hangingPunct="1"/>
            <a:endParaRPr lang="en-US" altLang="zh-TW" dirty="0" smtClean="0">
              <a:ea typeface="新細明體" panose="02020500000000000000" pitchFamily="18" charset="-120"/>
            </a:endParaRPr>
          </a:p>
        </p:txBody>
      </p:sp>
      <p:sp>
        <p:nvSpPr>
          <p:cNvPr id="43012" name="Text Box 5"/>
          <p:cNvSpPr txBox="1">
            <a:spLocks noChangeArrowheads="1"/>
          </p:cNvSpPr>
          <p:nvPr/>
        </p:nvSpPr>
        <p:spPr bwMode="auto">
          <a:xfrm>
            <a:off x="1143000" y="3276600"/>
            <a:ext cx="6858000" cy="523875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5000"/>
              </a:spcBef>
              <a:buFont typeface="Wingdings" panose="05000000000000000000" pitchFamily="2" charset="2"/>
              <a:buChar char="q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1pPr>
            <a:lvl2pPr marL="742950" indent="-285750">
              <a:spcBef>
                <a:spcPct val="25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2pPr>
            <a:lvl3pPr marL="1143000" indent="-228600">
              <a:spcBef>
                <a:spcPct val="25000"/>
              </a:spcBef>
              <a:buClr>
                <a:schemeClr val="bg2"/>
              </a:buClr>
              <a:buFont typeface="Wingdings" panose="05000000000000000000" pitchFamily="2" charset="2"/>
              <a:buChar char="Ø"/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3pPr>
            <a:lvl4pPr marL="1600200" indent="-228600">
              <a:spcBef>
                <a:spcPct val="25000"/>
              </a:spcBef>
              <a:buChar char="–"/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4pPr>
            <a:lvl5pPr marL="2057400" indent="-228600">
              <a:spcBef>
                <a:spcPct val="25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pl-PL" altLang="zh-TW" sz="1400" b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/var/log/httpd-access.lo</a:t>
            </a:r>
            <a:r>
              <a:rPr kumimoji="0"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g	</a:t>
            </a:r>
            <a:r>
              <a:rPr kumimoji="0" lang="pl-PL" altLang="zh-TW" sz="1400" b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640</a:t>
            </a:r>
            <a:r>
              <a:rPr kumimoji="0"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  </a:t>
            </a:r>
            <a:r>
              <a:rPr kumimoji="0" lang="pl-PL" altLang="zh-TW" sz="1400" b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 5</a:t>
            </a:r>
            <a:r>
              <a:rPr kumimoji="0"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  </a:t>
            </a:r>
            <a:r>
              <a:rPr kumimoji="0" lang="pl-PL" altLang="zh-TW" sz="1400" b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 </a:t>
            </a:r>
            <a:r>
              <a:rPr kumimoji="0"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 </a:t>
            </a:r>
            <a:r>
              <a:rPr kumimoji="0" lang="pl-PL" altLang="zh-TW" sz="1400" b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* @T00</a:t>
            </a:r>
            <a:r>
              <a:rPr kumimoji="0"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  </a:t>
            </a:r>
            <a:r>
              <a:rPr kumimoji="0" lang="pl-PL" altLang="zh-TW" sz="1400" b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 </a:t>
            </a:r>
            <a:r>
              <a:rPr kumimoji="0"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 </a:t>
            </a:r>
            <a:r>
              <a:rPr kumimoji="0" lang="pl-PL" altLang="zh-TW" sz="1400" b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Z</a:t>
            </a:r>
            <a:r>
              <a:rPr kumimoji="0"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        </a:t>
            </a:r>
            <a:r>
              <a:rPr kumimoji="0" lang="pl-PL" altLang="zh-TW" sz="1400" b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 </a:t>
            </a:r>
            <a:r>
              <a:rPr kumimoji="0" lang="pl-PL" altLang="zh-TW" sz="1400" b="1">
                <a:solidFill>
                  <a:srgbClr val="FFFF0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/var/run/httpd.pid </a:t>
            </a:r>
            <a:endParaRPr kumimoji="0" lang="en-US" altLang="zh-TW" sz="1400" b="1">
              <a:solidFill>
                <a:srgbClr val="FFFF00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kumimoji="0" lang="pl-PL" altLang="zh-TW" sz="1400" b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/var/log/httpd-error.log</a:t>
            </a:r>
            <a:r>
              <a:rPr kumimoji="0"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	</a:t>
            </a:r>
            <a:r>
              <a:rPr kumimoji="0" lang="pl-PL" altLang="zh-TW" sz="1400" b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640 </a:t>
            </a:r>
            <a:r>
              <a:rPr kumimoji="0"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  </a:t>
            </a:r>
            <a:r>
              <a:rPr kumimoji="0" lang="pl-PL" altLang="zh-TW" sz="1400" b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5</a:t>
            </a:r>
            <a:r>
              <a:rPr kumimoji="0"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   </a:t>
            </a:r>
            <a:r>
              <a:rPr kumimoji="0" lang="pl-PL" altLang="zh-TW" sz="1400" b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 * @T00 </a:t>
            </a:r>
            <a:r>
              <a:rPr kumimoji="0"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   </a:t>
            </a:r>
            <a:r>
              <a:rPr kumimoji="0" lang="pl-PL" altLang="zh-TW" sz="1400" b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Z </a:t>
            </a:r>
            <a:r>
              <a:rPr kumimoji="0"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        </a:t>
            </a:r>
            <a:r>
              <a:rPr kumimoji="0" lang="pl-PL" altLang="zh-TW" sz="1400" b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/var/run/httpd.pid</a:t>
            </a:r>
            <a:endParaRPr kumimoji="0" lang="en-US" altLang="zh-TW" sz="1400" b="1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4979365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 sz="3000" dirty="0" smtClean="0">
                <a:ea typeface="新細明體" pitchFamily="18" charset="-120"/>
                <a:cs typeface="+mj-cs"/>
              </a:rPr>
              <a:t>.</a:t>
            </a:r>
            <a:r>
              <a:rPr lang="en-US" altLang="zh-TW" sz="3000" dirty="0" err="1" smtClean="0">
                <a:ea typeface="新細明體" pitchFamily="18" charset="-120"/>
                <a:cs typeface="+mj-cs"/>
              </a:rPr>
              <a:t>htaccess</a:t>
            </a:r>
            <a:r>
              <a:rPr lang="en-US" altLang="zh-TW" sz="3000" dirty="0" smtClean="0">
                <a:ea typeface="新細明體" pitchFamily="18" charset="-120"/>
                <a:cs typeface="+mj-cs"/>
              </a:rPr>
              <a:t> (1)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447800"/>
            <a:ext cx="7620000" cy="4267200"/>
          </a:xfrm>
        </p:spPr>
        <p:txBody>
          <a:bodyPr/>
          <a:lstStyle/>
          <a:p>
            <a:pPr eaLnBrk="1" hangingPunct="1"/>
            <a:r>
              <a:rPr lang="en-US" altLang="zh-TW" smtClean="0">
                <a:ea typeface="新細明體" panose="02020500000000000000" pitchFamily="18" charset="-120"/>
              </a:rPr>
              <a:t>.htaccess</a:t>
            </a:r>
          </a:p>
          <a:p>
            <a:pPr lvl="1" eaLnBrk="1" hangingPunct="1"/>
            <a:r>
              <a:rPr lang="en-US" altLang="zh-TW" smtClean="0">
                <a:ea typeface="新細明體" panose="02020500000000000000" pitchFamily="18" charset="-120"/>
              </a:rPr>
              <a:t>Allow admin or users to control access to certain directory</a:t>
            </a:r>
          </a:p>
          <a:p>
            <a:pPr eaLnBrk="1" hangingPunct="1"/>
            <a:r>
              <a:rPr lang="en-US" altLang="zh-TW" smtClean="0">
                <a:ea typeface="新細明體" panose="02020500000000000000" pitchFamily="18" charset="-120"/>
              </a:rPr>
              <a:t>Usage</a:t>
            </a:r>
          </a:p>
          <a:p>
            <a:pPr lvl="1" eaLnBrk="1" hangingPunct="1"/>
            <a:r>
              <a:rPr lang="en-US" altLang="zh-TW" smtClean="0">
                <a:ea typeface="新細明體" panose="02020500000000000000" pitchFamily="18" charset="-120"/>
              </a:rPr>
              <a:t>Modify httpd.conf</a:t>
            </a:r>
          </a:p>
          <a:p>
            <a:pPr lvl="1" eaLnBrk="1" hangingPunct="1"/>
            <a:r>
              <a:rPr lang="en-US" altLang="zh-TW" smtClean="0">
                <a:ea typeface="新細明體" panose="02020500000000000000" pitchFamily="18" charset="-120"/>
              </a:rPr>
              <a:t>Create .htaccess file </a:t>
            </a:r>
          </a:p>
          <a:p>
            <a:pPr lvl="1" eaLnBrk="1" hangingPunct="1"/>
            <a:r>
              <a:rPr lang="en-US" altLang="zh-TW" smtClean="0">
                <a:ea typeface="新細明體" panose="02020500000000000000" pitchFamily="18" charset="-120"/>
              </a:rPr>
              <a:t>Generate password database</a:t>
            </a:r>
          </a:p>
          <a:p>
            <a:pPr lvl="1" eaLnBrk="1" hangingPunct="1"/>
            <a:r>
              <a:rPr lang="en-US" altLang="zh-TW" smtClean="0">
                <a:ea typeface="新細明體" panose="02020500000000000000" pitchFamily="18" charset="-120"/>
              </a:rPr>
              <a:t>Test</a:t>
            </a:r>
          </a:p>
        </p:txBody>
      </p:sp>
    </p:spTree>
    <p:extLst>
      <p:ext uri="{BB962C8B-B14F-4D97-AF65-F5344CB8AC3E}">
        <p14:creationId xmlns:p14="http://schemas.microsoft.com/office/powerpoint/2010/main" val="33638678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 sz="3000" dirty="0" smtClean="0">
                <a:ea typeface="新細明體" pitchFamily="18" charset="-120"/>
                <a:cs typeface="+mj-cs"/>
              </a:rPr>
              <a:t>.</a:t>
            </a:r>
            <a:r>
              <a:rPr lang="en-US" altLang="zh-TW" sz="3000" dirty="0" err="1" smtClean="0">
                <a:ea typeface="新細明體" pitchFamily="18" charset="-120"/>
                <a:cs typeface="+mj-cs"/>
              </a:rPr>
              <a:t>htaccess</a:t>
            </a:r>
            <a:r>
              <a:rPr lang="en-US" altLang="zh-TW" sz="3000" dirty="0" smtClean="0">
                <a:ea typeface="新細明體" pitchFamily="18" charset="-120"/>
                <a:cs typeface="+mj-cs"/>
              </a:rPr>
              <a:t> (2)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>
                <a:ea typeface="新細明體" panose="02020500000000000000" pitchFamily="18" charset="-120"/>
              </a:rPr>
              <a:t>Example</a:t>
            </a:r>
          </a:p>
          <a:p>
            <a:pPr lvl="1" eaLnBrk="1" hangingPunct="1"/>
            <a:r>
              <a:rPr lang="en-US" altLang="zh-TW" smtClean="0">
                <a:ea typeface="新細明體" panose="02020500000000000000" pitchFamily="18" charset="-120"/>
              </a:rPr>
              <a:t>Modify httpd.conf</a:t>
            </a:r>
          </a:p>
          <a:p>
            <a:pPr lvl="1" eaLnBrk="1" hangingPunct="1"/>
            <a:r>
              <a:rPr lang="en-US" altLang="zh-TW" smtClean="0">
                <a:ea typeface="新細明體" panose="02020500000000000000" pitchFamily="18" charset="-120"/>
              </a:rPr>
              <a:t>Create .htaccess file</a:t>
            </a:r>
          </a:p>
          <a:p>
            <a:pPr lvl="1" eaLnBrk="1" hangingPunct="1"/>
            <a:r>
              <a:rPr lang="en-US" altLang="zh-TW" smtClean="0">
                <a:ea typeface="新細明體" panose="02020500000000000000" pitchFamily="18" charset="-120"/>
              </a:rPr>
              <a:t>Generate password file</a:t>
            </a:r>
          </a:p>
        </p:txBody>
      </p:sp>
      <p:sp>
        <p:nvSpPr>
          <p:cNvPr id="46084" name="Text Box 4"/>
          <p:cNvSpPr txBox="1">
            <a:spLocks noChangeArrowheads="1"/>
          </p:cNvSpPr>
          <p:nvPr/>
        </p:nvSpPr>
        <p:spPr bwMode="auto">
          <a:xfrm>
            <a:off x="4495800" y="1587500"/>
            <a:ext cx="3654425" cy="13843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5000"/>
              </a:spcBef>
              <a:buFont typeface="Wingdings" panose="05000000000000000000" pitchFamily="2" charset="2"/>
              <a:buChar char="q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1pPr>
            <a:lvl2pPr marL="742950" indent="-285750">
              <a:spcBef>
                <a:spcPct val="25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2pPr>
            <a:lvl3pPr marL="1143000" indent="-228600">
              <a:spcBef>
                <a:spcPct val="25000"/>
              </a:spcBef>
              <a:buClr>
                <a:schemeClr val="bg2"/>
              </a:buClr>
              <a:buFont typeface="Wingdings" panose="05000000000000000000" pitchFamily="2" charset="2"/>
              <a:buChar char="Ø"/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3pPr>
            <a:lvl4pPr marL="1600200" indent="-228600">
              <a:spcBef>
                <a:spcPct val="25000"/>
              </a:spcBef>
              <a:buChar char="–"/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4pPr>
            <a:lvl5pPr marL="2057400" indent="-228600">
              <a:spcBef>
                <a:spcPct val="25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&lt;Directory "/home/wwwadm/data/test1"&gt;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    Options None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rgbClr val="FFFF0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    AllowOverride All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    Order allow,deny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    Allow from all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&lt;/Directory&gt;</a:t>
            </a:r>
          </a:p>
        </p:txBody>
      </p:sp>
      <p:sp>
        <p:nvSpPr>
          <p:cNvPr id="46085" name="Text Box 5"/>
          <p:cNvSpPr txBox="1">
            <a:spLocks noChangeArrowheads="1"/>
          </p:cNvSpPr>
          <p:nvPr/>
        </p:nvSpPr>
        <p:spPr bwMode="auto">
          <a:xfrm>
            <a:off x="990600" y="3211513"/>
            <a:ext cx="6858000" cy="13843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5000"/>
              </a:spcBef>
              <a:buFont typeface="Wingdings" panose="05000000000000000000" pitchFamily="2" charset="2"/>
              <a:buChar char="q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1pPr>
            <a:lvl2pPr marL="742950" indent="-285750">
              <a:spcBef>
                <a:spcPct val="25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2pPr>
            <a:lvl3pPr marL="1143000" indent="-228600">
              <a:spcBef>
                <a:spcPct val="25000"/>
              </a:spcBef>
              <a:buClr>
                <a:schemeClr val="bg2"/>
              </a:buClr>
              <a:buFont typeface="Wingdings" panose="05000000000000000000" pitchFamily="2" charset="2"/>
              <a:buChar char="Ø"/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3pPr>
            <a:lvl4pPr marL="1600200" indent="-228600">
              <a:spcBef>
                <a:spcPct val="25000"/>
              </a:spcBef>
              <a:buChar char="–"/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4pPr>
            <a:lvl5pPr marL="2057400" indent="-228600">
              <a:spcBef>
                <a:spcPct val="25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liuyh@nasa /home/wwwadm/data/test1&gt; cat .htaccess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AuthName "SA-test1"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AuthType "Basic"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AuthUserFile "/home/wwwadm/data/test1/.htpasswd"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Require valid-user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Options Indexes</a:t>
            </a:r>
          </a:p>
        </p:txBody>
      </p:sp>
      <p:sp>
        <p:nvSpPr>
          <p:cNvPr id="46086" name="Text Box 6"/>
          <p:cNvSpPr txBox="1">
            <a:spLocks noChangeArrowheads="1"/>
          </p:cNvSpPr>
          <p:nvPr/>
        </p:nvSpPr>
        <p:spPr bwMode="auto">
          <a:xfrm>
            <a:off x="990600" y="4772025"/>
            <a:ext cx="6575425" cy="95408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5000"/>
              </a:spcBef>
              <a:buFont typeface="Wingdings" panose="05000000000000000000" pitchFamily="2" charset="2"/>
              <a:buChar char="q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1pPr>
            <a:lvl2pPr marL="742950" indent="-285750">
              <a:spcBef>
                <a:spcPct val="25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2pPr>
            <a:lvl3pPr marL="1143000" indent="-228600">
              <a:spcBef>
                <a:spcPct val="25000"/>
              </a:spcBef>
              <a:buClr>
                <a:schemeClr val="bg2"/>
              </a:buClr>
              <a:buFont typeface="Wingdings" panose="05000000000000000000" pitchFamily="2" charset="2"/>
              <a:buChar char="Ø"/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3pPr>
            <a:lvl4pPr marL="1600200" indent="-228600">
              <a:spcBef>
                <a:spcPct val="25000"/>
              </a:spcBef>
              <a:buChar char="–"/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4pPr>
            <a:lvl5pPr marL="2057400" indent="-228600">
              <a:spcBef>
                <a:spcPct val="25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liuyh@nasa /home/wwwadm/data/test1&gt; </a:t>
            </a:r>
            <a:r>
              <a:rPr kumimoji="0" lang="en-US" altLang="zh-TW" sz="1400" b="1">
                <a:solidFill>
                  <a:srgbClr val="FFFF00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htpasswd -c ./.htpasswd SA-user1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New password: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Re-type new password: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Adding password for user SA-user1</a:t>
            </a:r>
          </a:p>
        </p:txBody>
      </p:sp>
    </p:spTree>
    <p:extLst>
      <p:ext uri="{BB962C8B-B14F-4D97-AF65-F5344CB8AC3E}">
        <p14:creationId xmlns:p14="http://schemas.microsoft.com/office/powerpoint/2010/main" val="358868841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 sz="3000" dirty="0" smtClean="0">
                <a:ea typeface="新細明體" pitchFamily="18" charset="-120"/>
                <a:cs typeface="+mj-cs"/>
              </a:rPr>
              <a:t>.</a:t>
            </a:r>
            <a:r>
              <a:rPr lang="en-US" altLang="zh-TW" sz="3000" dirty="0" err="1" smtClean="0">
                <a:ea typeface="新細明體" pitchFamily="18" charset="-120"/>
                <a:cs typeface="+mj-cs"/>
              </a:rPr>
              <a:t>htaccess</a:t>
            </a:r>
            <a:r>
              <a:rPr lang="en-US" altLang="zh-TW" sz="3000" dirty="0" smtClean="0">
                <a:ea typeface="新細明體" pitchFamily="18" charset="-120"/>
                <a:cs typeface="+mj-cs"/>
              </a:rPr>
              <a:t> (3)</a:t>
            </a:r>
          </a:p>
        </p:txBody>
      </p:sp>
      <p:sp>
        <p:nvSpPr>
          <p:cNvPr id="47107" name="內容版面配置區 2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47108" name="Picture 1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238" y="2209800"/>
            <a:ext cx="8239125" cy="2676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7750639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 sz="3000" dirty="0" smtClean="0">
                <a:ea typeface="新細明體" pitchFamily="18" charset="-120"/>
                <a:cs typeface="+mj-cs"/>
              </a:rPr>
              <a:t>Installing PHP (1)</a:t>
            </a:r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447800"/>
            <a:ext cx="7772400" cy="4953000"/>
          </a:xfrm>
        </p:spPr>
        <p:txBody>
          <a:bodyPr/>
          <a:lstStyle/>
          <a:p>
            <a:pPr eaLnBrk="1" hangingPunct="1"/>
            <a:r>
              <a:rPr lang="en-US" altLang="zh-TW" dirty="0" smtClean="0"/>
              <a:t>Steps</a:t>
            </a:r>
          </a:p>
          <a:p>
            <a:pPr lvl="1" eaLnBrk="1" hangingPunct="1"/>
            <a:r>
              <a:rPr lang="zh-TW" altLang="en-US" dirty="0" smtClean="0"/>
              <a:t>＃</a:t>
            </a:r>
            <a:r>
              <a:rPr lang="en-US" altLang="zh-TW" dirty="0" smtClean="0"/>
              <a:t>cd /</a:t>
            </a:r>
            <a:r>
              <a:rPr lang="en-US" altLang="zh-TW" dirty="0" err="1" smtClean="0"/>
              <a:t>usr</a:t>
            </a:r>
            <a:r>
              <a:rPr lang="en-US" altLang="zh-TW" dirty="0" smtClean="0"/>
              <a:t>/ports/</a:t>
            </a:r>
            <a:r>
              <a:rPr lang="en-US" altLang="zh-TW" dirty="0" err="1" smtClean="0"/>
              <a:t>lang</a:t>
            </a:r>
            <a:r>
              <a:rPr lang="en-US" altLang="zh-TW" dirty="0" smtClean="0"/>
              <a:t>/php56</a:t>
            </a:r>
          </a:p>
          <a:p>
            <a:pPr lvl="1" eaLnBrk="1" hangingPunct="1"/>
            <a:r>
              <a:rPr lang="zh-TW" altLang="en-US" dirty="0" smtClean="0"/>
              <a:t>＃</a:t>
            </a:r>
            <a:r>
              <a:rPr lang="en-US" altLang="zh-TW" dirty="0" smtClean="0"/>
              <a:t>make </a:t>
            </a:r>
            <a:r>
              <a:rPr lang="en-US" altLang="zh-TW" dirty="0" err="1" smtClean="0"/>
              <a:t>config</a:t>
            </a:r>
            <a:endParaRPr lang="en-US" altLang="zh-TW" dirty="0" smtClean="0"/>
          </a:p>
          <a:p>
            <a:pPr lvl="2" eaLnBrk="1" hangingPunct="1"/>
            <a:r>
              <a:rPr lang="en-US" altLang="zh-TW" dirty="0" err="1" smtClean="0"/>
              <a:t>Remenber</a:t>
            </a:r>
            <a:r>
              <a:rPr lang="en-US" altLang="zh-TW" dirty="0" smtClean="0"/>
              <a:t> to choose Apache module</a:t>
            </a:r>
          </a:p>
          <a:p>
            <a:pPr lvl="1" eaLnBrk="1" hangingPunct="1"/>
            <a:r>
              <a:rPr lang="en-US" altLang="zh-TW" dirty="0" smtClean="0"/>
              <a:t># make install clean</a:t>
            </a:r>
          </a:p>
          <a:p>
            <a:pPr eaLnBrk="1" hangingPunct="1"/>
            <a:r>
              <a:rPr lang="en-US" altLang="zh-TW" dirty="0" err="1" smtClean="0"/>
              <a:t>pkg</a:t>
            </a:r>
            <a:r>
              <a:rPr lang="en-US" altLang="zh-TW" dirty="0" smtClean="0"/>
              <a:t> install php56 php56-mysql</a:t>
            </a:r>
            <a:endParaRPr lang="zh-TW" altLang="en-US" dirty="0" smtClean="0"/>
          </a:p>
          <a:p>
            <a:pPr eaLnBrk="1" hangingPunct="1"/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28840252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000" smtClean="0">
                <a:ea typeface="新細明體" panose="02020500000000000000" pitchFamily="18" charset="-120"/>
              </a:rPr>
              <a:t>Installing PHP (2)</a:t>
            </a:r>
            <a:endParaRPr lang="zh-TW" altLang="en-US" smtClean="0">
              <a:ea typeface="新細明體" panose="02020500000000000000" pitchFamily="18" charset="-120"/>
            </a:endParaRPr>
          </a:p>
        </p:txBody>
      </p:sp>
      <p:sp>
        <p:nvSpPr>
          <p:cNvPr id="50179" name="內容版面配置區 2"/>
          <p:cNvSpPr>
            <a:spLocks noGrp="1"/>
          </p:cNvSpPr>
          <p:nvPr>
            <p:ph idx="1"/>
          </p:nvPr>
        </p:nvSpPr>
        <p:spPr>
          <a:xfrm>
            <a:off x="990600" y="1447800"/>
            <a:ext cx="7772400" cy="4800600"/>
          </a:xfrm>
        </p:spPr>
        <p:txBody>
          <a:bodyPr/>
          <a:lstStyle/>
          <a:p>
            <a:pPr eaLnBrk="1" hangingPunct="1"/>
            <a:r>
              <a:rPr lang="en-US" altLang="zh-TW" dirty="0" smtClean="0"/>
              <a:t>Installed…</a:t>
            </a:r>
          </a:p>
          <a:p>
            <a:pPr eaLnBrk="1" hangingPunct="1"/>
            <a:endParaRPr lang="en-US" altLang="zh-TW" dirty="0" smtClean="0"/>
          </a:p>
          <a:p>
            <a:pPr eaLnBrk="1" hangingPunct="1"/>
            <a:endParaRPr lang="en-US" altLang="zh-TW" dirty="0" smtClean="0"/>
          </a:p>
          <a:p>
            <a:pPr eaLnBrk="1" hangingPunct="1"/>
            <a:endParaRPr lang="en-US" altLang="zh-TW" dirty="0" smtClean="0"/>
          </a:p>
          <a:p>
            <a:pPr lvl="1" eaLnBrk="1" hangingPunct="1"/>
            <a:r>
              <a:rPr lang="en-US" altLang="zh-TW" dirty="0"/>
              <a:t>Y</a:t>
            </a:r>
            <a:r>
              <a:rPr lang="en-US" altLang="zh-TW" dirty="0" smtClean="0"/>
              <a:t>ou may need to restart apache server with php5_module</a:t>
            </a:r>
          </a:p>
          <a:p>
            <a:pPr eaLnBrk="1" hangingPunct="1"/>
            <a:r>
              <a:rPr lang="en-US" altLang="zh-TW" dirty="0" smtClean="0"/>
              <a:t>Install php5-extensions</a:t>
            </a:r>
          </a:p>
          <a:p>
            <a:pPr lvl="1" eaLnBrk="1" hangingPunct="1"/>
            <a:r>
              <a:rPr lang="zh-TW" altLang="en-US" dirty="0" smtClean="0"/>
              <a:t>＃</a:t>
            </a:r>
            <a:r>
              <a:rPr lang="en-US" altLang="zh-TW" dirty="0" smtClean="0"/>
              <a:t>cd /</a:t>
            </a:r>
            <a:r>
              <a:rPr lang="en-US" altLang="zh-TW" dirty="0" err="1" smtClean="0"/>
              <a:t>usr</a:t>
            </a:r>
            <a:r>
              <a:rPr lang="en-US" altLang="zh-TW" dirty="0" smtClean="0"/>
              <a:t>/ports/</a:t>
            </a:r>
            <a:r>
              <a:rPr lang="en-US" altLang="zh-TW" dirty="0" err="1" smtClean="0"/>
              <a:t>lang</a:t>
            </a:r>
            <a:r>
              <a:rPr lang="en-US" altLang="zh-TW" dirty="0" smtClean="0"/>
              <a:t>/php5-extensions</a:t>
            </a:r>
          </a:p>
          <a:p>
            <a:pPr lvl="1" eaLnBrk="1" hangingPunct="1"/>
            <a:r>
              <a:rPr lang="zh-TW" altLang="en-US" dirty="0" smtClean="0"/>
              <a:t>＃</a:t>
            </a:r>
            <a:r>
              <a:rPr lang="en-US" altLang="zh-TW" dirty="0" smtClean="0"/>
              <a:t>make install clean</a:t>
            </a:r>
          </a:p>
          <a:p>
            <a:pPr lvl="2" eaLnBrk="1" hangingPunct="1"/>
            <a:r>
              <a:rPr lang="en-US" altLang="zh-TW" dirty="0" smtClean="0"/>
              <a:t>Choose what you need</a:t>
            </a:r>
          </a:p>
          <a:p>
            <a:pPr lvl="2" eaLnBrk="1" hangingPunct="1"/>
            <a:r>
              <a:rPr lang="en-US" altLang="zh-TW" dirty="0" smtClean="0"/>
              <a:t>Remember to choose </a:t>
            </a:r>
            <a:r>
              <a:rPr lang="en-US" altLang="zh-TW" dirty="0" err="1" smtClean="0"/>
              <a:t>mysql</a:t>
            </a:r>
            <a:r>
              <a:rPr lang="en-US" altLang="zh-TW" dirty="0" smtClean="0"/>
              <a:t> module</a:t>
            </a:r>
          </a:p>
          <a:p>
            <a:pPr lvl="1" eaLnBrk="1" hangingPunct="1"/>
            <a:r>
              <a:rPr lang="en-US" altLang="zh-TW" dirty="0" smtClean="0"/>
              <a:t>Or installing from /</a:t>
            </a:r>
            <a:r>
              <a:rPr lang="en-US" altLang="zh-TW" dirty="0" err="1" smtClean="0"/>
              <a:t>usr</a:t>
            </a:r>
            <a:r>
              <a:rPr lang="en-US" altLang="zh-TW" dirty="0" smtClean="0"/>
              <a:t>/ports/*/php5-*</a:t>
            </a:r>
          </a:p>
          <a:p>
            <a:pPr lvl="2" eaLnBrk="1" hangingPunct="1"/>
            <a:r>
              <a:rPr lang="en-US" altLang="zh-TW" dirty="0" smtClean="0"/>
              <a:t>databases/php5-mysql</a:t>
            </a:r>
          </a:p>
          <a:p>
            <a:endParaRPr lang="zh-TW" altLang="en-US" dirty="0" smtClean="0"/>
          </a:p>
        </p:txBody>
      </p:sp>
      <p:sp>
        <p:nvSpPr>
          <p:cNvPr id="50180" name="Text Box 5"/>
          <p:cNvSpPr txBox="1">
            <a:spLocks noChangeArrowheads="1"/>
          </p:cNvSpPr>
          <p:nvPr/>
        </p:nvSpPr>
        <p:spPr bwMode="auto">
          <a:xfrm>
            <a:off x="1752600" y="1828800"/>
            <a:ext cx="5943600" cy="13843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5000"/>
              </a:spcBef>
              <a:buFont typeface="Wingdings" panose="05000000000000000000" pitchFamily="2" charset="2"/>
              <a:buChar char="q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1pPr>
            <a:lvl2pPr marL="742950" indent="-285750">
              <a:spcBef>
                <a:spcPct val="25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2pPr>
            <a:lvl3pPr marL="1143000" indent="-228600">
              <a:spcBef>
                <a:spcPct val="25000"/>
              </a:spcBef>
              <a:buClr>
                <a:schemeClr val="bg2"/>
              </a:buClr>
              <a:buFont typeface="Wingdings" panose="05000000000000000000" pitchFamily="2" charset="2"/>
              <a:buChar char="Ø"/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3pPr>
            <a:lvl4pPr marL="1600200" indent="-228600">
              <a:spcBef>
                <a:spcPct val="25000"/>
              </a:spcBef>
              <a:buChar char="–"/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4pPr>
            <a:lvl5pPr marL="2057400" indent="-228600">
              <a:spcBef>
                <a:spcPct val="25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Make sure index.php is part of your DirectoryIndex.</a:t>
            </a:r>
          </a:p>
          <a:p>
            <a:pPr>
              <a:spcBef>
                <a:spcPct val="0"/>
              </a:spcBef>
              <a:buFontTx/>
              <a:buNone/>
            </a:pPr>
            <a:endParaRPr kumimoji="0" lang="en-US" altLang="zh-TW" sz="1400" b="1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You should add the following to your Apache configuration file:</a:t>
            </a:r>
          </a:p>
          <a:p>
            <a:pPr>
              <a:spcBef>
                <a:spcPct val="0"/>
              </a:spcBef>
              <a:buFontTx/>
              <a:buNone/>
            </a:pPr>
            <a:endParaRPr kumimoji="0" lang="en-US" altLang="zh-TW" sz="1400" b="1">
              <a:solidFill>
                <a:schemeClr val="bg1"/>
              </a:solidFill>
              <a:latin typeface="Arial" panose="020B0604020202020204" pitchFamily="34" charset="0"/>
              <a:ea typeface="新細明體" panose="02020500000000000000" pitchFamily="18" charset="-12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AddType application/x-httpd-php .php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Arial" panose="020B0604020202020204" pitchFamily="34" charset="0"/>
                <a:ea typeface="新細明體" panose="02020500000000000000" pitchFamily="18" charset="-120"/>
              </a:rPr>
              <a:t>AddType application/x-httpd-php-source .phps</a:t>
            </a:r>
          </a:p>
        </p:txBody>
      </p:sp>
    </p:spTree>
    <p:extLst>
      <p:ext uri="{BB962C8B-B14F-4D97-AF65-F5344CB8AC3E}">
        <p14:creationId xmlns:p14="http://schemas.microsoft.com/office/powerpoint/2010/main" val="3057220692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 sz="3000" dirty="0" smtClean="0">
                <a:ea typeface="新細明體" pitchFamily="18" charset="-120"/>
                <a:cs typeface="+mj-cs"/>
              </a:rPr>
              <a:t>Test PHP in apache (1)</a:t>
            </a:r>
          </a:p>
        </p:txBody>
      </p:sp>
      <p:sp>
        <p:nvSpPr>
          <p:cNvPr id="5120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457200" indent="-457200" eaLnBrk="1" hangingPunct="1"/>
            <a:r>
              <a:rPr lang="en-US" altLang="zh-TW" dirty="0" smtClean="0">
                <a:ea typeface="新細明體" panose="02020500000000000000" pitchFamily="18" charset="-120"/>
              </a:rPr>
              <a:t>Edit </a:t>
            </a:r>
            <a:r>
              <a:rPr lang="en-US" altLang="zh-TW" dirty="0" err="1" smtClean="0">
                <a:ea typeface="新細明體" panose="02020500000000000000" pitchFamily="18" charset="-120"/>
              </a:rPr>
              <a:t>httpd.conf</a:t>
            </a:r>
            <a:endParaRPr lang="en-US" altLang="zh-TW" dirty="0" smtClean="0">
              <a:ea typeface="新細明體" panose="02020500000000000000" pitchFamily="18" charset="-120"/>
            </a:endParaRPr>
          </a:p>
          <a:p>
            <a:pPr marL="838200" lvl="1" indent="-381000" eaLnBrk="1" hangingPunct="1"/>
            <a:r>
              <a:rPr lang="en-US" altLang="zh-TW" dirty="0" smtClean="0">
                <a:ea typeface="新細明體" panose="02020500000000000000" pitchFamily="18" charset="-120"/>
              </a:rPr>
              <a:t>% </a:t>
            </a:r>
            <a:r>
              <a:rPr lang="en-US" altLang="zh-TW" dirty="0" err="1" smtClean="0">
                <a:ea typeface="新細明體" panose="02020500000000000000" pitchFamily="18" charset="-120"/>
              </a:rPr>
              <a:t>mkdir</a:t>
            </a:r>
            <a:r>
              <a:rPr lang="en-US" altLang="zh-TW" dirty="0" smtClean="0">
                <a:ea typeface="新細明體" panose="02020500000000000000" pitchFamily="18" charset="-120"/>
              </a:rPr>
              <a:t> –p /home/</a:t>
            </a:r>
            <a:r>
              <a:rPr lang="en-US" altLang="zh-TW" dirty="0" err="1" smtClean="0">
                <a:ea typeface="新細明體" panose="02020500000000000000" pitchFamily="18" charset="-120"/>
              </a:rPr>
              <a:t>wwwadm</a:t>
            </a:r>
            <a:r>
              <a:rPr lang="en-US" altLang="zh-TW" dirty="0" smtClean="0">
                <a:ea typeface="新細明體" panose="02020500000000000000" pitchFamily="18" charset="-120"/>
              </a:rPr>
              <a:t>/data</a:t>
            </a:r>
          </a:p>
          <a:p>
            <a:pPr marL="838200" lvl="1" indent="-381000" eaLnBrk="1" hangingPunct="1"/>
            <a:r>
              <a:rPr lang="en-US" altLang="zh-TW" dirty="0" smtClean="0">
                <a:ea typeface="新細明體" panose="02020500000000000000" pitchFamily="18" charset="-120"/>
              </a:rPr>
              <a:t>% cd /</a:t>
            </a:r>
            <a:r>
              <a:rPr lang="en-US" altLang="zh-TW" dirty="0" err="1" smtClean="0">
                <a:ea typeface="新細明體" panose="02020500000000000000" pitchFamily="18" charset="-120"/>
              </a:rPr>
              <a:t>usr</a:t>
            </a:r>
            <a:r>
              <a:rPr lang="en-US" altLang="zh-TW" dirty="0" smtClean="0">
                <a:ea typeface="新細明體" panose="02020500000000000000" pitchFamily="18" charset="-120"/>
              </a:rPr>
              <a:t>/local/</a:t>
            </a:r>
            <a:r>
              <a:rPr lang="en-US" altLang="zh-TW" dirty="0" err="1" smtClean="0">
                <a:ea typeface="新細明體" panose="02020500000000000000" pitchFamily="18" charset="-120"/>
              </a:rPr>
              <a:t>etc</a:t>
            </a:r>
            <a:r>
              <a:rPr lang="en-US" altLang="zh-TW" dirty="0" smtClean="0">
                <a:ea typeface="新細明體" panose="02020500000000000000" pitchFamily="18" charset="-120"/>
              </a:rPr>
              <a:t>/apache24/</a:t>
            </a:r>
          </a:p>
          <a:p>
            <a:pPr marL="838200" lvl="1" indent="-381000" eaLnBrk="1" hangingPunct="1"/>
            <a:r>
              <a:rPr lang="en-US" altLang="zh-TW" dirty="0" smtClean="0">
                <a:ea typeface="新細明體" panose="02020500000000000000" pitchFamily="18" charset="-120"/>
              </a:rPr>
              <a:t>Edit </a:t>
            </a:r>
            <a:r>
              <a:rPr lang="en-US" altLang="zh-TW" dirty="0" err="1" smtClean="0">
                <a:ea typeface="新細明體" panose="02020500000000000000" pitchFamily="18" charset="-120"/>
              </a:rPr>
              <a:t>httpd.conf</a:t>
            </a:r>
            <a:endParaRPr lang="en-US" altLang="zh-TW" dirty="0" smtClean="0">
              <a:ea typeface="新細明體" panose="02020500000000000000" pitchFamily="18" charset="-120"/>
            </a:endParaRPr>
          </a:p>
        </p:txBody>
      </p:sp>
      <p:sp>
        <p:nvSpPr>
          <p:cNvPr id="51204" name="Text Box 4"/>
          <p:cNvSpPr txBox="1">
            <a:spLocks noChangeArrowheads="1"/>
          </p:cNvSpPr>
          <p:nvPr/>
        </p:nvSpPr>
        <p:spPr bwMode="auto">
          <a:xfrm>
            <a:off x="1752600" y="3200400"/>
            <a:ext cx="5413375" cy="13843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5000"/>
              </a:spcBef>
              <a:buFont typeface="Wingdings" panose="05000000000000000000" pitchFamily="2" charset="2"/>
              <a:buChar char="q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1pPr>
            <a:lvl2pPr marL="742950" indent="-285750">
              <a:spcBef>
                <a:spcPct val="25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2pPr>
            <a:lvl3pPr marL="1143000" indent="-228600">
              <a:spcBef>
                <a:spcPct val="25000"/>
              </a:spcBef>
              <a:buClr>
                <a:schemeClr val="bg2"/>
              </a:buClr>
              <a:buFont typeface="Wingdings" panose="05000000000000000000" pitchFamily="2" charset="2"/>
              <a:buChar char="Ø"/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3pPr>
            <a:lvl4pPr marL="1600200" indent="-228600">
              <a:spcBef>
                <a:spcPct val="25000"/>
              </a:spcBef>
              <a:buChar char="–"/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4pPr>
            <a:lvl5pPr marL="2057400" indent="-228600">
              <a:spcBef>
                <a:spcPct val="25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&lt;IfModule mime_module&gt;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…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rgbClr val="FFFF00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AddType application/x-httpd-php .php .phtml .php5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rgbClr val="FFFF00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AddType application/x-httpd-php-source .phps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…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&lt;/IfModule&gt;</a:t>
            </a:r>
          </a:p>
        </p:txBody>
      </p:sp>
      <p:sp>
        <p:nvSpPr>
          <p:cNvPr id="51205" name="Text Box 6"/>
          <p:cNvSpPr txBox="1">
            <a:spLocks noChangeArrowheads="1"/>
          </p:cNvSpPr>
          <p:nvPr/>
        </p:nvSpPr>
        <p:spPr bwMode="auto">
          <a:xfrm>
            <a:off x="1752600" y="4953000"/>
            <a:ext cx="5410200" cy="73818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5000"/>
              </a:spcBef>
              <a:buFont typeface="Wingdings" panose="05000000000000000000" pitchFamily="2" charset="2"/>
              <a:buChar char="q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1pPr>
            <a:lvl2pPr marL="742950" indent="-285750">
              <a:spcBef>
                <a:spcPct val="25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2pPr>
            <a:lvl3pPr marL="1143000" indent="-228600">
              <a:spcBef>
                <a:spcPct val="25000"/>
              </a:spcBef>
              <a:buClr>
                <a:schemeClr val="bg2"/>
              </a:buClr>
              <a:buFont typeface="Wingdings" panose="05000000000000000000" pitchFamily="2" charset="2"/>
              <a:buChar char="Ø"/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3pPr>
            <a:lvl4pPr marL="1600200" indent="-228600">
              <a:spcBef>
                <a:spcPct val="25000"/>
              </a:spcBef>
              <a:buChar char="–"/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4pPr>
            <a:lvl5pPr marL="2057400" indent="-228600">
              <a:spcBef>
                <a:spcPct val="25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&lt;IfModule dir_module&gt;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    DirectoryIndex </a:t>
            </a:r>
            <a:r>
              <a:rPr kumimoji="0" lang="en-US" altLang="zh-TW" sz="1400" b="1">
                <a:solidFill>
                  <a:srgbClr val="FFFF00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index.php</a:t>
            </a: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 index.html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&lt;/IfModule&gt;</a:t>
            </a:r>
          </a:p>
        </p:txBody>
      </p:sp>
    </p:spTree>
    <p:extLst>
      <p:ext uri="{BB962C8B-B14F-4D97-AF65-F5344CB8AC3E}">
        <p14:creationId xmlns:p14="http://schemas.microsoft.com/office/powerpoint/2010/main" val="118607357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 sz="3000" dirty="0" smtClean="0">
                <a:ea typeface="新細明體" pitchFamily="18" charset="-120"/>
                <a:cs typeface="+mj-cs"/>
              </a:rPr>
              <a:t>Test PHP in apache (2)</a:t>
            </a:r>
          </a:p>
        </p:txBody>
      </p:sp>
      <p:sp>
        <p:nvSpPr>
          <p:cNvPr id="5222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>
                <a:ea typeface="新細明體" panose="02020500000000000000" pitchFamily="18" charset="-120"/>
              </a:rPr>
              <a:t>Start apache</a:t>
            </a:r>
          </a:p>
          <a:p>
            <a:pPr lvl="1" eaLnBrk="1" hangingPunct="1"/>
            <a:r>
              <a:rPr lang="en-US" altLang="zh-TW" smtClean="0">
                <a:ea typeface="新細明體" panose="02020500000000000000" pitchFamily="18" charset="-120"/>
              </a:rPr>
              <a:t>/usr/local/etc/rc.d/apache24 start</a:t>
            </a:r>
          </a:p>
          <a:p>
            <a:pPr eaLnBrk="1" hangingPunct="1"/>
            <a:r>
              <a:rPr lang="en-US" altLang="zh-TW" smtClean="0">
                <a:ea typeface="新細明體" panose="02020500000000000000" pitchFamily="18" charset="-120"/>
              </a:rPr>
              <a:t>Test PHP</a:t>
            </a:r>
          </a:p>
          <a:p>
            <a:pPr lvl="1" eaLnBrk="1" hangingPunct="1"/>
            <a:r>
              <a:rPr lang="en-US" altLang="zh-TW" smtClean="0">
                <a:ea typeface="新細明體" panose="02020500000000000000" pitchFamily="18" charset="-120"/>
              </a:rPr>
              <a:t>% Edit /home/wwwadm/data/index.php</a:t>
            </a:r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1219200" y="3200400"/>
            <a:ext cx="1690688" cy="73025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5000"/>
              </a:spcBef>
              <a:buFont typeface="Wingdings" panose="05000000000000000000" pitchFamily="2" charset="2"/>
              <a:buChar char="q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1pPr>
            <a:lvl2pPr marL="742950" indent="-285750">
              <a:spcBef>
                <a:spcPct val="25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2pPr>
            <a:lvl3pPr marL="1143000" indent="-228600">
              <a:spcBef>
                <a:spcPct val="25000"/>
              </a:spcBef>
              <a:buClr>
                <a:schemeClr val="bg2"/>
              </a:buClr>
              <a:buFont typeface="Wingdings" panose="05000000000000000000" pitchFamily="2" charset="2"/>
              <a:buChar char="Ø"/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3pPr>
            <a:lvl4pPr marL="1600200" indent="-228600">
              <a:spcBef>
                <a:spcPct val="25000"/>
              </a:spcBef>
              <a:buChar char="–"/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4pPr>
            <a:lvl5pPr marL="2057400" indent="-228600">
              <a:spcBef>
                <a:spcPct val="25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&lt;?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        phpinfo();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?&gt;</a:t>
            </a:r>
          </a:p>
        </p:txBody>
      </p:sp>
      <p:pic>
        <p:nvPicPr>
          <p:cNvPr id="52229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3352800"/>
            <a:ext cx="5951538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829446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180" name="Rectangle 4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 dirty="0" smtClean="0">
                <a:cs typeface="+mj-cs"/>
              </a:rPr>
              <a:t>Appendix</a:t>
            </a:r>
          </a:p>
        </p:txBody>
      </p:sp>
      <p:sp>
        <p:nvSpPr>
          <p:cNvPr id="54275" name="Rectangle 5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phpMyAdmin</a:t>
            </a:r>
          </a:p>
          <a:p>
            <a:pPr eaLnBrk="1" hangingPunct="1"/>
            <a:r>
              <a:rPr lang="en-US" altLang="zh-TW" smtClean="0"/>
              <a:t>lighttpd</a:t>
            </a:r>
          </a:p>
          <a:p>
            <a:pPr eaLnBrk="1" hangingPunct="1"/>
            <a:r>
              <a:rPr lang="en-US" altLang="zh-TW" smtClean="0"/>
              <a:t>FastCGI</a:t>
            </a:r>
            <a:endParaRPr lang="zh-TW" altLang="zh-TW" smtClean="0"/>
          </a:p>
        </p:txBody>
      </p:sp>
    </p:spTree>
    <p:extLst>
      <p:ext uri="{BB962C8B-B14F-4D97-AF65-F5344CB8AC3E}">
        <p14:creationId xmlns:p14="http://schemas.microsoft.com/office/powerpoint/2010/main" val="24788927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 sz="3000" smtClean="0">
                <a:ea typeface="新細明體" pitchFamily="18" charset="-120"/>
                <a:cs typeface="+mj-cs"/>
              </a:rPr>
              <a:t>How Apache Works </a:t>
            </a:r>
            <a:r>
              <a:rPr lang="en-US" altLang="zh-TW" sz="3000" smtClean="0">
                <a:latin typeface="Verdana"/>
                <a:ea typeface="新細明體" pitchFamily="18" charset="-120"/>
                <a:cs typeface="+mj-cs"/>
              </a:rPr>
              <a:t>–</a:t>
            </a:r>
            <a:r>
              <a:rPr lang="en-US" altLang="zh-TW" sz="3000" smtClean="0">
                <a:ea typeface="新細明體" pitchFamily="18" charset="-120"/>
                <a:cs typeface="+mj-cs"/>
              </a:rPr>
              <a:t/>
            </a:r>
            <a:br>
              <a:rPr lang="en-US" altLang="zh-TW" sz="3000" smtClean="0">
                <a:ea typeface="新細明體" pitchFamily="18" charset="-120"/>
                <a:cs typeface="+mj-cs"/>
              </a:rPr>
            </a:br>
            <a:r>
              <a:rPr lang="en-US" altLang="zh-TW" sz="3000" smtClean="0">
                <a:ea typeface="新細明體" pitchFamily="18" charset="-120"/>
                <a:cs typeface="+mj-cs"/>
              </a:rPr>
              <a:t>		request and response</a:t>
            </a:r>
          </a:p>
        </p:txBody>
      </p:sp>
      <p:pic>
        <p:nvPicPr>
          <p:cNvPr id="8195" name="Picture 4" descr="Apache_tutorial2_fig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1371600"/>
            <a:ext cx="7086600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49416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 sz="3000" dirty="0" err="1" smtClean="0">
                <a:cs typeface="+mj-cs"/>
              </a:rPr>
              <a:t>phpMyAdmin</a:t>
            </a:r>
            <a:endParaRPr lang="en-US" altLang="zh-TW" sz="3000" dirty="0" smtClean="0">
              <a:cs typeface="+mj-cs"/>
            </a:endParaRP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447800"/>
            <a:ext cx="7772400" cy="4876800"/>
          </a:xfrm>
        </p:spPr>
        <p:txBody>
          <a:bodyPr/>
          <a:lstStyle/>
          <a:p>
            <a:pPr marL="457200" indent="-457200" eaLnBrk="1" hangingPunct="1"/>
            <a:r>
              <a:rPr lang="en-US" altLang="zh-TW" smtClean="0"/>
              <a:t>phpMyAdmin can manage a whole MySQL server as well as a single database </a:t>
            </a:r>
            <a:r>
              <a:rPr lang="en-US" altLang="zh-TW" smtClean="0">
                <a:ea typeface="新細明體" panose="02020500000000000000" pitchFamily="18" charset="-120"/>
              </a:rPr>
              <a:t>over the World Wide Web</a:t>
            </a:r>
            <a:r>
              <a:rPr lang="en-US" altLang="zh-TW" smtClean="0"/>
              <a:t>.</a:t>
            </a:r>
          </a:p>
          <a:p>
            <a:pPr marL="457200" indent="-457200" eaLnBrk="1" hangingPunct="1"/>
            <a:r>
              <a:rPr lang="en-US" altLang="zh-TW" smtClean="0"/>
              <a:t>Official Site: </a:t>
            </a:r>
            <a:r>
              <a:rPr lang="en-US" altLang="zh-TW" sz="2200" smtClean="0">
                <a:hlinkClick r:id="rId3"/>
              </a:rPr>
              <a:t>http://www.phpmyadmin.net/</a:t>
            </a:r>
            <a:endParaRPr lang="en-US" altLang="zh-TW" sz="2200" smtClean="0"/>
          </a:p>
          <a:p>
            <a:pPr marL="457200" indent="-457200" eaLnBrk="1" hangingPunct="1"/>
            <a:r>
              <a:rPr lang="en-US" altLang="zh-TW" smtClean="0"/>
              <a:t>Documentation: </a:t>
            </a:r>
            <a:r>
              <a:rPr lang="en-US" altLang="zh-TW" sz="2200" smtClean="0">
                <a:hlinkClick r:id="rId4"/>
              </a:rPr>
              <a:t>http://www.phpmyadmin.net/documentation/</a:t>
            </a:r>
            <a:endParaRPr lang="en-US" altLang="zh-TW" sz="2200" smtClean="0"/>
          </a:p>
          <a:p>
            <a:pPr marL="457200" indent="-457200" eaLnBrk="1" hangingPunct="1"/>
            <a:r>
              <a:rPr lang="en-US" altLang="zh-TW" smtClean="0"/>
              <a:t>Features</a:t>
            </a:r>
          </a:p>
          <a:p>
            <a:pPr marL="838200" lvl="1" indent="-381000" eaLnBrk="1" hangingPunct="1"/>
            <a:r>
              <a:rPr lang="en-US" altLang="zh-TW" smtClean="0"/>
              <a:t>Browser-based, Supporting PHP5.3+, MySQL 5.0+, Open Source</a:t>
            </a:r>
          </a:p>
          <a:p>
            <a:pPr marL="457200" indent="-457200" eaLnBrk="1" hangingPunct="1"/>
            <a:r>
              <a:rPr lang="en-US" altLang="zh-TW" smtClean="0"/>
              <a:t>There are four authentication modes offered: </a:t>
            </a:r>
          </a:p>
          <a:p>
            <a:pPr marL="838200" lvl="1" indent="-381000" eaLnBrk="1" hangingPunct="1"/>
            <a:r>
              <a:rPr lang="en-US" altLang="zh-TW" smtClean="0"/>
              <a:t>http</a:t>
            </a:r>
          </a:p>
          <a:p>
            <a:pPr marL="838200" lvl="1" indent="-381000" eaLnBrk="1" hangingPunct="1"/>
            <a:r>
              <a:rPr lang="en-US" altLang="zh-TW" smtClean="0"/>
              <a:t>cookie</a:t>
            </a:r>
          </a:p>
          <a:p>
            <a:pPr marL="838200" lvl="1" indent="-381000" eaLnBrk="1" hangingPunct="1"/>
            <a:r>
              <a:rPr lang="en-US" altLang="zh-TW" smtClean="0"/>
              <a:t>signon</a:t>
            </a:r>
          </a:p>
          <a:p>
            <a:pPr marL="838200" lvl="1" indent="-381000" eaLnBrk="1" hangingPunct="1"/>
            <a:r>
              <a:rPr lang="en-US" altLang="zh-TW" smtClean="0"/>
              <a:t>config(</a:t>
            </a:r>
            <a:r>
              <a:rPr lang="en-US" altLang="zh-TW" smtClean="0">
                <a:ea typeface="新細明體" panose="02020500000000000000" pitchFamily="18" charset="-120"/>
              </a:rPr>
              <a:t>the less secure one, </a:t>
            </a:r>
            <a:r>
              <a:rPr lang="en-US" altLang="zh-TW" smtClean="0"/>
              <a:t>not recommanded).</a:t>
            </a:r>
            <a:endParaRPr lang="en-US" altLang="zh-TW" sz="2400" smtClean="0"/>
          </a:p>
        </p:txBody>
      </p:sp>
    </p:spTree>
    <p:extLst>
      <p:ext uri="{BB962C8B-B14F-4D97-AF65-F5344CB8AC3E}">
        <p14:creationId xmlns:p14="http://schemas.microsoft.com/office/powerpoint/2010/main" val="2973075457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000" smtClean="0">
                <a:ea typeface="新細明體" panose="02020500000000000000" pitchFamily="18" charset="-120"/>
              </a:rPr>
              <a:t>Installing phpMyAdmin (1)</a:t>
            </a:r>
            <a:endParaRPr lang="zh-TW" altLang="en-US" sz="3000" smtClean="0">
              <a:ea typeface="新細明體" panose="02020500000000000000" pitchFamily="18" charset="-120"/>
            </a:endParaRPr>
          </a:p>
        </p:txBody>
      </p:sp>
      <p:sp>
        <p:nvSpPr>
          <p:cNvPr id="57347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smtClean="0"/>
              <a:t>databases/</a:t>
            </a:r>
            <a:r>
              <a:rPr lang="en-US" altLang="zh-TW" dirty="0" err="1" smtClean="0"/>
              <a:t>phpmyadmin</a:t>
            </a:r>
            <a:r>
              <a:rPr lang="en-US" altLang="zh-TW" dirty="0" smtClean="0"/>
              <a:t> or </a:t>
            </a:r>
            <a:r>
              <a:rPr lang="en-US" altLang="zh-TW" dirty="0" err="1" smtClean="0"/>
              <a:t>pkg</a:t>
            </a:r>
            <a:endParaRPr lang="en-US" altLang="zh-TW" dirty="0" smtClean="0"/>
          </a:p>
          <a:p>
            <a:pPr lvl="1"/>
            <a:r>
              <a:rPr lang="en-US" altLang="zh-TW" dirty="0" smtClean="0"/>
              <a:t># make install clean</a:t>
            </a:r>
          </a:p>
          <a:p>
            <a:r>
              <a:rPr lang="en-US" altLang="zh-TW" dirty="0" smtClean="0"/>
              <a:t>Installed…</a:t>
            </a:r>
            <a:endParaRPr lang="zh-TW" altLang="en-US" dirty="0" smtClean="0"/>
          </a:p>
        </p:txBody>
      </p:sp>
      <p:sp>
        <p:nvSpPr>
          <p:cNvPr id="57348" name="Text Box 4"/>
          <p:cNvSpPr txBox="1">
            <a:spLocks noChangeArrowheads="1"/>
          </p:cNvSpPr>
          <p:nvPr/>
        </p:nvSpPr>
        <p:spPr bwMode="auto">
          <a:xfrm>
            <a:off x="1371600" y="2667000"/>
            <a:ext cx="6781800" cy="3970338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38100" cmpd="dbl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5000"/>
              </a:spcBef>
              <a:buFont typeface="Wingdings" panose="05000000000000000000" pitchFamily="2" charset="2"/>
              <a:buChar char="q"/>
              <a:defRPr kumimoji="1" sz="24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1pPr>
            <a:lvl2pPr marL="742950" indent="-285750">
              <a:spcBef>
                <a:spcPct val="25000"/>
              </a:spcBef>
              <a:buChar char="•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2pPr>
            <a:lvl3pPr marL="1143000" indent="-228600">
              <a:spcBef>
                <a:spcPct val="25000"/>
              </a:spcBef>
              <a:buClr>
                <a:schemeClr val="bg2"/>
              </a:buClr>
              <a:buFont typeface="Wingdings" panose="05000000000000000000" pitchFamily="2" charset="2"/>
              <a:buChar char="Ø"/>
              <a:defRPr kumimoji="1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3pPr>
            <a:lvl4pPr marL="1600200" indent="-228600">
              <a:spcBef>
                <a:spcPct val="25000"/>
              </a:spcBef>
              <a:buChar char="–"/>
              <a:defRPr kumimoji="1" sz="16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4pPr>
            <a:lvl5pPr marL="2057400" indent="-228600">
              <a:spcBef>
                <a:spcPct val="25000"/>
              </a:spcBef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5pPr>
            <a:lvl6pPr marL="25146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6pPr>
            <a:lvl7pPr marL="29718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7pPr>
            <a:lvl8pPr marL="34290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8pPr>
            <a:lvl9pPr marL="3886200" indent="-228600" eaLnBrk="0" fontAlgn="base" hangingPunct="0">
              <a:spcBef>
                <a:spcPct val="25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Times New Roman" panose="02020603050405020304" pitchFamily="18" charset="0"/>
                <a:ea typeface="華康儷中黑(P)" panose="020B0500000000000000" pitchFamily="34" charset="-12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phpMyAdmin-3.2.4 has been installed into: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    /usr/local/www/phpMyAdmin</a:t>
            </a:r>
          </a:p>
          <a:p>
            <a:pPr>
              <a:spcBef>
                <a:spcPct val="0"/>
              </a:spcBef>
              <a:buFontTx/>
              <a:buNone/>
            </a:pPr>
            <a:endParaRPr kumimoji="0" lang="en-US" altLang="zh-TW" sz="1400" b="1">
              <a:solidFill>
                <a:schemeClr val="bg1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Please edit </a:t>
            </a:r>
            <a:r>
              <a:rPr kumimoji="0" lang="en-US" altLang="zh-TW" sz="1400" b="1">
                <a:solidFill>
                  <a:srgbClr val="FFFF00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config.inc.php</a:t>
            </a: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 to suit your needs.</a:t>
            </a:r>
          </a:p>
          <a:p>
            <a:pPr>
              <a:spcBef>
                <a:spcPct val="0"/>
              </a:spcBef>
              <a:buFontTx/>
              <a:buNone/>
            </a:pPr>
            <a:endParaRPr kumimoji="0" lang="en-US" altLang="zh-TW" sz="1400" b="1">
              <a:solidFill>
                <a:schemeClr val="bg1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To make phpMyAdmin available through your web site, I suggest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that you add something like the following to httpd.conf:</a:t>
            </a:r>
          </a:p>
          <a:p>
            <a:pPr>
              <a:spcBef>
                <a:spcPct val="0"/>
              </a:spcBef>
              <a:buFontTx/>
              <a:buNone/>
            </a:pPr>
            <a:endParaRPr kumimoji="0" lang="en-US" altLang="zh-TW" sz="1400" b="1">
              <a:solidFill>
                <a:schemeClr val="bg1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    </a:t>
            </a:r>
            <a:r>
              <a:rPr kumimoji="0" lang="en-US" altLang="zh-TW" sz="1400" b="1">
                <a:solidFill>
                  <a:srgbClr val="FFFF00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Alias</a:t>
            </a: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 /phpmyadmin/ "/usr/local/www/phpMyAdmin/"</a:t>
            </a:r>
          </a:p>
          <a:p>
            <a:pPr>
              <a:spcBef>
                <a:spcPct val="0"/>
              </a:spcBef>
              <a:buFontTx/>
              <a:buNone/>
            </a:pPr>
            <a:endParaRPr kumimoji="0" lang="en-US" altLang="zh-TW" sz="1400" b="1">
              <a:solidFill>
                <a:schemeClr val="bg1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    &lt;</a:t>
            </a:r>
            <a:r>
              <a:rPr kumimoji="0" lang="en-US" altLang="zh-TW" sz="1400" b="1">
                <a:solidFill>
                  <a:srgbClr val="FFFF00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Directory</a:t>
            </a: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 "/usr/local/www/phpMyAdmin/"&gt;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        Options none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        AllowOverride Limit</a:t>
            </a:r>
          </a:p>
          <a:p>
            <a:pPr>
              <a:spcBef>
                <a:spcPct val="0"/>
              </a:spcBef>
              <a:buFontTx/>
              <a:buNone/>
            </a:pPr>
            <a:endParaRPr kumimoji="0" lang="en-US" altLang="zh-TW" sz="1400" b="1">
              <a:solidFill>
                <a:schemeClr val="bg1"/>
              </a:solidFill>
              <a:latin typeface="Verdana" panose="020B0604030504040204" pitchFamily="34" charset="0"/>
              <a:ea typeface="新細明體" panose="02020500000000000000" pitchFamily="18" charset="-120"/>
            </a:endParaRP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        Order Deny,Allow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        Deny from all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        Allow from 127.0.0.1 .example.com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kumimoji="0" lang="en-US" altLang="zh-TW" sz="1400" b="1">
                <a:solidFill>
                  <a:schemeClr val="bg1"/>
                </a:solidFill>
                <a:latin typeface="Verdana" panose="020B0604030504040204" pitchFamily="34" charset="0"/>
                <a:ea typeface="新細明體" panose="02020500000000000000" pitchFamily="18" charset="-120"/>
              </a:rPr>
              <a:t>    &lt;/Directory&gt;</a:t>
            </a:r>
          </a:p>
        </p:txBody>
      </p:sp>
    </p:spTree>
    <p:extLst>
      <p:ext uri="{BB962C8B-B14F-4D97-AF65-F5344CB8AC3E}">
        <p14:creationId xmlns:p14="http://schemas.microsoft.com/office/powerpoint/2010/main" val="3898668122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000" smtClean="0">
                <a:ea typeface="新細明體" panose="02020500000000000000" pitchFamily="18" charset="-120"/>
              </a:rPr>
              <a:t>Installing phpMyAdmin (2)</a:t>
            </a:r>
            <a:endParaRPr lang="zh-TW" altLang="en-US" sz="3000" smtClean="0">
              <a:ea typeface="新細明體" panose="02020500000000000000" pitchFamily="18" charset="-120"/>
            </a:endParaRPr>
          </a:p>
        </p:txBody>
      </p:sp>
      <p:sp>
        <p:nvSpPr>
          <p:cNvPr id="58371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err="1" smtClean="0"/>
              <a:t>config.inc.php</a:t>
            </a:r>
            <a:endParaRPr lang="en-US" altLang="zh-TW" dirty="0" smtClean="0"/>
          </a:p>
          <a:p>
            <a:pPr lvl="1"/>
            <a:r>
              <a:rPr lang="en-US" altLang="zh-TW" dirty="0" smtClean="0"/>
              <a:t>Override libraries/</a:t>
            </a:r>
            <a:r>
              <a:rPr lang="en-US" altLang="zh-TW" dirty="0" err="1" smtClean="0"/>
              <a:t>config.default.php</a:t>
            </a:r>
            <a:endParaRPr lang="en-US" altLang="zh-TW" dirty="0" smtClean="0"/>
          </a:p>
          <a:p>
            <a:pPr lvl="1"/>
            <a:endParaRPr lang="en-US" altLang="zh-TW" dirty="0" smtClean="0"/>
          </a:p>
          <a:p>
            <a:r>
              <a:rPr lang="en-US" altLang="zh-TW" dirty="0" err="1" smtClean="0"/>
              <a:t>config.sample.inc.php</a:t>
            </a:r>
            <a:endParaRPr lang="en-US" altLang="zh-TW" dirty="0" smtClean="0"/>
          </a:p>
          <a:p>
            <a:pPr lvl="1"/>
            <a:r>
              <a:rPr lang="en-US" altLang="zh-TW" dirty="0" smtClean="0"/>
              <a:t>$</a:t>
            </a:r>
            <a:r>
              <a:rPr lang="en-US" altLang="zh-TW" dirty="0" err="1" smtClean="0"/>
              <a:t>cfg</a:t>
            </a:r>
            <a:r>
              <a:rPr lang="en-US" altLang="zh-TW" dirty="0" smtClean="0"/>
              <a:t>['</a:t>
            </a:r>
            <a:r>
              <a:rPr lang="en-US" altLang="zh-TW" dirty="0" err="1" smtClean="0"/>
              <a:t>blowfish_secret</a:t>
            </a:r>
            <a:r>
              <a:rPr lang="en-US" altLang="zh-TW" dirty="0" smtClean="0"/>
              <a:t>']</a:t>
            </a:r>
          </a:p>
          <a:p>
            <a:pPr lvl="1"/>
            <a:endParaRPr lang="zh-TW" altLang="en-US" dirty="0" smtClean="0"/>
          </a:p>
        </p:txBody>
      </p:sp>
    </p:spTree>
    <p:extLst>
      <p:ext uri="{BB962C8B-B14F-4D97-AF65-F5344CB8AC3E}">
        <p14:creationId xmlns:p14="http://schemas.microsoft.com/office/powerpoint/2010/main" val="2485175638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dirty="0" err="1" smtClean="0"/>
              <a:t>phpMyAdmin</a:t>
            </a:r>
            <a:endParaRPr lang="zh-TW" altLang="en-US" dirty="0"/>
          </a:p>
        </p:txBody>
      </p:sp>
      <p:pic>
        <p:nvPicPr>
          <p:cNvPr id="4" name="內容版面配置區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2438" y="1447800"/>
            <a:ext cx="6508724" cy="46482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8098815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2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 dirty="0" smtClean="0">
                <a:cs typeface="+mj-cs"/>
              </a:rPr>
              <a:t>Installing </a:t>
            </a:r>
            <a:r>
              <a:rPr lang="en-US" altLang="zh-TW" dirty="0" err="1" smtClean="0">
                <a:cs typeface="+mj-cs"/>
              </a:rPr>
              <a:t>lighttpd</a:t>
            </a:r>
            <a:endParaRPr lang="en-US" altLang="zh-TW" dirty="0" smtClean="0">
              <a:cs typeface="+mj-cs"/>
            </a:endParaRPr>
          </a:p>
        </p:txBody>
      </p:sp>
      <p:sp>
        <p:nvSpPr>
          <p:cNvPr id="655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990600" y="1447800"/>
            <a:ext cx="7772400" cy="4953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altLang="zh-TW" dirty="0" smtClean="0"/>
              <a:t>www/</a:t>
            </a:r>
            <a:r>
              <a:rPr lang="en-US" altLang="zh-TW" dirty="0" err="1" smtClean="0"/>
              <a:t>lighttpd</a:t>
            </a:r>
            <a:endParaRPr lang="en-US" altLang="zh-TW" dirty="0" smtClean="0"/>
          </a:p>
          <a:p>
            <a:pPr lvl="1" eaLnBrk="1" hangingPunct="1">
              <a:lnSpc>
                <a:spcPct val="80000"/>
              </a:lnSpc>
            </a:pPr>
            <a:r>
              <a:rPr lang="en-US" altLang="zh-TW" dirty="0" smtClean="0"/>
              <a:t>Official: </a:t>
            </a:r>
            <a:r>
              <a:rPr lang="en-US" altLang="zh-TW" dirty="0" smtClean="0">
                <a:hlinkClick r:id="rId3"/>
              </a:rPr>
              <a:t>http://www.lighttpd.net/</a:t>
            </a:r>
            <a:endParaRPr lang="en-US" altLang="zh-TW" dirty="0" smtClean="0"/>
          </a:p>
          <a:p>
            <a:pPr eaLnBrk="1" hangingPunct="1"/>
            <a:r>
              <a:rPr lang="en-US" altLang="zh-TW" dirty="0" smtClean="0"/>
              <a:t>Configuration files</a:t>
            </a:r>
          </a:p>
          <a:p>
            <a:pPr lvl="1" eaLnBrk="1" hangingPunct="1"/>
            <a:r>
              <a:rPr lang="en-US" altLang="zh-TW" dirty="0" smtClean="0"/>
              <a:t>/</a:t>
            </a:r>
            <a:r>
              <a:rPr lang="en-US" altLang="zh-TW" dirty="0" err="1" smtClean="0"/>
              <a:t>usr</a:t>
            </a:r>
            <a:r>
              <a:rPr lang="en-US" altLang="zh-TW" dirty="0" smtClean="0"/>
              <a:t>/local/</a:t>
            </a:r>
            <a:r>
              <a:rPr lang="en-US" altLang="zh-TW" dirty="0" err="1" smtClean="0"/>
              <a:t>etc</a:t>
            </a:r>
            <a:r>
              <a:rPr lang="en-US" altLang="zh-TW" dirty="0" smtClean="0"/>
              <a:t>/</a:t>
            </a:r>
            <a:r>
              <a:rPr lang="en-US" altLang="zh-TW" dirty="0" err="1" smtClean="0"/>
              <a:t>lighttpd</a:t>
            </a:r>
            <a:r>
              <a:rPr lang="en-US" altLang="zh-TW" dirty="0" smtClean="0"/>
              <a:t>/{</a:t>
            </a:r>
            <a:r>
              <a:rPr lang="en-US" altLang="zh-TW" dirty="0" err="1" smtClean="0"/>
              <a:t>lighttpd,modules</a:t>
            </a:r>
            <a:r>
              <a:rPr lang="en-US" altLang="zh-TW" dirty="0" smtClean="0"/>
              <a:t>}.</a:t>
            </a:r>
            <a:r>
              <a:rPr lang="en-US" altLang="zh-TW" dirty="0" err="1" smtClean="0"/>
              <a:t>conf</a:t>
            </a:r>
            <a:endParaRPr lang="en-US" altLang="zh-TW" dirty="0" smtClean="0"/>
          </a:p>
          <a:p>
            <a:pPr lvl="1" eaLnBrk="1" hangingPunct="1"/>
            <a:r>
              <a:rPr lang="en-US" altLang="zh-TW" dirty="0" smtClean="0"/>
              <a:t>/</a:t>
            </a:r>
            <a:r>
              <a:rPr lang="en-US" altLang="zh-TW" dirty="0" err="1" smtClean="0"/>
              <a:t>usr</a:t>
            </a:r>
            <a:r>
              <a:rPr lang="en-US" altLang="zh-TW" dirty="0" smtClean="0"/>
              <a:t>/local/</a:t>
            </a:r>
            <a:r>
              <a:rPr lang="en-US" altLang="zh-TW" dirty="0" err="1" smtClean="0"/>
              <a:t>etc</a:t>
            </a:r>
            <a:r>
              <a:rPr lang="en-US" altLang="zh-TW" dirty="0" smtClean="0"/>
              <a:t>/</a:t>
            </a:r>
            <a:r>
              <a:rPr lang="en-US" altLang="zh-TW" dirty="0" err="1" smtClean="0"/>
              <a:t>lighttpd</a:t>
            </a:r>
            <a:r>
              <a:rPr lang="en-US" altLang="zh-TW" dirty="0" smtClean="0"/>
              <a:t>/{</a:t>
            </a:r>
            <a:r>
              <a:rPr lang="en-US" altLang="zh-TW" dirty="0" err="1" smtClean="0"/>
              <a:t>vhosts,conf</a:t>
            </a:r>
            <a:r>
              <a:rPr lang="en-US" altLang="zh-TW" dirty="0" smtClean="0"/>
              <a:t>}.d/</a:t>
            </a:r>
          </a:p>
          <a:p>
            <a:pPr eaLnBrk="1" hangingPunct="1"/>
            <a:r>
              <a:rPr lang="en-US" altLang="zh-TW" dirty="0" smtClean="0"/>
              <a:t>Startup script</a:t>
            </a:r>
            <a:endParaRPr lang="zh-TW" altLang="en-US" dirty="0" smtClean="0"/>
          </a:p>
          <a:p>
            <a:pPr lvl="1" eaLnBrk="1" hangingPunct="1"/>
            <a:r>
              <a:rPr lang="en-US" altLang="zh-TW" dirty="0" smtClean="0"/>
              <a:t>/</a:t>
            </a:r>
            <a:r>
              <a:rPr lang="en-US" altLang="zh-TW" dirty="0" err="1" smtClean="0"/>
              <a:t>usr</a:t>
            </a:r>
            <a:r>
              <a:rPr lang="en-US" altLang="zh-TW" dirty="0" smtClean="0"/>
              <a:t>/local/</a:t>
            </a:r>
            <a:r>
              <a:rPr lang="en-US" altLang="zh-TW" dirty="0" err="1" smtClean="0"/>
              <a:t>etc</a:t>
            </a:r>
            <a:r>
              <a:rPr lang="en-US" altLang="zh-TW" dirty="0" smtClean="0"/>
              <a:t>/</a:t>
            </a:r>
            <a:r>
              <a:rPr lang="en-US" altLang="zh-TW" dirty="0" err="1" smtClean="0"/>
              <a:t>rc.d</a:t>
            </a:r>
            <a:r>
              <a:rPr lang="en-US" altLang="zh-TW" dirty="0" smtClean="0"/>
              <a:t>/</a:t>
            </a:r>
            <a:r>
              <a:rPr lang="en-US" altLang="zh-TW" dirty="0" err="1" smtClean="0"/>
              <a:t>lighttpd</a:t>
            </a:r>
            <a:endParaRPr lang="en-US" altLang="zh-TW" dirty="0" smtClean="0"/>
          </a:p>
          <a:p>
            <a:pPr eaLnBrk="1" hangingPunct="1">
              <a:lnSpc>
                <a:spcPct val="80000"/>
              </a:lnSpc>
            </a:pPr>
            <a:r>
              <a:rPr lang="en-US" altLang="zh-TW" dirty="0" smtClean="0"/>
              <a:t>Documentation:</a:t>
            </a:r>
          </a:p>
          <a:p>
            <a:pPr lvl="1" eaLnBrk="1" hangingPunct="1">
              <a:lnSpc>
                <a:spcPct val="80000"/>
              </a:lnSpc>
            </a:pPr>
            <a:r>
              <a:rPr lang="en-US" altLang="zh-TW" dirty="0" smtClean="0"/>
              <a:t>alias, </a:t>
            </a:r>
            <a:r>
              <a:rPr lang="en-US" altLang="zh-TW" dirty="0" err="1" smtClean="0"/>
              <a:t>cgi</a:t>
            </a:r>
            <a:r>
              <a:rPr lang="en-US" altLang="zh-TW" dirty="0" smtClean="0"/>
              <a:t>, </a:t>
            </a:r>
            <a:r>
              <a:rPr lang="en-US" altLang="zh-TW" dirty="0" err="1" smtClean="0"/>
              <a:t>dirlisting</a:t>
            </a:r>
            <a:r>
              <a:rPr lang="en-US" altLang="zh-TW" dirty="0" smtClean="0"/>
              <a:t>, </a:t>
            </a:r>
            <a:r>
              <a:rPr lang="en-US" altLang="zh-TW" dirty="0" err="1" smtClean="0"/>
              <a:t>fastcgi</a:t>
            </a:r>
            <a:r>
              <a:rPr lang="en-US" altLang="zh-TW" dirty="0" smtClean="0"/>
              <a:t>, </a:t>
            </a:r>
            <a:r>
              <a:rPr lang="en-US" altLang="zh-TW" dirty="0" err="1" smtClean="0"/>
              <a:t>ssl</a:t>
            </a:r>
            <a:r>
              <a:rPr lang="en-US" altLang="zh-TW" dirty="0" smtClean="0"/>
              <a:t>, </a:t>
            </a:r>
            <a:r>
              <a:rPr lang="en-US" altLang="zh-TW" dirty="0" err="1" smtClean="0"/>
              <a:t>userdir</a:t>
            </a:r>
            <a:endParaRPr lang="en-US" altLang="zh-TW" dirty="0" smtClean="0"/>
          </a:p>
          <a:p>
            <a:pPr lvl="1" eaLnBrk="1" hangingPunct="1">
              <a:lnSpc>
                <a:spcPct val="80000"/>
              </a:lnSpc>
            </a:pPr>
            <a:r>
              <a:rPr lang="en-US" altLang="zh-TW" dirty="0" smtClean="0"/>
              <a:t>Virtual hosts: </a:t>
            </a:r>
            <a:r>
              <a:rPr lang="en-US" altLang="zh-TW" dirty="0" err="1" smtClean="0"/>
              <a:t>evhost</a:t>
            </a:r>
            <a:r>
              <a:rPr lang="en-US" altLang="zh-TW" dirty="0" smtClean="0"/>
              <a:t>, </a:t>
            </a:r>
            <a:r>
              <a:rPr lang="en-US" altLang="zh-TW" dirty="0" err="1" smtClean="0"/>
              <a:t>mysqlvhost</a:t>
            </a:r>
            <a:r>
              <a:rPr lang="en-US" altLang="zh-TW" dirty="0" smtClean="0"/>
              <a:t>, simple-</a:t>
            </a:r>
            <a:r>
              <a:rPr lang="en-US" altLang="zh-TW" dirty="0" err="1" smtClean="0"/>
              <a:t>vhost</a:t>
            </a:r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84554030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zh-TW" sz="3000" smtClean="0">
                <a:ea typeface="新細明體" panose="02020500000000000000" pitchFamily="18" charset="-120"/>
              </a:rPr>
              <a:t>FastCGI</a:t>
            </a:r>
            <a:endParaRPr lang="zh-TW" altLang="en-US" sz="3000" smtClean="0">
              <a:ea typeface="新細明體" panose="02020500000000000000" pitchFamily="18" charset="-120"/>
            </a:endParaRPr>
          </a:p>
        </p:txBody>
      </p:sp>
      <p:sp>
        <p:nvSpPr>
          <p:cNvPr id="67587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altLang="zh-TW" dirty="0" err="1" smtClean="0"/>
              <a:t>FastCGI</a:t>
            </a:r>
            <a:r>
              <a:rPr lang="en-US" altLang="zh-TW" dirty="0" smtClean="0"/>
              <a:t> is actually CGI with only a few extensions.</a:t>
            </a:r>
          </a:p>
          <a:p>
            <a:pPr lvl="1"/>
            <a:r>
              <a:rPr lang="en-US" altLang="zh-TW" dirty="0" err="1" smtClean="0"/>
              <a:t>FastCGI</a:t>
            </a:r>
            <a:r>
              <a:rPr lang="en-US" altLang="zh-TW" dirty="0" smtClean="0"/>
              <a:t> is language-independent.</a:t>
            </a:r>
          </a:p>
          <a:p>
            <a:pPr lvl="1"/>
            <a:r>
              <a:rPr lang="en-US" altLang="zh-TW" dirty="0" err="1" smtClean="0"/>
              <a:t>FastCGI</a:t>
            </a:r>
            <a:r>
              <a:rPr lang="en-US" altLang="zh-TW" dirty="0" smtClean="0"/>
              <a:t> run applications in processes isolated from the core Web server, which provides greater security than APIs.</a:t>
            </a:r>
          </a:p>
          <a:p>
            <a:pPr lvl="1"/>
            <a:r>
              <a:rPr lang="en-US" altLang="zh-TW" dirty="0" err="1" smtClean="0"/>
              <a:t>FastCGI</a:t>
            </a:r>
            <a:r>
              <a:rPr lang="en-US" altLang="zh-TW" dirty="0" smtClean="0"/>
              <a:t> developers are committed to propagating </a:t>
            </a:r>
            <a:r>
              <a:rPr lang="en-US" altLang="zh-TW" dirty="0" err="1" smtClean="0"/>
              <a:t>FastCGI</a:t>
            </a:r>
            <a:r>
              <a:rPr lang="en-US" altLang="zh-TW" dirty="0" smtClean="0"/>
              <a:t> as an open standard. (C/C++, Java, Perl, </a:t>
            </a:r>
            <a:r>
              <a:rPr lang="en-US" altLang="zh-TW" dirty="0" err="1" smtClean="0"/>
              <a:t>Tcl</a:t>
            </a:r>
            <a:r>
              <a:rPr lang="en-US" altLang="zh-TW" dirty="0" smtClean="0"/>
              <a:t>)</a:t>
            </a:r>
          </a:p>
          <a:p>
            <a:pPr lvl="1"/>
            <a:r>
              <a:rPr lang="en-US" altLang="zh-TW" dirty="0" err="1" smtClean="0"/>
              <a:t>FastCGI</a:t>
            </a:r>
            <a:r>
              <a:rPr lang="en-US" altLang="zh-TW" dirty="0" smtClean="0"/>
              <a:t> is not tied to the internal architecture of any Web server and is therefore stable even when server technology changes.</a:t>
            </a:r>
          </a:p>
          <a:p>
            <a:r>
              <a:rPr lang="en-US" altLang="zh-TW" dirty="0" smtClean="0"/>
              <a:t>Benefits:</a:t>
            </a:r>
          </a:p>
          <a:p>
            <a:pPr lvl="1"/>
            <a:r>
              <a:rPr lang="en-US" altLang="zh-TW" dirty="0" smtClean="0"/>
              <a:t>Distributed computing</a:t>
            </a:r>
          </a:p>
          <a:p>
            <a:pPr lvl="1"/>
            <a:r>
              <a:rPr lang="en-US" altLang="zh-TW" dirty="0" smtClean="0"/>
              <a:t>Multiple and extensible roles</a:t>
            </a:r>
          </a:p>
          <a:p>
            <a:r>
              <a:rPr lang="en-US" altLang="zh-TW" dirty="0" smtClean="0"/>
              <a:t>Official site: </a:t>
            </a:r>
            <a:r>
              <a:rPr lang="en-US" altLang="zh-TW" dirty="0" smtClean="0">
                <a:hlinkClick r:id="rId3"/>
              </a:rPr>
              <a:t>http://www.fastcgi.com/drupal/</a:t>
            </a:r>
            <a:endParaRPr lang="en-US" altLang="zh-TW" dirty="0" smtClean="0"/>
          </a:p>
        </p:txBody>
      </p:sp>
    </p:spTree>
    <p:extLst>
      <p:ext uri="{BB962C8B-B14F-4D97-AF65-F5344CB8AC3E}">
        <p14:creationId xmlns:p14="http://schemas.microsoft.com/office/powerpoint/2010/main" val="23199542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 sz="3000" smtClean="0">
                <a:ea typeface="新細明體" pitchFamily="18" charset="-120"/>
                <a:cs typeface="+mj-cs"/>
              </a:rPr>
              <a:t>How Apache Works </a:t>
            </a:r>
            <a:r>
              <a:rPr lang="en-US" altLang="zh-TW" sz="3000" smtClean="0">
                <a:latin typeface="Verdana"/>
                <a:ea typeface="新細明體" pitchFamily="18" charset="-120"/>
                <a:cs typeface="+mj-cs"/>
              </a:rPr>
              <a:t>–</a:t>
            </a:r>
            <a:r>
              <a:rPr lang="en-US" altLang="zh-TW" sz="3000" smtClean="0">
                <a:ea typeface="新細明體" pitchFamily="18" charset="-120"/>
                <a:cs typeface="+mj-cs"/>
              </a:rPr>
              <a:t/>
            </a:r>
            <a:br>
              <a:rPr lang="en-US" altLang="zh-TW" sz="3000" smtClean="0">
                <a:ea typeface="新細明體" pitchFamily="18" charset="-120"/>
                <a:cs typeface="+mj-cs"/>
              </a:rPr>
            </a:br>
            <a:r>
              <a:rPr lang="en-US" altLang="zh-TW" sz="3000" smtClean="0">
                <a:ea typeface="新細明體" pitchFamily="18" charset="-120"/>
                <a:cs typeface="+mj-cs"/>
              </a:rPr>
              <a:t>		Each request-response</a:t>
            </a:r>
          </a:p>
        </p:txBody>
      </p:sp>
      <p:sp>
        <p:nvSpPr>
          <p:cNvPr id="9219" name="Rectangle 5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>
                <a:ea typeface="新細明體" panose="02020500000000000000" pitchFamily="18" charset="-120"/>
              </a:rPr>
              <a:t>Apache breaks client request into several steps which are implemented as modules</a:t>
            </a:r>
          </a:p>
          <a:p>
            <a:pPr lvl="1" eaLnBrk="1" hangingPunct="1"/>
            <a:endParaRPr lang="en-US" altLang="zh-TW" smtClean="0">
              <a:ea typeface="新細明體" panose="02020500000000000000" pitchFamily="18" charset="-120"/>
            </a:endParaRPr>
          </a:p>
        </p:txBody>
      </p:sp>
      <p:pic>
        <p:nvPicPr>
          <p:cNvPr id="9220" name="Picture 7" descr="pipe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47800" y="2286000"/>
            <a:ext cx="6172200" cy="429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9054845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762000" y="381000"/>
            <a:ext cx="304800" cy="6248400"/>
          </a:xfrm>
        </p:spPr>
        <p:txBody>
          <a:bodyPr/>
          <a:lstStyle/>
          <a:p>
            <a:pPr eaLnBrk="1" hangingPunct="1">
              <a:defRPr/>
            </a:pPr>
            <a:r>
              <a:rPr lang="en-US" altLang="zh-TW" sz="3000" smtClean="0">
                <a:ea typeface="新細明體" panose="02020500000000000000" pitchFamily="18" charset="-120"/>
                <a:cs typeface="+mj-cs"/>
              </a:rPr>
              <a:t>A</a:t>
            </a:r>
            <a:br>
              <a:rPr lang="en-US" altLang="zh-TW" sz="3000" smtClean="0">
                <a:ea typeface="新細明體" panose="02020500000000000000" pitchFamily="18" charset="-120"/>
                <a:cs typeface="+mj-cs"/>
              </a:rPr>
            </a:br>
            <a:r>
              <a:rPr lang="en-US" altLang="zh-TW" sz="3000" smtClean="0">
                <a:ea typeface="新細明體" panose="02020500000000000000" pitchFamily="18" charset="-120"/>
                <a:cs typeface="+mj-cs"/>
              </a:rPr>
              <a:t>p</a:t>
            </a:r>
            <a:br>
              <a:rPr lang="en-US" altLang="zh-TW" sz="3000" smtClean="0">
                <a:ea typeface="新細明體" panose="02020500000000000000" pitchFamily="18" charset="-120"/>
                <a:cs typeface="+mj-cs"/>
              </a:rPr>
            </a:br>
            <a:r>
              <a:rPr lang="en-US" altLang="zh-TW" sz="3000" smtClean="0">
                <a:ea typeface="新細明體" panose="02020500000000000000" pitchFamily="18" charset="-120"/>
                <a:cs typeface="+mj-cs"/>
              </a:rPr>
              <a:t>a</a:t>
            </a:r>
            <a:br>
              <a:rPr lang="en-US" altLang="zh-TW" sz="3000" smtClean="0">
                <a:ea typeface="新細明體" panose="02020500000000000000" pitchFamily="18" charset="-120"/>
                <a:cs typeface="+mj-cs"/>
              </a:rPr>
            </a:br>
            <a:r>
              <a:rPr lang="en-US" altLang="zh-TW" sz="3000" smtClean="0">
                <a:ea typeface="新細明體" panose="02020500000000000000" pitchFamily="18" charset="-120"/>
                <a:cs typeface="+mj-cs"/>
              </a:rPr>
              <a:t>c</a:t>
            </a:r>
            <a:br>
              <a:rPr lang="en-US" altLang="zh-TW" sz="3000" smtClean="0">
                <a:ea typeface="新細明體" panose="02020500000000000000" pitchFamily="18" charset="-120"/>
                <a:cs typeface="+mj-cs"/>
              </a:rPr>
            </a:br>
            <a:r>
              <a:rPr lang="en-US" altLang="zh-TW" sz="3000" smtClean="0">
                <a:ea typeface="新細明體" panose="02020500000000000000" pitchFamily="18" charset="-120"/>
                <a:cs typeface="+mj-cs"/>
              </a:rPr>
              <a:t>h</a:t>
            </a:r>
            <a:br>
              <a:rPr lang="en-US" altLang="zh-TW" sz="3000" smtClean="0">
                <a:ea typeface="新細明體" panose="02020500000000000000" pitchFamily="18" charset="-120"/>
                <a:cs typeface="+mj-cs"/>
              </a:rPr>
            </a:br>
            <a:r>
              <a:rPr lang="en-US" altLang="zh-TW" sz="3000" smtClean="0">
                <a:ea typeface="新細明體" panose="02020500000000000000" pitchFamily="18" charset="-120"/>
                <a:cs typeface="+mj-cs"/>
              </a:rPr>
              <a:t>e</a:t>
            </a:r>
            <a:br>
              <a:rPr lang="en-US" altLang="zh-TW" sz="3000" smtClean="0">
                <a:ea typeface="新細明體" panose="02020500000000000000" pitchFamily="18" charset="-120"/>
                <a:cs typeface="+mj-cs"/>
              </a:rPr>
            </a:br>
            <a:r>
              <a:rPr lang="en-US" altLang="zh-TW" sz="3000" smtClean="0">
                <a:ea typeface="新細明體" panose="02020500000000000000" pitchFamily="18" charset="-120"/>
                <a:cs typeface="+mj-cs"/>
              </a:rPr>
              <a:t/>
            </a:r>
            <a:br>
              <a:rPr lang="en-US" altLang="zh-TW" sz="3000" smtClean="0">
                <a:ea typeface="新細明體" panose="02020500000000000000" pitchFamily="18" charset="-120"/>
                <a:cs typeface="+mj-cs"/>
              </a:rPr>
            </a:br>
            <a:r>
              <a:rPr lang="en-US" altLang="zh-TW" sz="3000" smtClean="0">
                <a:ea typeface="新細明體" panose="02020500000000000000" pitchFamily="18" charset="-120"/>
                <a:cs typeface="+mj-cs"/>
              </a:rPr>
              <a:t>D</a:t>
            </a:r>
            <a:br>
              <a:rPr lang="en-US" altLang="zh-TW" sz="3000" smtClean="0">
                <a:ea typeface="新細明體" panose="02020500000000000000" pitchFamily="18" charset="-120"/>
                <a:cs typeface="+mj-cs"/>
              </a:rPr>
            </a:br>
            <a:r>
              <a:rPr lang="en-US" altLang="zh-TW" sz="3000" smtClean="0">
                <a:ea typeface="新細明體" panose="02020500000000000000" pitchFamily="18" charset="-120"/>
                <a:cs typeface="+mj-cs"/>
              </a:rPr>
              <a:t>e</a:t>
            </a:r>
            <a:br>
              <a:rPr lang="en-US" altLang="zh-TW" sz="3000" smtClean="0">
                <a:ea typeface="新細明體" panose="02020500000000000000" pitchFamily="18" charset="-120"/>
                <a:cs typeface="+mj-cs"/>
              </a:rPr>
            </a:br>
            <a:r>
              <a:rPr lang="en-US" altLang="zh-TW" sz="3000" smtClean="0">
                <a:ea typeface="新細明體" panose="02020500000000000000" pitchFamily="18" charset="-120"/>
                <a:cs typeface="+mj-cs"/>
              </a:rPr>
              <a:t>t</a:t>
            </a:r>
            <a:br>
              <a:rPr lang="en-US" altLang="zh-TW" sz="3000" smtClean="0">
                <a:ea typeface="新細明體" panose="02020500000000000000" pitchFamily="18" charset="-120"/>
                <a:cs typeface="+mj-cs"/>
              </a:rPr>
            </a:br>
            <a:r>
              <a:rPr lang="en-US" altLang="zh-TW" sz="3000" smtClean="0">
                <a:ea typeface="新細明體" panose="02020500000000000000" pitchFamily="18" charset="-120"/>
                <a:cs typeface="+mj-cs"/>
              </a:rPr>
              <a:t>a</a:t>
            </a:r>
            <a:br>
              <a:rPr lang="en-US" altLang="zh-TW" sz="3000" smtClean="0">
                <a:ea typeface="新細明體" panose="02020500000000000000" pitchFamily="18" charset="-120"/>
                <a:cs typeface="+mj-cs"/>
              </a:rPr>
            </a:br>
            <a:r>
              <a:rPr lang="en-US" altLang="zh-TW" sz="3000" smtClean="0">
                <a:ea typeface="新細明體" panose="02020500000000000000" pitchFamily="18" charset="-120"/>
                <a:cs typeface="+mj-cs"/>
              </a:rPr>
              <a:t>i</a:t>
            </a:r>
            <a:br>
              <a:rPr lang="en-US" altLang="zh-TW" sz="3000" smtClean="0">
                <a:ea typeface="新細明體" panose="02020500000000000000" pitchFamily="18" charset="-120"/>
                <a:cs typeface="+mj-cs"/>
              </a:rPr>
            </a:br>
            <a:r>
              <a:rPr lang="en-US" altLang="zh-TW" sz="3000" smtClean="0">
                <a:ea typeface="新細明體" panose="02020500000000000000" pitchFamily="18" charset="-120"/>
                <a:cs typeface="+mj-cs"/>
              </a:rPr>
              <a:t>l</a:t>
            </a:r>
          </a:p>
        </p:txBody>
      </p:sp>
      <p:pic>
        <p:nvPicPr>
          <p:cNvPr id="11267" name="Picture 4" descr="fig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7775" y="104775"/>
            <a:ext cx="7820025" cy="664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0224096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 smtClean="0">
                <a:ea typeface="新細明體" pitchFamily="18" charset="-120"/>
                <a:cs typeface="+mj-cs"/>
              </a:rPr>
              <a:t>Apache with mod_ssl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zh-TW" altLang="zh-TW" smtClean="0">
              <a:ea typeface="新細明體" panose="02020500000000000000" pitchFamily="18" charset="-120"/>
            </a:endParaRPr>
          </a:p>
        </p:txBody>
      </p:sp>
      <p:pic>
        <p:nvPicPr>
          <p:cNvPr id="12292" name="Picture 4" descr="ssl_overview_fig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2209800"/>
            <a:ext cx="5029200" cy="3698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706919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 smtClean="0">
                <a:cs typeface="+mj-cs"/>
              </a:rPr>
              <a:t>MySQL (1)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en-US" altLang="zh-TW" smtClean="0"/>
              <a:t>SQL (Structured Query Language)</a:t>
            </a:r>
          </a:p>
          <a:p>
            <a:pPr lvl="1" eaLnBrk="1" hangingPunct="1"/>
            <a:r>
              <a:rPr lang="en-US" altLang="zh-TW" smtClean="0"/>
              <a:t>The most popular computer language used to create, modify, retrieve and manipulate data from </a:t>
            </a:r>
            <a:r>
              <a:rPr lang="en-US" altLang="zh-TW" smtClean="0">
                <a:solidFill>
                  <a:schemeClr val="hlink"/>
                </a:solidFill>
              </a:rPr>
              <a:t>relational database</a:t>
            </a:r>
            <a:r>
              <a:rPr lang="en-US" altLang="zh-TW" smtClean="0"/>
              <a:t> management systems.</a:t>
            </a:r>
          </a:p>
          <a:p>
            <a:pPr lvl="1" eaLnBrk="1" hangingPunct="1"/>
            <a:r>
              <a:rPr lang="en-US" altLang="zh-TW" smtClean="0"/>
              <a:t>Introduction to SQL: </a:t>
            </a:r>
            <a:r>
              <a:rPr lang="en-US" altLang="zh-TW" smtClean="0">
                <a:hlinkClick r:id="rId3"/>
              </a:rPr>
              <a:t>http://www.1keydata.com/tw/sql/sql.html</a:t>
            </a:r>
            <a:endParaRPr lang="en-US" altLang="zh-TW" smtClean="0"/>
          </a:p>
          <a:p>
            <a:pPr lvl="2" eaLnBrk="1" hangingPunct="1"/>
            <a:r>
              <a:rPr lang="en-US" altLang="zh-TW" smtClean="0"/>
              <a:t>In Chinese.</a:t>
            </a:r>
          </a:p>
          <a:p>
            <a:pPr eaLnBrk="1" hangingPunct="1"/>
            <a:r>
              <a:rPr lang="en-US" altLang="zh-TW" smtClean="0"/>
              <a:t>A </a:t>
            </a:r>
            <a:r>
              <a:rPr lang="en-US" altLang="zh-TW" smtClean="0">
                <a:solidFill>
                  <a:schemeClr val="hlink"/>
                </a:solidFill>
              </a:rPr>
              <a:t>multithreaded</a:t>
            </a:r>
            <a:r>
              <a:rPr lang="en-US" altLang="zh-TW" smtClean="0"/>
              <a:t>, </a:t>
            </a:r>
            <a:r>
              <a:rPr lang="en-US" altLang="zh-TW" smtClean="0">
                <a:solidFill>
                  <a:schemeClr val="hlink"/>
                </a:solidFill>
              </a:rPr>
              <a:t>multi-user</a:t>
            </a:r>
            <a:r>
              <a:rPr lang="en-US" altLang="zh-TW" smtClean="0"/>
              <a:t>, </a:t>
            </a:r>
            <a:r>
              <a:rPr lang="en-US" altLang="zh-TW" smtClean="0">
                <a:solidFill>
                  <a:schemeClr val="hlink"/>
                </a:solidFill>
              </a:rPr>
              <a:t>SQL</a:t>
            </a:r>
            <a:r>
              <a:rPr lang="en-US" altLang="zh-TW" smtClean="0"/>
              <a:t> Database Management System.</a:t>
            </a:r>
          </a:p>
          <a:p>
            <a:pPr eaLnBrk="1" hangingPunct="1"/>
            <a:r>
              <a:rPr lang="en-US" altLang="zh-TW" smtClean="0"/>
              <a:t>Owned and sponsored by a Swedish company MySQL AB, acquired by Sun Microsystems 2008.</a:t>
            </a:r>
          </a:p>
          <a:p>
            <a:pPr eaLnBrk="1" hangingPunct="1"/>
            <a:r>
              <a:rPr lang="en-US" altLang="zh-TW" smtClean="0"/>
              <a:t>Official Site: </a:t>
            </a:r>
            <a:r>
              <a:rPr lang="en-US" altLang="zh-TW" smtClean="0">
                <a:hlinkClick r:id="rId4"/>
              </a:rPr>
              <a:t>http://www.mysql.com</a:t>
            </a:r>
            <a:endParaRPr lang="en-US" altLang="zh-TW" smtClean="0"/>
          </a:p>
          <a:p>
            <a:pPr eaLnBrk="1" hangingPunct="1"/>
            <a:r>
              <a:rPr lang="en-US" altLang="zh-TW" smtClean="0"/>
              <a:t>Documentation: </a:t>
            </a:r>
            <a:r>
              <a:rPr lang="en-US" altLang="zh-TW" smtClean="0">
                <a:hlinkClick r:id="rId5"/>
              </a:rPr>
              <a:t>http://dev.mysql.com/doc</a:t>
            </a:r>
            <a:endParaRPr lang="en-US" altLang="zh-TW" smtClean="0"/>
          </a:p>
        </p:txBody>
      </p:sp>
    </p:spTree>
    <p:extLst>
      <p:ext uri="{BB962C8B-B14F-4D97-AF65-F5344CB8AC3E}">
        <p14:creationId xmlns:p14="http://schemas.microsoft.com/office/powerpoint/2010/main" val="25404207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>
              <a:defRPr/>
            </a:pPr>
            <a:r>
              <a:rPr lang="en-US" altLang="zh-TW" smtClean="0">
                <a:cs typeface="+mj-cs"/>
              </a:rPr>
              <a:t>MySQL (2)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zh-TW" smtClean="0"/>
              <a:t>Features: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TW" smtClean="0"/>
              <a:t>Writing in C/C++, tested by many compilers, </a:t>
            </a:r>
            <a:r>
              <a:rPr lang="en-US" altLang="zh-TW" smtClean="0">
                <a:solidFill>
                  <a:schemeClr val="hlink"/>
                </a:solidFill>
              </a:rPr>
              <a:t>portable to many platforms</a:t>
            </a:r>
            <a:r>
              <a:rPr lang="en-US" altLang="zh-TW" smtClean="0"/>
              <a:t>.</a:t>
            </a:r>
          </a:p>
          <a:p>
            <a:pPr lvl="2" eaLnBrk="1" hangingPunct="1">
              <a:lnSpc>
                <a:spcPct val="90000"/>
              </a:lnSpc>
            </a:pPr>
            <a:r>
              <a:rPr lang="en-US" altLang="zh-TW" smtClean="0"/>
              <a:t>AIX, FreeBSD, HP-UX, Linux, Mac OS, Solaris, Windows, …etc.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TW" smtClean="0"/>
              <a:t>Providing APIs for C/C++, Java, Perl, PHP, Python, Ruby, Tcl, …etc.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TW" smtClean="0">
                <a:solidFill>
                  <a:schemeClr val="hlink"/>
                </a:solidFill>
              </a:rPr>
              <a:t>Multi-threaded</a:t>
            </a:r>
            <a:r>
              <a:rPr lang="en-US" altLang="zh-TW" smtClean="0"/>
              <a:t> kernel, supporting systems with multiple CPUs.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TW" smtClean="0"/>
              <a:t>Optimized algorithm for </a:t>
            </a:r>
            <a:r>
              <a:rPr lang="en-US" altLang="zh-TW" smtClean="0">
                <a:solidFill>
                  <a:schemeClr val="hlink"/>
                </a:solidFill>
              </a:rPr>
              <a:t>SQL</a:t>
            </a:r>
            <a:r>
              <a:rPr lang="en-US" altLang="zh-TW" smtClean="0"/>
              <a:t> Query.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TW" smtClean="0"/>
              <a:t>Multi-Language (coding) Supports.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TW" smtClean="0"/>
              <a:t>Lots of connecting method: TCP/IP, ODBC, JDBC, Unix domain socket.</a:t>
            </a:r>
          </a:p>
          <a:p>
            <a:pPr lvl="1" eaLnBrk="1" hangingPunct="1">
              <a:lnSpc>
                <a:spcPct val="90000"/>
              </a:lnSpc>
            </a:pPr>
            <a:r>
              <a:rPr lang="en-US" altLang="zh-TW" smtClean="0">
                <a:solidFill>
                  <a:schemeClr val="hlink"/>
                </a:solidFill>
              </a:rPr>
              <a:t>Free Software</a:t>
            </a:r>
            <a:r>
              <a:rPr lang="en-US" altLang="zh-TW" smtClean="0">
                <a:solidFill>
                  <a:srgbClr val="FFFF00"/>
                </a:solidFill>
              </a:rPr>
              <a:t> </a:t>
            </a:r>
            <a:r>
              <a:rPr lang="en-US" altLang="zh-TW" smtClean="0"/>
              <a:t>(GNU General Public License version 2)</a:t>
            </a:r>
            <a:endParaRPr lang="en-US" altLang="zh-TW" smtClean="0">
              <a:solidFill>
                <a:schemeClr val="hlink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en-US" altLang="zh-TW" smtClean="0"/>
              <a:t>Popular for web applications</a:t>
            </a:r>
          </a:p>
        </p:txBody>
      </p:sp>
    </p:spTree>
    <p:extLst>
      <p:ext uri="{BB962C8B-B14F-4D97-AF65-F5344CB8AC3E}">
        <p14:creationId xmlns:p14="http://schemas.microsoft.com/office/powerpoint/2010/main" val="1587658012"/>
      </p:ext>
    </p:extLst>
  </p:cSld>
  <p:clrMapOvr>
    <a:masterClrMapping/>
  </p:clrMapOvr>
</p:sld>
</file>

<file path=ppt/theme/theme1.xml><?xml version="1.0" encoding="utf-8"?>
<a:theme xmlns:a="http://schemas.openxmlformats.org/drawingml/2006/main" name="proposal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FF0000"/>
      </a:hlink>
      <a:folHlink>
        <a:srgbClr val="C0C0C0"/>
      </a:folHlink>
    </a:clrScheme>
    <a:fontScheme name="latin(serif) CJK(san serif)">
      <a:majorFont>
        <a:latin typeface="Lucida Sans"/>
        <a:ea typeface="思源黑體 Regular"/>
        <a:cs typeface=""/>
      </a:majorFont>
      <a:minorFont>
        <a:latin typeface="Times New Roman"/>
        <a:ea typeface="思源黑體 Regular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charset="-12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non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新細明體" charset="-120"/>
          </a:defRPr>
        </a:defPPr>
      </a:lstStyle>
    </a:lnDef>
  </a:objectDefaults>
  <a:extraClrSchemeLst>
    <a:extraClrScheme>
      <a:clrScheme name="proposal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proposal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posal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posal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posal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posal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proposal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4862</TotalTime>
  <Words>2143</Words>
  <Application>Microsoft Office PowerPoint</Application>
  <PresentationFormat>如螢幕大小 (4:3)</PresentationFormat>
  <Paragraphs>531</Paragraphs>
  <Slides>45</Slides>
  <Notes>17</Notes>
  <HiddenSlides>0</HiddenSlides>
  <MMClips>0</MMClips>
  <ScaleCrop>false</ScaleCrop>
  <HeadingPairs>
    <vt:vector size="6" baseType="variant">
      <vt:variant>
        <vt:lpstr>使用字型</vt:lpstr>
      </vt:variant>
      <vt:variant>
        <vt:i4>12</vt:i4>
      </vt:variant>
      <vt:variant>
        <vt:lpstr>佈景主題</vt:lpstr>
      </vt:variant>
      <vt:variant>
        <vt:i4>1</vt:i4>
      </vt:variant>
      <vt:variant>
        <vt:lpstr>投影片標題</vt:lpstr>
      </vt:variant>
      <vt:variant>
        <vt:i4>45</vt:i4>
      </vt:variant>
    </vt:vector>
  </HeadingPairs>
  <TitlesOfParts>
    <vt:vector size="58" baseType="lpstr">
      <vt:lpstr>Wingdings</vt:lpstr>
      <vt:lpstr>Calibri</vt:lpstr>
      <vt:lpstr>Futura Md BT</vt:lpstr>
      <vt:lpstr>Verdana</vt:lpstr>
      <vt:lpstr>華康標楷體(P)</vt:lpstr>
      <vt:lpstr>Arial</vt:lpstr>
      <vt:lpstr>思源黑體 Regular</vt:lpstr>
      <vt:lpstr>思源黑體 Light</vt:lpstr>
      <vt:lpstr>華康儷粗黑(P)</vt:lpstr>
      <vt:lpstr>Lucida Sans</vt:lpstr>
      <vt:lpstr>新細明體</vt:lpstr>
      <vt:lpstr>Times New Roman</vt:lpstr>
      <vt:lpstr>proposal</vt:lpstr>
      <vt:lpstr>FAMP </vt:lpstr>
      <vt:lpstr>Outline</vt:lpstr>
      <vt:lpstr>Apache</vt:lpstr>
      <vt:lpstr>How Apache Works –   request and response</vt:lpstr>
      <vt:lpstr>How Apache Works –   Each request-response</vt:lpstr>
      <vt:lpstr>A p a c h e  D e t a i l</vt:lpstr>
      <vt:lpstr>Apache with mod_ssl</vt:lpstr>
      <vt:lpstr>MySQL (1)</vt:lpstr>
      <vt:lpstr>MySQL (2)</vt:lpstr>
      <vt:lpstr>PHP</vt:lpstr>
      <vt:lpstr>Installation and Administration</vt:lpstr>
      <vt:lpstr>Installing MySQL (1)</vt:lpstr>
      <vt:lpstr>Installing MySQL (2)</vt:lpstr>
      <vt:lpstr>Installing MySQL (3)</vt:lpstr>
      <vt:lpstr>Installing MySQL (4)</vt:lpstr>
      <vt:lpstr>Administrating MySQL (1)</vt:lpstr>
      <vt:lpstr>MySQL – first use </vt:lpstr>
      <vt:lpstr>Administrating MySQL (2)</vt:lpstr>
      <vt:lpstr>Administrating MySQL (3)</vt:lpstr>
      <vt:lpstr>Installing Apache (1)</vt:lpstr>
      <vt:lpstr>Installing Apache (3)</vt:lpstr>
      <vt:lpstr>Apache configuration –  Configuration files</vt:lpstr>
      <vt:lpstr>Apache configuration –  Global Settings (httpd.conf)</vt:lpstr>
      <vt:lpstr>Apache configuration –  Directory Configuration (1)</vt:lpstr>
      <vt:lpstr>Apache configuration –  Directory Configuration (2)</vt:lpstr>
      <vt:lpstr>Apache configuration –  Options of Modules</vt:lpstr>
      <vt:lpstr>Supplemental configuration –  httpd-mpm.conf (Multi-Processing Module)</vt:lpstr>
      <vt:lpstr>Supplemental configuration –  httpd-userdir.conf</vt:lpstr>
      <vt:lpstr>Supplemental configuration –  httpd-vhosts.conf</vt:lpstr>
      <vt:lpstr>Supplemental configuration –  More…</vt:lpstr>
      <vt:lpstr>Other configuration for Apache –  log</vt:lpstr>
      <vt:lpstr>.htaccess (1)</vt:lpstr>
      <vt:lpstr>.htaccess (2)</vt:lpstr>
      <vt:lpstr>.htaccess (3)</vt:lpstr>
      <vt:lpstr>Installing PHP (1)</vt:lpstr>
      <vt:lpstr>Installing PHP (2)</vt:lpstr>
      <vt:lpstr>Test PHP in apache (1)</vt:lpstr>
      <vt:lpstr>Test PHP in apache (2)</vt:lpstr>
      <vt:lpstr>Appendix</vt:lpstr>
      <vt:lpstr>phpMyAdmin</vt:lpstr>
      <vt:lpstr>Installing phpMyAdmin (1)</vt:lpstr>
      <vt:lpstr>Installing phpMyAdmin (2)</vt:lpstr>
      <vt:lpstr>phpMyAdmin</vt:lpstr>
      <vt:lpstr>Installing lighttpd</vt:lpstr>
      <vt:lpstr>FastCGI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SzuYi Huang</dc:creator>
  <cp:lastModifiedBy>SzuYi Huang</cp:lastModifiedBy>
  <cp:revision>26</cp:revision>
  <dcterms:created xsi:type="dcterms:W3CDTF">2015-11-17T06:58:34Z</dcterms:created>
  <dcterms:modified xsi:type="dcterms:W3CDTF">2015-11-26T09:25:56Z</dcterms:modified>
</cp:coreProperties>
</file>