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</p:sldMasterIdLst>
  <p:notesMasterIdLst>
    <p:notesMasterId r:id="rId25"/>
  </p:notesMasterIdLst>
  <p:sldIdLst>
    <p:sldId id="256" r:id="rId3"/>
    <p:sldId id="268" r:id="rId4"/>
    <p:sldId id="269" r:id="rId5"/>
    <p:sldId id="272" r:id="rId6"/>
    <p:sldId id="273" r:id="rId7"/>
    <p:sldId id="274" r:id="rId8"/>
    <p:sldId id="276" r:id="rId9"/>
    <p:sldId id="277" r:id="rId10"/>
    <p:sldId id="275" r:id="rId11"/>
    <p:sldId id="271" r:id="rId12"/>
    <p:sldId id="278" r:id="rId13"/>
    <p:sldId id="279" r:id="rId14"/>
    <p:sldId id="258" r:id="rId15"/>
    <p:sldId id="259" r:id="rId16"/>
    <p:sldId id="260" r:id="rId17"/>
    <p:sldId id="261" r:id="rId18"/>
    <p:sldId id="262" r:id="rId19"/>
    <p:sldId id="263" r:id="rId20"/>
    <p:sldId id="265" r:id="rId21"/>
    <p:sldId id="267" r:id="rId22"/>
    <p:sldId id="264" r:id="rId23"/>
    <p:sldId id="266" r:id="rId24"/>
  </p:sldIdLst>
  <p:sldSz cx="9144000" cy="6858000" type="screen4x3"/>
  <p:notesSz cx="6400800" cy="86868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05" autoAdjust="0"/>
  </p:normalViewPr>
  <p:slideViewPr>
    <p:cSldViewPr>
      <p:cViewPr varScale="1">
        <p:scale>
          <a:sx n="81" d="100"/>
          <a:sy n="81" d="100"/>
        </p:scale>
        <p:origin x="127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/>
          <p:cNvSpPr>
            <a:spLocks noChangeArrowheads="1"/>
          </p:cNvSpPr>
          <p:nvPr/>
        </p:nvSpPr>
        <p:spPr bwMode="auto">
          <a:xfrm>
            <a:off x="0" y="0"/>
            <a:ext cx="6400800" cy="86868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39" name="AutoShape 2"/>
          <p:cNvSpPr>
            <a:spLocks noChangeArrowheads="1"/>
          </p:cNvSpPr>
          <p:nvPr/>
        </p:nvSpPr>
        <p:spPr bwMode="auto">
          <a:xfrm>
            <a:off x="0" y="0"/>
            <a:ext cx="6400800" cy="86868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0" name="AutoShape 3"/>
          <p:cNvSpPr>
            <a:spLocks noChangeArrowheads="1"/>
          </p:cNvSpPr>
          <p:nvPr/>
        </p:nvSpPr>
        <p:spPr bwMode="auto">
          <a:xfrm>
            <a:off x="0" y="0"/>
            <a:ext cx="6400800" cy="86868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3537" cy="12452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39763" y="4125913"/>
            <a:ext cx="5113337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 noProof="0" smtClean="0"/>
          </a:p>
        </p:txBody>
      </p:sp>
    </p:spTree>
    <p:extLst>
      <p:ext uri="{BB962C8B-B14F-4D97-AF65-F5344CB8AC3E}">
        <p14:creationId xmlns:p14="http://schemas.microsoft.com/office/powerpoint/2010/main" val="3489055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8700" y="660400"/>
            <a:ext cx="4341813" cy="3257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39763" y="4125913"/>
            <a:ext cx="5119687" cy="39100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022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8700" y="660400"/>
            <a:ext cx="4341813" cy="3257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39763" y="4125913"/>
            <a:ext cx="5119687" cy="39100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25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8700" y="660400"/>
            <a:ext cx="4341813" cy="3257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39763" y="4125913"/>
            <a:ext cx="5119687" cy="39100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406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8700" y="660400"/>
            <a:ext cx="4341813" cy="3257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39763" y="4125913"/>
            <a:ext cx="5119687" cy="39100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6987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8700" y="660400"/>
            <a:ext cx="4341813" cy="3257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39763" y="4125913"/>
            <a:ext cx="5119687" cy="39100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913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-14201775" y="-11796713"/>
            <a:ext cx="16600488" cy="12452351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ftp user must exist before do this!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7393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-14201775" y="-11796713"/>
            <a:ext cx="16600488" cy="12452351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1311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8700" y="660400"/>
            <a:ext cx="4341813" cy="3257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39763" y="4125913"/>
            <a:ext cx="5119687" cy="39100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749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8700" y="660400"/>
            <a:ext cx="4341813" cy="3257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39763" y="4125913"/>
            <a:ext cx="5119687" cy="39100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584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8700" y="660400"/>
            <a:ext cx="4341813" cy="3257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39763" y="4125913"/>
            <a:ext cx="5119687" cy="39100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808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8700" y="660400"/>
            <a:ext cx="4341813" cy="3257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39763" y="4125913"/>
            <a:ext cx="5119687" cy="39100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014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8700" y="660400"/>
            <a:ext cx="4341813" cy="3257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39763" y="4125913"/>
            <a:ext cx="5119687" cy="39100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303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8700" y="660400"/>
            <a:ext cx="4341813" cy="3257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39763" y="4125913"/>
            <a:ext cx="5119687" cy="39100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79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953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191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461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1558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</a:p>
        </p:txBody>
      </p:sp>
    </p:spTree>
    <p:extLst>
      <p:ext uri="{BB962C8B-B14F-4D97-AF65-F5344CB8AC3E}">
        <p14:creationId xmlns:p14="http://schemas.microsoft.com/office/powerpoint/2010/main" val="2267368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982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2453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98977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8282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46349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930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4946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0799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412838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681056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95547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17371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07666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</a:p>
        </p:txBody>
      </p:sp>
    </p:spTree>
    <p:extLst>
      <p:ext uri="{BB962C8B-B14F-4D97-AF65-F5344CB8AC3E}">
        <p14:creationId xmlns:p14="http://schemas.microsoft.com/office/powerpoint/2010/main" val="290772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9661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943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7802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169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060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10061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29841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B31FB05D-44A4-488D-9A88-4809DC14EFFC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116560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1" fontAlgn="base" hangingPunct="1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1" fontAlgn="base" hangingPunct="1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1" fontAlgn="base" hangingPunct="1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B31FB05D-44A4-488D-9A88-4809DC14EFFC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44525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1" fontAlgn="base" hangingPunct="1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1" fontAlgn="base" hangingPunct="1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1" fontAlgn="base" hangingPunct="1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  <a:r>
              <a:rPr lang="zh-TW" altLang="en-US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 </a:t>
            </a:r>
            <a:r>
              <a:rPr lang="en-US" altLang="zh-TW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-</a:t>
            </a:r>
            <a:r>
              <a:rPr lang="zh-TW" altLang="en-US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 </a:t>
            </a:r>
            <a:r>
              <a:rPr lang="en-US" altLang="zh-TW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File </a:t>
            </a:r>
            <a:r>
              <a:rPr lang="en-US" altLang="zh-TW" sz="3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Transfer </a:t>
            </a:r>
            <a:r>
              <a:rPr lang="en-US" altLang="zh-TW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Protocol</a:t>
            </a:r>
            <a:endParaRPr lang="en-US" sz="3400" dirty="0" smtClean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ts val="750"/>
              </a:spcBef>
              <a:buClrTx/>
              <a:buFontTx/>
              <a:buNone/>
            </a:pPr>
            <a:r>
              <a:rPr lang="en-US" altLang="zh-TW" sz="2400" smtClean="0">
                <a:solidFill>
                  <a:srgbClr val="000000"/>
                </a:solidFill>
                <a:latin typeface="Times New Roman" panose="02020603050405020304" pitchFamily="18" charset="0"/>
              </a:rPr>
              <a:t>lctseng</a:t>
            </a: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 Liang-Chi Tseng</a:t>
            </a:r>
          </a:p>
          <a:p>
            <a:pPr algn="r" eaLnBrk="1" hangingPunct="1">
              <a:spcBef>
                <a:spcPts val="750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3000" dirty="0"/>
              <a:t>FTP</a:t>
            </a:r>
            <a:br>
              <a:rPr lang="en-US" altLang="zh-TW" sz="3000" dirty="0"/>
            </a:br>
            <a:r>
              <a:rPr lang="en-US" altLang="zh-TW" sz="3000" dirty="0"/>
              <a:t>	– When FTP meets NAT/Firewall </a:t>
            </a:r>
            <a:r>
              <a:rPr lang="en-US" altLang="zh-TW" sz="3000" dirty="0" smtClean="0"/>
              <a:t>(1)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ea typeface="新細明體" panose="02020500000000000000" pitchFamily="18" charset="-120"/>
              </a:rPr>
              <a:t>Active mode, NAT/Firewall on client side</a:t>
            </a:r>
            <a:r>
              <a:rPr lang="en-US" altLang="zh-TW" dirty="0" smtClean="0">
                <a:ea typeface="新細明體" panose="02020500000000000000" pitchFamily="18" charset="-120"/>
              </a:rPr>
              <a:t>.</a:t>
            </a:r>
            <a:endParaRPr lang="en-US" altLang="zh-TW" dirty="0" smtClean="0"/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en-US" altLang="zh-TW" dirty="0" smtClean="0"/>
              <a:t> </a:t>
            </a:r>
            <a:r>
              <a:rPr lang="en-US" altLang="zh-TW" dirty="0"/>
              <a:t>W</a:t>
            </a:r>
            <a:r>
              <a:rPr lang="en-US" altLang="zh-TW" dirty="0" smtClean="0"/>
              <a:t>ireless AP</a:t>
            </a:r>
          </a:p>
          <a:p>
            <a:pPr marL="800100" lvl="1" indent="-342900" eaLnBrk="1" hangingPunct="1">
              <a:buFont typeface="Wingdings" panose="05000000000000000000" pitchFamily="2" charset="2"/>
              <a:buChar char="q"/>
            </a:pPr>
            <a:r>
              <a:rPr lang="en-US" altLang="zh-TW" dirty="0" smtClean="0"/>
              <a:t>Passive mode can solve this problem.</a:t>
            </a:r>
          </a:p>
        </p:txBody>
      </p:sp>
      <p:grpSp>
        <p:nvGrpSpPr>
          <p:cNvPr id="13316" name="Group 42"/>
          <p:cNvGrpSpPr>
            <a:grpSpLocks/>
          </p:cNvGrpSpPr>
          <p:nvPr/>
        </p:nvGrpSpPr>
        <p:grpSpPr bwMode="auto">
          <a:xfrm>
            <a:off x="1524000" y="2819400"/>
            <a:ext cx="3048000" cy="2895600"/>
            <a:chOff x="912" y="1584"/>
            <a:chExt cx="1920" cy="1824"/>
          </a:xfrm>
        </p:grpSpPr>
        <p:pic>
          <p:nvPicPr>
            <p:cNvPr id="13332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2496" y="1884"/>
              <a:ext cx="312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33" name="Picture 9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1932"/>
              <a:ext cx="3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34" name="Rectangle 10"/>
            <p:cNvSpPr>
              <a:spLocks noChangeArrowheads="1"/>
            </p:cNvSpPr>
            <p:nvPr/>
          </p:nvSpPr>
          <p:spPr bwMode="auto">
            <a:xfrm>
              <a:off x="912" y="1776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13335" name="Rectangle 11"/>
            <p:cNvSpPr>
              <a:spLocks noChangeArrowheads="1"/>
            </p:cNvSpPr>
            <p:nvPr/>
          </p:nvSpPr>
          <p:spPr bwMode="auto">
            <a:xfrm>
              <a:off x="2400" y="1776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Server</a:t>
              </a:r>
            </a:p>
          </p:txBody>
        </p:sp>
        <p:sp>
          <p:nvSpPr>
            <p:cNvPr id="13336" name="Rectangle 12"/>
            <p:cNvSpPr>
              <a:spLocks noChangeArrowheads="1"/>
            </p:cNvSpPr>
            <p:nvPr/>
          </p:nvSpPr>
          <p:spPr bwMode="auto">
            <a:xfrm>
              <a:off x="1152" y="1584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NAT/Firewall</a:t>
              </a:r>
            </a:p>
          </p:txBody>
        </p:sp>
        <p:sp>
          <p:nvSpPr>
            <p:cNvPr id="13337" name="Line 13"/>
            <p:cNvSpPr>
              <a:spLocks noChangeShapeType="1"/>
            </p:cNvSpPr>
            <p:nvPr/>
          </p:nvSpPr>
          <p:spPr bwMode="auto">
            <a:xfrm>
              <a:off x="1440" y="1776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38" name="Line 14"/>
            <p:cNvSpPr>
              <a:spLocks noChangeShapeType="1"/>
            </p:cNvSpPr>
            <p:nvPr/>
          </p:nvSpPr>
          <p:spPr bwMode="auto">
            <a:xfrm>
              <a:off x="1488" y="1776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39" name="Line 15"/>
            <p:cNvSpPr>
              <a:spLocks noChangeShapeType="1"/>
            </p:cNvSpPr>
            <p:nvPr/>
          </p:nvSpPr>
          <p:spPr bwMode="auto">
            <a:xfrm>
              <a:off x="1344" y="2064"/>
              <a:ext cx="1152" cy="24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40" name="Rectangle 16"/>
            <p:cNvSpPr>
              <a:spLocks noChangeArrowheads="1"/>
            </p:cNvSpPr>
            <p:nvPr/>
          </p:nvSpPr>
          <p:spPr bwMode="auto">
            <a:xfrm rot="715759">
              <a:off x="1536" y="2016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 dirty="0"/>
                <a:t>PORT IP, </a:t>
              </a:r>
              <a:r>
                <a:rPr lang="en-US" altLang="zh-TW" sz="1600" dirty="0">
                  <a:solidFill>
                    <a:srgbClr val="FF0000"/>
                  </a:solidFill>
                </a:rPr>
                <a:t>port Y</a:t>
              </a:r>
            </a:p>
          </p:txBody>
        </p:sp>
        <p:sp>
          <p:nvSpPr>
            <p:cNvPr id="13341" name="Line 17"/>
            <p:cNvSpPr>
              <a:spLocks noChangeShapeType="1"/>
            </p:cNvSpPr>
            <p:nvPr/>
          </p:nvSpPr>
          <p:spPr bwMode="auto">
            <a:xfrm flipH="1">
              <a:off x="1488" y="2400"/>
              <a:ext cx="1008" cy="28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42" name="Rectangle 18"/>
            <p:cNvSpPr>
              <a:spLocks noChangeArrowheads="1"/>
            </p:cNvSpPr>
            <p:nvPr/>
          </p:nvSpPr>
          <p:spPr bwMode="auto">
            <a:xfrm rot="-963009">
              <a:off x="1595" y="2544"/>
              <a:ext cx="91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 dirty="0"/>
                <a:t>Connect to port Y</a:t>
              </a:r>
              <a:br>
                <a:rPr lang="en-US" altLang="zh-TW" sz="1600" dirty="0"/>
              </a:br>
              <a:r>
                <a:rPr lang="en-US" altLang="zh-TW" sz="1600" dirty="0">
                  <a:solidFill>
                    <a:srgbClr val="FF0000"/>
                  </a:solidFill>
                </a:rPr>
                <a:t>BLOCKED</a:t>
              </a:r>
            </a:p>
          </p:txBody>
        </p:sp>
        <p:sp>
          <p:nvSpPr>
            <p:cNvPr id="13343" name="Rectangle 40"/>
            <p:cNvSpPr>
              <a:spLocks noChangeArrowheads="1"/>
            </p:cNvSpPr>
            <p:nvPr/>
          </p:nvSpPr>
          <p:spPr bwMode="auto">
            <a:xfrm>
              <a:off x="1440" y="3168"/>
              <a:ext cx="100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rgbClr val="FF00FF"/>
                  </a:solidFill>
                </a:rPr>
                <a:t>Active Mode</a:t>
              </a:r>
            </a:p>
          </p:txBody>
        </p:sp>
      </p:grpSp>
      <p:grpSp>
        <p:nvGrpSpPr>
          <p:cNvPr id="13317" name="Group 44"/>
          <p:cNvGrpSpPr>
            <a:grpSpLocks/>
          </p:cNvGrpSpPr>
          <p:nvPr/>
        </p:nvGrpSpPr>
        <p:grpSpPr bwMode="auto">
          <a:xfrm>
            <a:off x="5181600" y="2819400"/>
            <a:ext cx="3048000" cy="2819400"/>
            <a:chOff x="3216" y="1632"/>
            <a:chExt cx="1920" cy="1776"/>
          </a:xfrm>
        </p:grpSpPr>
        <p:pic>
          <p:nvPicPr>
            <p:cNvPr id="13318" name="Picture 2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4800" y="1932"/>
              <a:ext cx="312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9" name="Picture 2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1980"/>
              <a:ext cx="3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0" name="Rectangle 25"/>
            <p:cNvSpPr>
              <a:spLocks noChangeArrowheads="1"/>
            </p:cNvSpPr>
            <p:nvPr/>
          </p:nvSpPr>
          <p:spPr bwMode="auto">
            <a:xfrm>
              <a:off x="3216" y="1824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13321" name="Rectangle 26"/>
            <p:cNvSpPr>
              <a:spLocks noChangeArrowheads="1"/>
            </p:cNvSpPr>
            <p:nvPr/>
          </p:nvSpPr>
          <p:spPr bwMode="auto">
            <a:xfrm>
              <a:off x="4704" y="1824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Server</a:t>
              </a:r>
            </a:p>
          </p:txBody>
        </p:sp>
        <p:sp>
          <p:nvSpPr>
            <p:cNvPr id="13322" name="Rectangle 27"/>
            <p:cNvSpPr>
              <a:spLocks noChangeArrowheads="1"/>
            </p:cNvSpPr>
            <p:nvPr/>
          </p:nvSpPr>
          <p:spPr bwMode="auto">
            <a:xfrm>
              <a:off x="3456" y="1632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NAT/Firewall</a:t>
              </a:r>
            </a:p>
          </p:txBody>
        </p:sp>
        <p:sp>
          <p:nvSpPr>
            <p:cNvPr id="13323" name="Line 28"/>
            <p:cNvSpPr>
              <a:spLocks noChangeShapeType="1"/>
            </p:cNvSpPr>
            <p:nvPr/>
          </p:nvSpPr>
          <p:spPr bwMode="auto">
            <a:xfrm>
              <a:off x="3744" y="1824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24" name="Line 29"/>
            <p:cNvSpPr>
              <a:spLocks noChangeShapeType="1"/>
            </p:cNvSpPr>
            <p:nvPr/>
          </p:nvSpPr>
          <p:spPr bwMode="auto">
            <a:xfrm>
              <a:off x="3792" y="1824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25" name="Line 30"/>
            <p:cNvSpPr>
              <a:spLocks noChangeShapeType="1"/>
            </p:cNvSpPr>
            <p:nvPr/>
          </p:nvSpPr>
          <p:spPr bwMode="auto">
            <a:xfrm>
              <a:off x="3648" y="2112"/>
              <a:ext cx="1152" cy="24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26" name="Rectangle 31"/>
            <p:cNvSpPr>
              <a:spLocks noChangeArrowheads="1"/>
            </p:cNvSpPr>
            <p:nvPr/>
          </p:nvSpPr>
          <p:spPr bwMode="auto">
            <a:xfrm rot="715759">
              <a:off x="3840" y="2064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/>
                <a:t>PASV</a:t>
              </a:r>
              <a:endParaRPr lang="en-US" altLang="zh-TW" sz="1600">
                <a:solidFill>
                  <a:schemeClr val="hlink"/>
                </a:solidFill>
              </a:endParaRPr>
            </a:p>
          </p:txBody>
        </p:sp>
        <p:sp>
          <p:nvSpPr>
            <p:cNvPr id="13327" name="Line 34"/>
            <p:cNvSpPr>
              <a:spLocks noChangeShapeType="1"/>
            </p:cNvSpPr>
            <p:nvPr/>
          </p:nvSpPr>
          <p:spPr bwMode="auto">
            <a:xfrm flipH="1" flipV="1">
              <a:off x="3648" y="2160"/>
              <a:ext cx="1104" cy="24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28" name="Rectangle 35"/>
            <p:cNvSpPr>
              <a:spLocks noChangeArrowheads="1"/>
            </p:cNvSpPr>
            <p:nvPr/>
          </p:nvSpPr>
          <p:spPr bwMode="auto">
            <a:xfrm rot="715759">
              <a:off x="3840" y="2304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 dirty="0"/>
                <a:t>reply IP, </a:t>
              </a:r>
              <a:r>
                <a:rPr lang="en-US" altLang="zh-TW" sz="1600" dirty="0">
                  <a:solidFill>
                    <a:srgbClr val="FF0000"/>
                  </a:solidFill>
                </a:rPr>
                <a:t>port Z</a:t>
              </a:r>
            </a:p>
          </p:txBody>
        </p:sp>
        <p:sp>
          <p:nvSpPr>
            <p:cNvPr id="13329" name="Line 37"/>
            <p:cNvSpPr>
              <a:spLocks noChangeShapeType="1"/>
            </p:cNvSpPr>
            <p:nvPr/>
          </p:nvSpPr>
          <p:spPr bwMode="auto">
            <a:xfrm>
              <a:off x="3648" y="2640"/>
              <a:ext cx="1200" cy="24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3330" name="Rectangle 38"/>
            <p:cNvSpPr>
              <a:spLocks noChangeArrowheads="1"/>
            </p:cNvSpPr>
            <p:nvPr/>
          </p:nvSpPr>
          <p:spPr bwMode="auto">
            <a:xfrm rot="715759">
              <a:off x="3840" y="2784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 dirty="0"/>
                <a:t>Connect to port Z</a:t>
              </a:r>
            </a:p>
            <a:p>
              <a:pPr algn="ctr"/>
              <a:r>
                <a:rPr lang="en-US" altLang="zh-TW" sz="1600" dirty="0">
                  <a:solidFill>
                    <a:srgbClr val="FF0000"/>
                  </a:solidFill>
                </a:rPr>
                <a:t>PASS</a:t>
              </a:r>
            </a:p>
          </p:txBody>
        </p:sp>
        <p:sp>
          <p:nvSpPr>
            <p:cNvPr id="13331" name="Rectangle 41"/>
            <p:cNvSpPr>
              <a:spLocks noChangeArrowheads="1"/>
            </p:cNvSpPr>
            <p:nvPr/>
          </p:nvSpPr>
          <p:spPr bwMode="auto">
            <a:xfrm>
              <a:off x="3696" y="3168"/>
              <a:ext cx="100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rgbClr val="FF00FF"/>
                  </a:solidFill>
                </a:rPr>
                <a:t>Passive Mode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885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cs typeface="+mj-cs"/>
              </a:rPr>
              <a:t>FTP</a:t>
            </a:r>
            <a:br>
              <a:rPr lang="en-US" altLang="zh-TW" sz="3000" dirty="0" smtClean="0">
                <a:cs typeface="+mj-cs"/>
              </a:rPr>
            </a:br>
            <a:r>
              <a:rPr lang="en-US" altLang="zh-TW" sz="3000" dirty="0" smtClean="0">
                <a:cs typeface="+mj-cs"/>
              </a:rPr>
              <a:t>	– When FTP meets NAT/Firewall (2)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Passive mode, NAT/Firewall on Server side.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Active mode can solve this problem.</a:t>
            </a:r>
          </a:p>
        </p:txBody>
      </p:sp>
      <p:grpSp>
        <p:nvGrpSpPr>
          <p:cNvPr id="14340" name="Group 34"/>
          <p:cNvGrpSpPr>
            <a:grpSpLocks/>
          </p:cNvGrpSpPr>
          <p:nvPr/>
        </p:nvGrpSpPr>
        <p:grpSpPr bwMode="auto">
          <a:xfrm>
            <a:off x="5181600" y="2743200"/>
            <a:ext cx="3048000" cy="2895600"/>
            <a:chOff x="3264" y="1728"/>
            <a:chExt cx="1920" cy="1824"/>
          </a:xfrm>
        </p:grpSpPr>
        <p:pic>
          <p:nvPicPr>
            <p:cNvPr id="14356" name="Picture 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4848" y="2076"/>
              <a:ext cx="312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7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2124"/>
              <a:ext cx="3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8" name="Rectangle 7"/>
            <p:cNvSpPr>
              <a:spLocks noChangeArrowheads="1"/>
            </p:cNvSpPr>
            <p:nvPr/>
          </p:nvSpPr>
          <p:spPr bwMode="auto">
            <a:xfrm>
              <a:off x="3264" y="1968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14359" name="Rectangle 8"/>
            <p:cNvSpPr>
              <a:spLocks noChangeArrowheads="1"/>
            </p:cNvSpPr>
            <p:nvPr/>
          </p:nvSpPr>
          <p:spPr bwMode="auto">
            <a:xfrm>
              <a:off x="4752" y="1968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Server</a:t>
              </a:r>
            </a:p>
          </p:txBody>
        </p:sp>
        <p:sp>
          <p:nvSpPr>
            <p:cNvPr id="14360" name="Rectangle 9"/>
            <p:cNvSpPr>
              <a:spLocks noChangeArrowheads="1"/>
            </p:cNvSpPr>
            <p:nvPr/>
          </p:nvSpPr>
          <p:spPr bwMode="auto">
            <a:xfrm>
              <a:off x="4368" y="1728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NAT/Firewall</a:t>
              </a:r>
            </a:p>
          </p:txBody>
        </p:sp>
        <p:sp>
          <p:nvSpPr>
            <p:cNvPr id="14361" name="Line 10"/>
            <p:cNvSpPr>
              <a:spLocks noChangeShapeType="1"/>
            </p:cNvSpPr>
            <p:nvPr/>
          </p:nvSpPr>
          <p:spPr bwMode="auto">
            <a:xfrm>
              <a:off x="4656" y="1920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362" name="Line 11"/>
            <p:cNvSpPr>
              <a:spLocks noChangeShapeType="1"/>
            </p:cNvSpPr>
            <p:nvPr/>
          </p:nvSpPr>
          <p:spPr bwMode="auto">
            <a:xfrm>
              <a:off x="4704" y="1920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363" name="Line 12"/>
            <p:cNvSpPr>
              <a:spLocks noChangeShapeType="1"/>
            </p:cNvSpPr>
            <p:nvPr/>
          </p:nvSpPr>
          <p:spPr bwMode="auto">
            <a:xfrm>
              <a:off x="3696" y="2256"/>
              <a:ext cx="1152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364" name="Rectangle 13"/>
            <p:cNvSpPr>
              <a:spLocks noChangeArrowheads="1"/>
            </p:cNvSpPr>
            <p:nvPr/>
          </p:nvSpPr>
          <p:spPr bwMode="auto">
            <a:xfrm rot="715759">
              <a:off x="3792" y="2208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/>
                <a:t>PORT IP, </a:t>
              </a:r>
              <a:r>
                <a:rPr lang="en-US" altLang="zh-TW" sz="1600">
                  <a:solidFill>
                    <a:schemeClr val="hlink"/>
                  </a:solidFill>
                </a:rPr>
                <a:t>port Y</a:t>
              </a:r>
            </a:p>
          </p:txBody>
        </p:sp>
        <p:sp>
          <p:nvSpPr>
            <p:cNvPr id="14365" name="Line 14"/>
            <p:cNvSpPr>
              <a:spLocks noChangeShapeType="1"/>
            </p:cNvSpPr>
            <p:nvPr/>
          </p:nvSpPr>
          <p:spPr bwMode="auto">
            <a:xfrm flipH="1">
              <a:off x="3744" y="2592"/>
              <a:ext cx="1104" cy="33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366" name="Rectangle 15"/>
            <p:cNvSpPr>
              <a:spLocks noChangeArrowheads="1"/>
            </p:cNvSpPr>
            <p:nvPr/>
          </p:nvSpPr>
          <p:spPr bwMode="auto">
            <a:xfrm rot="-963009">
              <a:off x="3696" y="2832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400"/>
                <a:t>Connect to port Y</a:t>
              </a:r>
              <a:r>
                <a:rPr lang="en-US" altLang="zh-TW" sz="1600"/>
                <a:t/>
              </a:r>
              <a:br>
                <a:rPr lang="en-US" altLang="zh-TW" sz="1600"/>
              </a:br>
              <a:r>
                <a:rPr lang="en-US" altLang="zh-TW" sz="1600">
                  <a:solidFill>
                    <a:schemeClr val="hlink"/>
                  </a:solidFill>
                </a:rPr>
                <a:t>PASS</a:t>
              </a:r>
            </a:p>
          </p:txBody>
        </p:sp>
        <p:sp>
          <p:nvSpPr>
            <p:cNvPr id="14367" name="Rectangle 16"/>
            <p:cNvSpPr>
              <a:spLocks noChangeArrowheads="1"/>
            </p:cNvSpPr>
            <p:nvPr/>
          </p:nvSpPr>
          <p:spPr bwMode="auto">
            <a:xfrm>
              <a:off x="3792" y="3312"/>
              <a:ext cx="100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rgbClr val="FF00FF"/>
                  </a:solidFill>
                </a:rPr>
                <a:t>Active Mode</a:t>
              </a:r>
            </a:p>
          </p:txBody>
        </p:sp>
      </p:grpSp>
      <p:grpSp>
        <p:nvGrpSpPr>
          <p:cNvPr id="14341" name="Group 36"/>
          <p:cNvGrpSpPr>
            <a:grpSpLocks/>
          </p:cNvGrpSpPr>
          <p:nvPr/>
        </p:nvGrpSpPr>
        <p:grpSpPr bwMode="auto">
          <a:xfrm>
            <a:off x="1524000" y="2743200"/>
            <a:ext cx="3048000" cy="2895600"/>
            <a:chOff x="960" y="1728"/>
            <a:chExt cx="1920" cy="1824"/>
          </a:xfrm>
        </p:grpSpPr>
        <p:pic>
          <p:nvPicPr>
            <p:cNvPr id="14342" name="Picture 1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2544" y="2028"/>
              <a:ext cx="312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3" name="Picture 19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2076"/>
              <a:ext cx="3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4" name="Rectangle 20"/>
            <p:cNvSpPr>
              <a:spLocks noChangeArrowheads="1"/>
            </p:cNvSpPr>
            <p:nvPr/>
          </p:nvSpPr>
          <p:spPr bwMode="auto">
            <a:xfrm>
              <a:off x="960" y="1920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14345" name="Rectangle 21"/>
            <p:cNvSpPr>
              <a:spLocks noChangeArrowheads="1"/>
            </p:cNvSpPr>
            <p:nvPr/>
          </p:nvSpPr>
          <p:spPr bwMode="auto">
            <a:xfrm>
              <a:off x="2448" y="1920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Server</a:t>
              </a:r>
            </a:p>
          </p:txBody>
        </p:sp>
        <p:sp>
          <p:nvSpPr>
            <p:cNvPr id="14346" name="Rectangle 22"/>
            <p:cNvSpPr>
              <a:spLocks noChangeArrowheads="1"/>
            </p:cNvSpPr>
            <p:nvPr/>
          </p:nvSpPr>
          <p:spPr bwMode="auto">
            <a:xfrm>
              <a:off x="2064" y="1728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NAT/Firewall</a:t>
              </a:r>
            </a:p>
          </p:txBody>
        </p:sp>
        <p:sp>
          <p:nvSpPr>
            <p:cNvPr id="14347" name="Line 23"/>
            <p:cNvSpPr>
              <a:spLocks noChangeShapeType="1"/>
            </p:cNvSpPr>
            <p:nvPr/>
          </p:nvSpPr>
          <p:spPr bwMode="auto">
            <a:xfrm>
              <a:off x="2352" y="1920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348" name="Line 24"/>
            <p:cNvSpPr>
              <a:spLocks noChangeShapeType="1"/>
            </p:cNvSpPr>
            <p:nvPr/>
          </p:nvSpPr>
          <p:spPr bwMode="auto">
            <a:xfrm>
              <a:off x="2400" y="1920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349" name="Line 25"/>
            <p:cNvSpPr>
              <a:spLocks noChangeShapeType="1"/>
            </p:cNvSpPr>
            <p:nvPr/>
          </p:nvSpPr>
          <p:spPr bwMode="auto">
            <a:xfrm>
              <a:off x="1392" y="2208"/>
              <a:ext cx="1152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350" name="Rectangle 26"/>
            <p:cNvSpPr>
              <a:spLocks noChangeArrowheads="1"/>
            </p:cNvSpPr>
            <p:nvPr/>
          </p:nvSpPr>
          <p:spPr bwMode="auto">
            <a:xfrm rot="715759">
              <a:off x="1584" y="2160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/>
                <a:t>PASV</a:t>
              </a:r>
              <a:endParaRPr lang="en-US" altLang="zh-TW" sz="1600">
                <a:solidFill>
                  <a:schemeClr val="hlink"/>
                </a:solidFill>
              </a:endParaRPr>
            </a:p>
          </p:txBody>
        </p:sp>
        <p:sp>
          <p:nvSpPr>
            <p:cNvPr id="14351" name="Line 27"/>
            <p:cNvSpPr>
              <a:spLocks noChangeShapeType="1"/>
            </p:cNvSpPr>
            <p:nvPr/>
          </p:nvSpPr>
          <p:spPr bwMode="auto">
            <a:xfrm flipH="1" flipV="1">
              <a:off x="1392" y="2256"/>
              <a:ext cx="1104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352" name="Rectangle 28"/>
            <p:cNvSpPr>
              <a:spLocks noChangeArrowheads="1"/>
            </p:cNvSpPr>
            <p:nvPr/>
          </p:nvSpPr>
          <p:spPr bwMode="auto">
            <a:xfrm rot="715759">
              <a:off x="1488" y="2352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/>
                <a:t>reply IP, </a:t>
              </a:r>
              <a:r>
                <a:rPr lang="en-US" altLang="zh-TW" sz="1600">
                  <a:solidFill>
                    <a:schemeClr val="hlink"/>
                  </a:solidFill>
                </a:rPr>
                <a:t>port Z</a:t>
              </a:r>
            </a:p>
          </p:txBody>
        </p:sp>
        <p:sp>
          <p:nvSpPr>
            <p:cNvPr id="14353" name="Line 29"/>
            <p:cNvSpPr>
              <a:spLocks noChangeShapeType="1"/>
            </p:cNvSpPr>
            <p:nvPr/>
          </p:nvSpPr>
          <p:spPr bwMode="auto">
            <a:xfrm>
              <a:off x="1344" y="2736"/>
              <a:ext cx="1008" cy="19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354" name="Rectangle 30"/>
            <p:cNvSpPr>
              <a:spLocks noChangeArrowheads="1"/>
            </p:cNvSpPr>
            <p:nvPr/>
          </p:nvSpPr>
          <p:spPr bwMode="auto">
            <a:xfrm rot="715759">
              <a:off x="1333" y="2832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400"/>
                <a:t>Connect to port Z</a:t>
              </a:r>
            </a:p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BLOCKED</a:t>
              </a:r>
            </a:p>
          </p:txBody>
        </p:sp>
        <p:sp>
          <p:nvSpPr>
            <p:cNvPr id="14355" name="Rectangle 31"/>
            <p:cNvSpPr>
              <a:spLocks noChangeArrowheads="1"/>
            </p:cNvSpPr>
            <p:nvPr/>
          </p:nvSpPr>
          <p:spPr bwMode="auto">
            <a:xfrm>
              <a:off x="1440" y="3312"/>
              <a:ext cx="100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rgbClr val="FF00FF"/>
                  </a:solidFill>
                </a:rPr>
                <a:t>Passive Mode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69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cs typeface="+mj-cs"/>
              </a:rPr>
              <a:t>FTP</a:t>
            </a:r>
            <a:br>
              <a:rPr lang="en-US" altLang="zh-TW" sz="3000" dirty="0" smtClean="0">
                <a:cs typeface="+mj-cs"/>
              </a:rPr>
            </a:br>
            <a:r>
              <a:rPr lang="en-US" altLang="zh-TW" sz="3000" dirty="0" smtClean="0">
                <a:cs typeface="+mj-cs"/>
              </a:rPr>
              <a:t>	– When FTP meets NAT/Firewall (3)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Real Problem: Firewall on both sides.</a:t>
            </a: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Solution: </a:t>
            </a:r>
            <a:r>
              <a:rPr lang="en-US" altLang="zh-TW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ftp-proxy running on NAT/Firewall</a:t>
            </a:r>
          </a:p>
          <a:p>
            <a:pPr lvl="2"/>
            <a:r>
              <a:rPr lang="en-US" altLang="zh-TW" dirty="0" smtClean="0">
                <a:ea typeface="新細明體" panose="02020500000000000000" pitchFamily="18" charset="-120"/>
              </a:rPr>
              <a:t>To be explain in firewall course (NA)</a:t>
            </a:r>
          </a:p>
        </p:txBody>
      </p:sp>
      <p:grpSp>
        <p:nvGrpSpPr>
          <p:cNvPr id="15364" name="Group 38"/>
          <p:cNvGrpSpPr>
            <a:grpSpLocks/>
          </p:cNvGrpSpPr>
          <p:nvPr/>
        </p:nvGrpSpPr>
        <p:grpSpPr bwMode="auto">
          <a:xfrm>
            <a:off x="1600200" y="2057400"/>
            <a:ext cx="3048000" cy="2895600"/>
            <a:chOff x="960" y="1776"/>
            <a:chExt cx="1920" cy="1824"/>
          </a:xfrm>
        </p:grpSpPr>
        <p:pic>
          <p:nvPicPr>
            <p:cNvPr id="15383" name="Picture 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2544" y="2076"/>
              <a:ext cx="312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84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2124"/>
              <a:ext cx="3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85" name="Rectangle 7"/>
            <p:cNvSpPr>
              <a:spLocks noChangeArrowheads="1"/>
            </p:cNvSpPr>
            <p:nvPr/>
          </p:nvSpPr>
          <p:spPr bwMode="auto">
            <a:xfrm>
              <a:off x="960" y="1968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15386" name="Rectangle 8"/>
            <p:cNvSpPr>
              <a:spLocks noChangeArrowheads="1"/>
            </p:cNvSpPr>
            <p:nvPr/>
          </p:nvSpPr>
          <p:spPr bwMode="auto">
            <a:xfrm>
              <a:off x="2448" y="1968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Server</a:t>
              </a:r>
            </a:p>
          </p:txBody>
        </p:sp>
        <p:sp>
          <p:nvSpPr>
            <p:cNvPr id="15387" name="Rectangle 9"/>
            <p:cNvSpPr>
              <a:spLocks noChangeArrowheads="1"/>
            </p:cNvSpPr>
            <p:nvPr/>
          </p:nvSpPr>
          <p:spPr bwMode="auto">
            <a:xfrm>
              <a:off x="1152" y="1776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400"/>
                <a:t>NAT/Firewall</a:t>
              </a:r>
            </a:p>
          </p:txBody>
        </p:sp>
        <p:sp>
          <p:nvSpPr>
            <p:cNvPr id="15388" name="Line 10"/>
            <p:cNvSpPr>
              <a:spLocks noChangeShapeType="1"/>
            </p:cNvSpPr>
            <p:nvPr/>
          </p:nvSpPr>
          <p:spPr bwMode="auto">
            <a:xfrm>
              <a:off x="1488" y="1968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389" name="Line 11"/>
            <p:cNvSpPr>
              <a:spLocks noChangeShapeType="1"/>
            </p:cNvSpPr>
            <p:nvPr/>
          </p:nvSpPr>
          <p:spPr bwMode="auto">
            <a:xfrm>
              <a:off x="1536" y="1968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390" name="Line 12"/>
            <p:cNvSpPr>
              <a:spLocks noChangeShapeType="1"/>
            </p:cNvSpPr>
            <p:nvPr/>
          </p:nvSpPr>
          <p:spPr bwMode="auto">
            <a:xfrm>
              <a:off x="1392" y="2256"/>
              <a:ext cx="1152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391" name="Rectangle 13"/>
            <p:cNvSpPr>
              <a:spLocks noChangeArrowheads="1"/>
            </p:cNvSpPr>
            <p:nvPr/>
          </p:nvSpPr>
          <p:spPr bwMode="auto">
            <a:xfrm rot="715759">
              <a:off x="1584" y="2208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/>
                <a:t>PORT IP, </a:t>
              </a:r>
              <a:r>
                <a:rPr lang="en-US" altLang="zh-TW" sz="1600">
                  <a:solidFill>
                    <a:schemeClr val="hlink"/>
                  </a:solidFill>
                </a:rPr>
                <a:t>port Y</a:t>
              </a:r>
            </a:p>
          </p:txBody>
        </p:sp>
        <p:sp>
          <p:nvSpPr>
            <p:cNvPr id="15392" name="Line 14"/>
            <p:cNvSpPr>
              <a:spLocks noChangeShapeType="1"/>
            </p:cNvSpPr>
            <p:nvPr/>
          </p:nvSpPr>
          <p:spPr bwMode="auto">
            <a:xfrm flipH="1">
              <a:off x="1536" y="2592"/>
              <a:ext cx="1008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393" name="Rectangle 15"/>
            <p:cNvSpPr>
              <a:spLocks noChangeArrowheads="1"/>
            </p:cNvSpPr>
            <p:nvPr/>
          </p:nvSpPr>
          <p:spPr bwMode="auto">
            <a:xfrm rot="-963009">
              <a:off x="1536" y="2784"/>
              <a:ext cx="91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400"/>
                <a:t>Connect to port Y</a:t>
              </a:r>
              <a:r>
                <a:rPr lang="en-US" altLang="zh-TW" sz="1600"/>
                <a:t/>
              </a:r>
              <a:br>
                <a:rPr lang="en-US" altLang="zh-TW" sz="1600"/>
              </a:br>
              <a:r>
                <a:rPr lang="en-US" altLang="zh-TW" sz="1600">
                  <a:solidFill>
                    <a:schemeClr val="hlink"/>
                  </a:solidFill>
                </a:rPr>
                <a:t>BLOCKED</a:t>
              </a:r>
            </a:p>
          </p:txBody>
        </p:sp>
        <p:sp>
          <p:nvSpPr>
            <p:cNvPr id="15394" name="Rectangle 16"/>
            <p:cNvSpPr>
              <a:spLocks noChangeArrowheads="1"/>
            </p:cNvSpPr>
            <p:nvPr/>
          </p:nvSpPr>
          <p:spPr bwMode="auto">
            <a:xfrm>
              <a:off x="1488" y="3360"/>
              <a:ext cx="100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rgbClr val="FF00FF"/>
                  </a:solidFill>
                </a:rPr>
                <a:t>Active Mode</a:t>
              </a:r>
            </a:p>
          </p:txBody>
        </p:sp>
        <p:sp>
          <p:nvSpPr>
            <p:cNvPr id="15395" name="Line 32"/>
            <p:cNvSpPr>
              <a:spLocks noChangeShapeType="1"/>
            </p:cNvSpPr>
            <p:nvPr/>
          </p:nvSpPr>
          <p:spPr bwMode="auto">
            <a:xfrm>
              <a:off x="2400" y="1968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396" name="Line 33"/>
            <p:cNvSpPr>
              <a:spLocks noChangeShapeType="1"/>
            </p:cNvSpPr>
            <p:nvPr/>
          </p:nvSpPr>
          <p:spPr bwMode="auto">
            <a:xfrm>
              <a:off x="2448" y="1968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397" name="Rectangle 34"/>
            <p:cNvSpPr>
              <a:spLocks noChangeArrowheads="1"/>
            </p:cNvSpPr>
            <p:nvPr/>
          </p:nvSpPr>
          <p:spPr bwMode="auto">
            <a:xfrm>
              <a:off x="1968" y="1776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400"/>
                <a:t>NAT/Firewall</a:t>
              </a:r>
            </a:p>
          </p:txBody>
        </p:sp>
      </p:grpSp>
      <p:grpSp>
        <p:nvGrpSpPr>
          <p:cNvPr id="15365" name="Group 39"/>
          <p:cNvGrpSpPr>
            <a:grpSpLocks/>
          </p:cNvGrpSpPr>
          <p:nvPr/>
        </p:nvGrpSpPr>
        <p:grpSpPr bwMode="auto">
          <a:xfrm>
            <a:off x="5105400" y="2057400"/>
            <a:ext cx="3048000" cy="2819400"/>
            <a:chOff x="3168" y="1776"/>
            <a:chExt cx="1920" cy="1776"/>
          </a:xfrm>
        </p:grpSpPr>
        <p:pic>
          <p:nvPicPr>
            <p:cNvPr id="15366" name="Picture 1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4752" y="2076"/>
              <a:ext cx="312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7" name="Picture 19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124"/>
              <a:ext cx="3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8" name="Rectangle 20"/>
            <p:cNvSpPr>
              <a:spLocks noChangeArrowheads="1"/>
            </p:cNvSpPr>
            <p:nvPr/>
          </p:nvSpPr>
          <p:spPr bwMode="auto">
            <a:xfrm>
              <a:off x="3168" y="1968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15369" name="Rectangle 21"/>
            <p:cNvSpPr>
              <a:spLocks noChangeArrowheads="1"/>
            </p:cNvSpPr>
            <p:nvPr/>
          </p:nvSpPr>
          <p:spPr bwMode="auto">
            <a:xfrm>
              <a:off x="4656" y="1968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Server</a:t>
              </a:r>
            </a:p>
          </p:txBody>
        </p:sp>
        <p:sp>
          <p:nvSpPr>
            <p:cNvPr id="15370" name="Rectangle 22"/>
            <p:cNvSpPr>
              <a:spLocks noChangeArrowheads="1"/>
            </p:cNvSpPr>
            <p:nvPr/>
          </p:nvSpPr>
          <p:spPr bwMode="auto">
            <a:xfrm>
              <a:off x="4272" y="1776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400"/>
                <a:t>NAT/Firewall</a:t>
              </a:r>
            </a:p>
          </p:txBody>
        </p:sp>
        <p:sp>
          <p:nvSpPr>
            <p:cNvPr id="15371" name="Line 23"/>
            <p:cNvSpPr>
              <a:spLocks noChangeShapeType="1"/>
            </p:cNvSpPr>
            <p:nvPr/>
          </p:nvSpPr>
          <p:spPr bwMode="auto">
            <a:xfrm>
              <a:off x="4560" y="1968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372" name="Line 24"/>
            <p:cNvSpPr>
              <a:spLocks noChangeShapeType="1"/>
            </p:cNvSpPr>
            <p:nvPr/>
          </p:nvSpPr>
          <p:spPr bwMode="auto">
            <a:xfrm>
              <a:off x="4608" y="1968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373" name="Line 25"/>
            <p:cNvSpPr>
              <a:spLocks noChangeShapeType="1"/>
            </p:cNvSpPr>
            <p:nvPr/>
          </p:nvSpPr>
          <p:spPr bwMode="auto">
            <a:xfrm>
              <a:off x="3600" y="2256"/>
              <a:ext cx="1152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374" name="Rectangle 26"/>
            <p:cNvSpPr>
              <a:spLocks noChangeArrowheads="1"/>
            </p:cNvSpPr>
            <p:nvPr/>
          </p:nvSpPr>
          <p:spPr bwMode="auto">
            <a:xfrm rot="715759">
              <a:off x="3792" y="2208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/>
                <a:t>PASV</a:t>
              </a:r>
              <a:endParaRPr lang="en-US" altLang="zh-TW" sz="1600">
                <a:solidFill>
                  <a:schemeClr val="hlink"/>
                </a:solidFill>
              </a:endParaRPr>
            </a:p>
          </p:txBody>
        </p:sp>
        <p:sp>
          <p:nvSpPr>
            <p:cNvPr id="15375" name="Line 27"/>
            <p:cNvSpPr>
              <a:spLocks noChangeShapeType="1"/>
            </p:cNvSpPr>
            <p:nvPr/>
          </p:nvSpPr>
          <p:spPr bwMode="auto">
            <a:xfrm flipH="1" flipV="1">
              <a:off x="3600" y="2304"/>
              <a:ext cx="1104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376" name="Rectangle 28"/>
            <p:cNvSpPr>
              <a:spLocks noChangeArrowheads="1"/>
            </p:cNvSpPr>
            <p:nvPr/>
          </p:nvSpPr>
          <p:spPr bwMode="auto">
            <a:xfrm rot="715759">
              <a:off x="3696" y="2400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/>
                <a:t>reply IP, </a:t>
              </a:r>
              <a:r>
                <a:rPr lang="en-US" altLang="zh-TW" sz="1600">
                  <a:solidFill>
                    <a:schemeClr val="hlink"/>
                  </a:solidFill>
                </a:rPr>
                <a:t>port Z</a:t>
              </a:r>
            </a:p>
          </p:txBody>
        </p:sp>
        <p:sp>
          <p:nvSpPr>
            <p:cNvPr id="15377" name="Line 29"/>
            <p:cNvSpPr>
              <a:spLocks noChangeShapeType="1"/>
            </p:cNvSpPr>
            <p:nvPr/>
          </p:nvSpPr>
          <p:spPr bwMode="auto">
            <a:xfrm>
              <a:off x="3552" y="2784"/>
              <a:ext cx="1008" cy="19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378" name="Rectangle 30"/>
            <p:cNvSpPr>
              <a:spLocks noChangeArrowheads="1"/>
            </p:cNvSpPr>
            <p:nvPr/>
          </p:nvSpPr>
          <p:spPr bwMode="auto">
            <a:xfrm rot="715759">
              <a:off x="3600" y="2880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400"/>
                <a:t>Connect to port Z</a:t>
              </a:r>
            </a:p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BLOCKED</a:t>
              </a:r>
            </a:p>
          </p:txBody>
        </p:sp>
        <p:sp>
          <p:nvSpPr>
            <p:cNvPr id="15379" name="Rectangle 31"/>
            <p:cNvSpPr>
              <a:spLocks noChangeArrowheads="1"/>
            </p:cNvSpPr>
            <p:nvPr/>
          </p:nvSpPr>
          <p:spPr bwMode="auto">
            <a:xfrm>
              <a:off x="3648" y="3312"/>
              <a:ext cx="100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rgbClr val="FF00FF"/>
                  </a:solidFill>
                </a:rPr>
                <a:t>Passive Mode</a:t>
              </a:r>
            </a:p>
          </p:txBody>
        </p:sp>
        <p:sp>
          <p:nvSpPr>
            <p:cNvPr id="15380" name="Rectangle 35"/>
            <p:cNvSpPr>
              <a:spLocks noChangeArrowheads="1"/>
            </p:cNvSpPr>
            <p:nvPr/>
          </p:nvSpPr>
          <p:spPr bwMode="auto">
            <a:xfrm>
              <a:off x="3312" y="1776"/>
              <a:ext cx="8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400"/>
                <a:t>NAT/Firewall</a:t>
              </a:r>
            </a:p>
          </p:txBody>
        </p:sp>
        <p:sp>
          <p:nvSpPr>
            <p:cNvPr id="15381" name="Line 36"/>
            <p:cNvSpPr>
              <a:spLocks noChangeShapeType="1"/>
            </p:cNvSpPr>
            <p:nvPr/>
          </p:nvSpPr>
          <p:spPr bwMode="auto">
            <a:xfrm>
              <a:off x="3648" y="1968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5382" name="Line 37"/>
            <p:cNvSpPr>
              <a:spLocks noChangeShapeType="1"/>
            </p:cNvSpPr>
            <p:nvPr/>
          </p:nvSpPr>
          <p:spPr bwMode="auto">
            <a:xfrm>
              <a:off x="3696" y="1968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0735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  <a:b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Security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5149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Security concern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As we seen, FTP connections (both command and data) are transmitted in clear text.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What if somebody sniffing the network?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We need encryption.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Solutions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FTP over TLS</a:t>
            </a:r>
            <a:r>
              <a:rPr lang="zh-TW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(FTPS</a:t>
            </a:r>
            <a:r>
              <a:rPr lang="zh-TW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FTPES)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Only 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commands are encrypted while transmitting.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Better performance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FTP over SSH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Tunneling a normal FTP session over an SSH connection.</a:t>
            </a:r>
            <a:endParaRPr lang="en-US" altLang="zh-TW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SSH File Transfer Protocol</a:t>
            </a:r>
            <a:r>
              <a:rPr lang="zh-TW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(SFTP)</a:t>
            </a:r>
            <a:endParaRPr lang="en-US" altLang="zh-TW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Both commands and data are encrypted while transmitting.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One 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connection, but poor performance.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endParaRPr lang="en-US" altLang="zh-TW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Pure-</a:t>
            </a:r>
            <a:r>
              <a:rPr lang="en-US" altLang="zh-TW" sz="300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FTPd</a:t>
            </a:r>
            <a:r>
              <a:rPr lang="en-US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/>
            </a:r>
            <a:br>
              <a:rPr lang="en-US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Intro (1)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Introduction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A small, easy to set up, fast and secure FTP server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Support chroot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Restrictions on clients, and system-wide.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Verbose logging with syslog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Anonymous FTP with more restrictions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Virtual Users, and Unix authentication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FXP (File eXchange Protocol)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FTP over TLS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UTF-8 support for filenames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Pure-</a:t>
            </a:r>
            <a:r>
              <a:rPr lang="en-US" altLang="zh-TW" sz="300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FTPd</a:t>
            </a: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/>
            </a:r>
            <a:b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</a:t>
            </a:r>
            <a:r>
              <a:rPr lang="en-US" altLang="zh-TW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Intro </a:t>
            </a:r>
            <a:r>
              <a:rPr lang="en-US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(2)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Installation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Ports: /</a:t>
            </a: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usr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/ports/ftp/pure-</a:t>
            </a: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ftpd</a:t>
            </a:r>
            <a:endParaRPr lang="en-US" altLang="zh-TW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Package is also available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Options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456" y="3140968"/>
            <a:ext cx="6192688" cy="358973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Pure-</a:t>
            </a:r>
            <a:r>
              <a:rPr lang="en-US" altLang="zh-TW" sz="300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FTPd</a:t>
            </a: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/>
            </a:r>
            <a:b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</a:t>
            </a:r>
            <a:r>
              <a:rPr lang="en-US" altLang="zh-TW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Intro </a:t>
            </a:r>
            <a:r>
              <a:rPr lang="en-US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(3)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522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Other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options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endParaRPr lang="en-US" altLang="zh-TW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endParaRPr lang="en-US" altLang="zh-TW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TLS_CERTFILE</a:t>
            </a:r>
            <a:r>
              <a:rPr lang="zh-TW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Default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: /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ssl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/private/pure-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ftpd.pem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LANG</a:t>
            </a:r>
            <a:r>
              <a:rPr lang="zh-TW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Change 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the language of output 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messages)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Startup: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Add </a:t>
            </a: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pureftpd_enable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="YES"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 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rc.conf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426" y="1844824"/>
            <a:ext cx="6782747" cy="280074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Pure-</a:t>
            </a:r>
            <a:r>
              <a:rPr lang="en-US" altLang="zh-TW" sz="300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FTPd</a:t>
            </a: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/>
            </a:r>
            <a:b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</a:t>
            </a:r>
            <a:r>
              <a:rPr lang="en-US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Configurations (1)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Configurations: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File: 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usr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/local/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/pure-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ftpd.conf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Documents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Configuration sample: /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usr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/local/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/pure-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ftpd.conf.sample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3" eaLnBrk="1" hangingPunct="1"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zh-TW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All options are explained clearly in this file.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Other documents</a:t>
            </a:r>
          </a:p>
          <a:p>
            <a:pPr lvl="3" eaLnBrk="1" hangingPunct="1"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zh-TW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See /</a:t>
            </a:r>
            <a:r>
              <a:rPr lang="en-US" altLang="zh-TW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usr</a:t>
            </a:r>
            <a:r>
              <a:rPr lang="en-US" altLang="zh-TW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/local/share/doc/pure-</a:t>
            </a:r>
            <a:r>
              <a:rPr lang="en-US" altLang="zh-TW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</a:t>
            </a:r>
            <a:r>
              <a:rPr lang="en-US" altLang="zh-TW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/*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4293096"/>
            <a:ext cx="7957672" cy="144016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Pure-</a:t>
            </a:r>
            <a:r>
              <a:rPr lang="en-US" altLang="zh-TW" sz="300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FTPd</a:t>
            </a: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/>
            </a:r>
            <a:b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</a:t>
            </a:r>
            <a:r>
              <a:rPr lang="en-US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Configurations(2)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19672" y="1700808"/>
            <a:ext cx="6245696" cy="33123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ChrootEveryone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		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	yes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TrustedGID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	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	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		0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AnonymousOnly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	 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	  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	no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NoAnonymous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		  	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	no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PureDB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					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usr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/local/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etc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/pureftpd.pdb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UnixAuthentication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	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	yes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AntiWarez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				yes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Umask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					133:022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TrustedIP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				140.113.0.0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CreateHomeDir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			yes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TLS 					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	2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FileSystemCharset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	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	UTF-8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ClientCharset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	 		UTF-8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4572000" y="5125968"/>
            <a:ext cx="381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There are more configuration there!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Pure-</a:t>
            </a:r>
            <a:r>
              <a:rPr lang="en-US" altLang="zh-TW" sz="300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FTPd</a:t>
            </a: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/>
            </a:r>
            <a:b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</a:t>
            </a:r>
            <a:r>
              <a:rPr lang="en-US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Tools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590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pure-*</a:t>
            </a:r>
          </a:p>
          <a:p>
            <a:pPr eaLnBrk="1" hangingPunct="1">
              <a:spcBef>
                <a:spcPts val="750"/>
              </a:spcBef>
              <a:buClrTx/>
              <a:buFontTx/>
              <a:buNone/>
            </a:pPr>
            <a:endParaRPr lang="en-US" altLang="zh-TW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ClrTx/>
              <a:buFontTx/>
              <a:buNone/>
            </a:pPr>
            <a:endParaRPr lang="en-US" altLang="zh-TW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ClrTx/>
              <a:buFontTx/>
              <a:buNone/>
            </a:pPr>
            <a:endParaRPr lang="en-US" altLang="zh-TW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ClrTx/>
              <a:buFontTx/>
              <a:buNone/>
            </a:pPr>
            <a:endParaRPr lang="en-US" altLang="zh-TW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ClrTx/>
              <a:buFontTx/>
              <a:buNone/>
            </a:pPr>
            <a:endParaRPr lang="en-US" altLang="zh-TW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pure-ftpwho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List info of users who are currently connecting to the FTP server.</a:t>
            </a: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pure-pw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Manage Virtual Users in PureDB format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pure-pw(8)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See README.Virtual-Users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25" y="1920875"/>
            <a:ext cx="329565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FTP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"/>
              <a:defRPr/>
            </a:pPr>
            <a:r>
              <a:rPr lang="en-US" altLang="zh-TW" dirty="0" smtClean="0"/>
              <a:t>FTP</a:t>
            </a:r>
          </a:p>
          <a:p>
            <a:pPr marL="800100" lvl="1" indent="-342900" eaLnBrk="1" hangingPunct="1">
              <a:buFont typeface="Wingdings" panose="05000000000000000000" pitchFamily="2" charset="2"/>
              <a:buChar char=""/>
              <a:defRPr/>
            </a:pPr>
            <a:r>
              <a:rPr lang="en-US" altLang="zh-TW" dirty="0" smtClean="0"/>
              <a:t>File Transfer Protocol</a:t>
            </a:r>
          </a:p>
          <a:p>
            <a:pPr marL="800100" lvl="1" indent="-342900" eaLnBrk="1" hangingPunct="1">
              <a:buFont typeface="Wingdings" panose="05000000000000000000" pitchFamily="2" charset="2"/>
              <a:buChar char=""/>
              <a:defRPr/>
            </a:pPr>
            <a:r>
              <a:rPr lang="en-US" altLang="zh-TW" dirty="0" smtClean="0"/>
              <a:t>Used to transfer data from one computer to another over the internet.</a:t>
            </a:r>
          </a:p>
          <a:p>
            <a:pPr marL="800100" lvl="1" indent="-342900" eaLnBrk="1" hangingPunct="1">
              <a:buFont typeface="Wingdings" panose="05000000000000000000" pitchFamily="2" charset="2"/>
              <a:buChar char=""/>
              <a:defRPr/>
            </a:pPr>
            <a:r>
              <a:rPr lang="en-US" altLang="zh-TW" dirty="0" smtClean="0"/>
              <a:t>Client-Server Architecture.</a:t>
            </a:r>
          </a:p>
          <a:p>
            <a:pPr marL="800100" lvl="1" indent="-342900" eaLnBrk="1" hangingPunct="1">
              <a:buFont typeface="Wingdings" panose="05000000000000000000" pitchFamily="2" charset="2"/>
              <a:buChar char=""/>
              <a:defRPr/>
            </a:pPr>
            <a:endParaRPr lang="en-US" altLang="zh-TW" dirty="0" smtClean="0"/>
          </a:p>
          <a:p>
            <a:pPr eaLnBrk="1" hangingPunct="1">
              <a:buFont typeface="Wingdings" panose="05000000000000000000" pitchFamily="2" charset="2"/>
              <a:buChar char=""/>
              <a:defRPr/>
            </a:pPr>
            <a:r>
              <a:rPr lang="en-US" altLang="zh-TW" dirty="0" smtClean="0"/>
              <a:t>FTP connections </a:t>
            </a:r>
          </a:p>
          <a:p>
            <a:pPr marL="800100" lvl="1" indent="-342900" eaLnBrk="1" hangingPunct="1">
              <a:buFont typeface="Wingdings" panose="05000000000000000000" pitchFamily="2" charset="2"/>
              <a:buChar char=""/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Control connection</a:t>
            </a:r>
          </a:p>
          <a:p>
            <a:pPr marL="1200150" lvl="2" indent="-285750" eaLnBrk="1" hangingPunct="1">
              <a:buFont typeface="Wingdings" panose="05000000000000000000" pitchFamily="2" charset="2"/>
              <a:buChar char=""/>
              <a:defRPr/>
            </a:pPr>
            <a:r>
              <a:rPr lang="en-US" altLang="zh-TW" dirty="0" smtClean="0"/>
              <a:t>Created when an FTP session is established</a:t>
            </a:r>
          </a:p>
          <a:p>
            <a:pPr marL="1200150" lvl="2" indent="-285750" eaLnBrk="1" hangingPunct="1">
              <a:buFont typeface="Wingdings" panose="05000000000000000000" pitchFamily="2" charset="2"/>
              <a:buChar char=""/>
              <a:defRPr/>
            </a:pPr>
            <a:r>
              <a:rPr lang="en-US" altLang="zh-TW" dirty="0" smtClean="0"/>
              <a:t>Only for passing control information</a:t>
            </a:r>
          </a:p>
          <a:p>
            <a:pPr marL="800100" lvl="1" indent="-342900" eaLnBrk="1" hangingPunct="1">
              <a:buFont typeface="Wingdings" panose="05000000000000000000" pitchFamily="2" charset="2"/>
              <a:buChar char=""/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Data connection</a:t>
            </a:r>
          </a:p>
          <a:p>
            <a:pPr marL="1200150" lvl="2" indent="-285750" eaLnBrk="1" hangingPunct="1">
              <a:buFont typeface="Wingdings" panose="05000000000000000000" pitchFamily="2" charset="2"/>
              <a:buChar char=""/>
              <a:defRPr/>
            </a:pPr>
            <a:r>
              <a:rPr lang="en-US" altLang="zh-TW" dirty="0" smtClean="0"/>
              <a:t>Each time that data is sent, a distinct TCP data connect is established </a:t>
            </a:r>
          </a:p>
          <a:p>
            <a:pPr marL="1200150" lvl="2" indent="-285750" eaLnBrk="1" hangingPunct="1">
              <a:buFont typeface="Wingdings" panose="05000000000000000000" pitchFamily="2" charset="2"/>
              <a:buChar char=""/>
              <a:defRPr/>
            </a:pPr>
            <a:endParaRPr lang="en-US" altLang="zh-TW" dirty="0" smtClean="0"/>
          </a:p>
          <a:p>
            <a:pPr eaLnBrk="1" hangingPunct="1">
              <a:buFont typeface="Wingdings" panose="05000000000000000000" pitchFamily="2" charset="2"/>
              <a:buChar char=""/>
              <a:defRPr/>
            </a:pPr>
            <a:r>
              <a:rPr lang="en-US" altLang="zh-TW" dirty="0" smtClean="0"/>
              <a:t>Data connection Modes:</a:t>
            </a:r>
          </a:p>
          <a:p>
            <a:pPr marL="1200150" lvl="2" indent="-285750" eaLnBrk="1" hangingPunct="1">
              <a:buFont typeface="Wingdings" panose="05000000000000000000" pitchFamily="2" charset="2"/>
              <a:buChar char=""/>
              <a:defRPr/>
            </a:pPr>
            <a:r>
              <a:rPr lang="en-US" altLang="zh-TW" dirty="0" smtClean="0"/>
              <a:t>Active Mode</a:t>
            </a:r>
          </a:p>
          <a:p>
            <a:pPr marL="1200150" lvl="2" indent="-285750" eaLnBrk="1" hangingPunct="1">
              <a:buFont typeface="Wingdings" panose="05000000000000000000" pitchFamily="2" charset="2"/>
              <a:buChar char=""/>
              <a:defRPr/>
            </a:pPr>
            <a:r>
              <a:rPr lang="en-US" altLang="zh-TW" dirty="0" smtClean="0"/>
              <a:t>Passive Mode</a:t>
            </a:r>
          </a:p>
          <a:p>
            <a:pPr marL="457200" lvl="1" indent="0" eaLnBrk="1" hangingPunct="1">
              <a:defRPr/>
            </a:pPr>
            <a:endParaRPr lang="en-US" altLang="zh-TW" dirty="0" smtClean="0"/>
          </a:p>
          <a:p>
            <a:pPr marL="457200" lvl="1" indent="0">
              <a:defRPr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584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Pure-</a:t>
            </a:r>
            <a:r>
              <a:rPr lang="en-US" altLang="zh-TW" sz="300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FTPd</a:t>
            </a: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/>
            </a:r>
            <a:b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</a:t>
            </a:r>
            <a:r>
              <a:rPr lang="en-US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Anonymous Users and Virtual </a:t>
            </a:r>
            <a:r>
              <a:rPr lang="en-US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Users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990600" y="1447801"/>
            <a:ext cx="7772400" cy="486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Anonymous </a:t>
            </a: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Users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Virtual Users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FTP-only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accounts without messing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up your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system accounts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pt-BR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Store </a:t>
            </a:r>
            <a:r>
              <a:rPr lang="pt-BR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individual quotas, </a:t>
            </a:r>
            <a:r>
              <a:rPr lang="pt-BR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ratios, bandwidth.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Virtual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users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share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 same system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user.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They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chrooted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have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their own home directory.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9638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Pure-</a:t>
            </a:r>
            <a:r>
              <a:rPr lang="en-US" altLang="zh-TW" sz="3000" dirty="0" err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FTPd</a:t>
            </a: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/>
            </a:r>
            <a:b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altLang="zh-TW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</a:t>
            </a:r>
            <a:r>
              <a:rPr lang="en-US" sz="3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Problem Shooting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Logs Location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 default,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syslogd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keeps ftp logs in 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var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/log/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xferlog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Most frequent problems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pure-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: (?@?) [ERROR] Unable to find the 'ftp' account</a:t>
            </a:r>
          </a:p>
          <a:p>
            <a:pPr lvl="2"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It’s ok, but you may need it for Anonymous FTP Account.</a:t>
            </a:r>
            <a:endParaRPr lang="en-US" altLang="zh-TW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pure-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: (?@?) [ERROR] Sorry, but that file doesn't exist: [/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ssl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/private/pure-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ftpd.pem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</a:p>
          <a:p>
            <a:pPr lvl="2"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If you set TLS = 2, then this file is needed.</a:t>
            </a:r>
            <a:endParaRPr lang="en-US" altLang="zh-TW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How to generate a pure-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ftpd.pem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  <a:p>
            <a:pPr lvl="2"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See README.TLS</a:t>
            </a:r>
            <a:endParaRPr lang="en-US" altLang="zh-TW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  <a:b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sz="30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More Tools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ftp/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pureadmin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Management utility for the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PureFTPd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ftp/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lftp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Shell-like command line ftp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client, support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TLS</a:t>
            </a: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ftp/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wget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ftp/curl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Retrieve files from the Net via HTTP(S) and FTP</a:t>
            </a: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ftp/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mget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Multithreaded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commandline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web-download manager</a:t>
            </a: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FileZilla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 graphical cross-platform FTP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client, support TLS</a:t>
            </a: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Pure-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WebUI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PHP based web interface for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​Pure-</a:t>
            </a: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FTPd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FTP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5410200"/>
            <a:ext cx="7772400" cy="12192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en-US" altLang="zh-TW" dirty="0" smtClean="0"/>
              <a:t>FTP </a:t>
            </a:r>
            <a:r>
              <a:rPr lang="en-US" altLang="zh-TW" dirty="0">
                <a:ea typeface="新細明體" panose="02020500000000000000" pitchFamily="18" charset="-120"/>
                <a:cs typeface="華康儷中黑(P)" pitchFamily="32" charset="0"/>
              </a:rPr>
              <a:t>Request For Comments </a:t>
            </a:r>
            <a:r>
              <a:rPr lang="en-US" altLang="zh-TW" dirty="0" smtClean="0">
                <a:ea typeface="新細明體" panose="02020500000000000000" pitchFamily="18" charset="-120"/>
                <a:cs typeface="華康儷中黑(P)" pitchFamily="32" charset="0"/>
              </a:rPr>
              <a:t>(</a:t>
            </a:r>
            <a:r>
              <a:rPr lang="en-US" altLang="zh-TW" dirty="0" smtClean="0"/>
              <a:t>RFCs):</a:t>
            </a:r>
          </a:p>
          <a:p>
            <a:pPr marL="1200150" lvl="2" indent="-285750" eaLnBrk="1" hangingPunct="1">
              <a:buFont typeface="Wingdings" panose="05000000000000000000" pitchFamily="2" charset="2"/>
              <a:buChar char="q"/>
              <a:defRPr/>
            </a:pPr>
            <a:r>
              <a:rPr lang="en-US" altLang="zh-TW" dirty="0" smtClean="0"/>
              <a:t>RFC 959 – File Transfer Protocol</a:t>
            </a:r>
          </a:p>
          <a:p>
            <a:pPr marL="1200150" lvl="2" indent="-285750" eaLnBrk="1" hangingPunct="1">
              <a:buFont typeface="Wingdings" panose="05000000000000000000" pitchFamily="2" charset="2"/>
              <a:buChar char="q"/>
              <a:defRPr/>
            </a:pPr>
            <a:r>
              <a:rPr lang="en-US" altLang="zh-TW" dirty="0" smtClean="0"/>
              <a:t>RFC 2228 – FTP Security Extensions</a:t>
            </a:r>
          </a:p>
          <a:p>
            <a:pPr marL="1200150" lvl="2" indent="-285750" eaLnBrk="1" hangingPunct="1">
              <a:buFont typeface="Wingdings" panose="05000000000000000000" pitchFamily="2" charset="2"/>
              <a:buChar char="q"/>
              <a:defRPr/>
            </a:pPr>
            <a:r>
              <a:rPr lang="en-US" altLang="zh-TW" dirty="0" smtClean="0"/>
              <a:t>RFC 2428 – FTP Extensions for IPv6 and NATs</a:t>
            </a:r>
          </a:p>
          <a:p>
            <a:pPr marL="1200150" lvl="2" indent="-285750" eaLnBrk="1" hangingPunct="1">
              <a:buFont typeface="Wingdings" panose="05000000000000000000" pitchFamily="2" charset="2"/>
              <a:buChar char="q"/>
              <a:defRPr/>
            </a:pPr>
            <a:r>
              <a:rPr lang="en-US" altLang="zh-TW" dirty="0" smtClean="0"/>
              <a:t>RFC 2640 – UTF-8 support for file name</a:t>
            </a:r>
          </a:p>
        </p:txBody>
      </p:sp>
      <p:pic>
        <p:nvPicPr>
          <p:cNvPr id="512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38200"/>
            <a:ext cx="5957888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48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cs typeface="+mj-cs"/>
              </a:rPr>
              <a:t>FTP</a:t>
            </a:r>
            <a:br>
              <a:rPr lang="en-US" altLang="zh-TW" sz="3000" smtClean="0">
                <a:cs typeface="+mj-cs"/>
              </a:rPr>
            </a:br>
            <a:r>
              <a:rPr lang="en-US" altLang="zh-TW" sz="3000" smtClean="0">
                <a:cs typeface="+mj-cs"/>
              </a:rPr>
              <a:t>	– Flow (1)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990600" y="1447800"/>
            <a:ext cx="3962400" cy="4648200"/>
          </a:xfrm>
        </p:spPr>
        <p:txBody>
          <a:bodyPr/>
          <a:lstStyle/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zh-TW" sz="1800" dirty="0" smtClean="0">
                <a:ea typeface="新細明體" panose="02020500000000000000" pitchFamily="18" charset="-120"/>
              </a:rPr>
              <a:t>Client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ea typeface="新細明體" panose="02020500000000000000" pitchFamily="18" charset="-120"/>
              </a:rPr>
              <a:t>Connect to server</a:t>
            </a:r>
            <a:r>
              <a:rPr lang="en-US" altLang="zh-TW" sz="16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 port 21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from port A.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ea typeface="新細明體" panose="02020500000000000000" pitchFamily="18" charset="-120"/>
              </a:rPr>
              <a:t>USER ####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ea typeface="新細明體" panose="02020500000000000000" pitchFamily="18" charset="-120"/>
              </a:rPr>
              <a:t>PASS ********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ea typeface="新細明體" panose="02020500000000000000" pitchFamily="18" charset="-120"/>
              </a:rPr>
              <a:t>EPRT |1|ip|portnum|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ea typeface="新細明體" panose="02020500000000000000" pitchFamily="18" charset="-120"/>
              </a:rPr>
              <a:t>Send some requests</a:t>
            </a:r>
            <a:br>
              <a:rPr lang="en-US" altLang="zh-TW" sz="1600" dirty="0" smtClean="0">
                <a:ea typeface="新細明體" panose="02020500000000000000" pitchFamily="18" charset="-120"/>
              </a:rPr>
            </a:br>
            <a:r>
              <a:rPr lang="en-US" altLang="zh-TW" sz="1600" dirty="0" smtClean="0">
                <a:ea typeface="新細明體" panose="02020500000000000000" pitchFamily="18" charset="-120"/>
              </a:rPr>
              <a:t>get return data from</a:t>
            </a:r>
            <a:r>
              <a:rPr lang="en-US" altLang="zh-TW" sz="16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sz="1600" dirty="0" err="1" smtClean="0">
                <a:solidFill>
                  <a:srgbClr val="FF0000"/>
                </a:solidFill>
                <a:ea typeface="新細明體" panose="02020500000000000000" pitchFamily="18" charset="-120"/>
              </a:rPr>
              <a:t>portnum</a:t>
            </a:r>
            <a:endParaRPr lang="en-US" altLang="zh-TW" sz="1600" dirty="0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ea typeface="新細明體" panose="02020500000000000000" pitchFamily="18" charset="-120"/>
              </a:rPr>
              <a:t>Quit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zh-TW" sz="1800" dirty="0" smtClean="0">
                <a:ea typeface="新細明體" panose="02020500000000000000" pitchFamily="18" charset="-120"/>
              </a:rPr>
              <a:t>Server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ea typeface="新細明體" panose="02020500000000000000" pitchFamily="18" charset="-120"/>
              </a:rPr>
              <a:t>Binding on port 21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ea typeface="新細明體" panose="02020500000000000000" pitchFamily="18" charset="-120"/>
              </a:rPr>
              <a:t>Accepts connection from client, output welcome messages.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ea typeface="新細明體" panose="02020500000000000000" pitchFamily="18" charset="-120"/>
              </a:rPr>
              <a:t>331</a:t>
            </a:r>
            <a:r>
              <a:rPr lang="en-US" altLang="zh-TW" sz="16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 </a:t>
            </a:r>
            <a:r>
              <a:rPr kumimoji="0" lang="en-US" altLang="zh-TW" sz="1600" dirty="0" smtClean="0">
                <a:solidFill>
                  <a:schemeClr val="tx1"/>
                </a:solidFill>
                <a:ea typeface="新細明體" panose="02020500000000000000" pitchFamily="18" charset="-120"/>
              </a:rPr>
              <a:t>User name okay, need passwor</a:t>
            </a:r>
            <a:r>
              <a:rPr lang="en-US" altLang="zh-TW" sz="1600" dirty="0">
                <a:solidFill>
                  <a:schemeClr val="tx1"/>
                </a:solidFill>
                <a:ea typeface="新細明體" panose="02020500000000000000" pitchFamily="18" charset="-120"/>
              </a:rPr>
              <a:t>d.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kumimoji="0" lang="en-US" altLang="zh-TW" sz="16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kumimoji="0" lang="en-US" altLang="zh-TW" sz="1600" dirty="0" smtClean="0">
                <a:ea typeface="新細明體" panose="02020500000000000000" pitchFamily="18" charset="-120"/>
              </a:rPr>
              <a:t>230 </a:t>
            </a:r>
            <a:r>
              <a:rPr lang="en-US" altLang="zh-TW" sz="1600" dirty="0">
                <a:solidFill>
                  <a:schemeClr val="tx1"/>
                </a:solidFill>
                <a:ea typeface="新細明體" panose="02020500000000000000" pitchFamily="18" charset="-120"/>
              </a:rPr>
              <a:t>User logged in, proceed.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kumimoji="0" lang="en-US" altLang="zh-TW" sz="16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kumimoji="0" lang="en-US" altLang="zh-TW" sz="1600" dirty="0" smtClean="0">
                <a:ea typeface="新細明體" panose="02020500000000000000" pitchFamily="18" charset="-120"/>
              </a:rPr>
              <a:t>200 PORT Command successful.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kumimoji="0" lang="en-US" altLang="zh-TW" sz="16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kumimoji="0" lang="en-US" altLang="zh-TW" sz="16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kumimoji="0" lang="en-US" altLang="zh-TW" sz="1600" dirty="0" smtClean="0">
                <a:ea typeface="新細明體" panose="02020500000000000000" pitchFamily="18" charset="-120"/>
              </a:rPr>
              <a:t>Binding source </a:t>
            </a:r>
            <a:r>
              <a:rPr kumimoji="0" lang="en-US" altLang="zh-TW" sz="16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port 20</a:t>
            </a:r>
            <a:r>
              <a:rPr kumimoji="0" lang="en-US" altLang="zh-TW" sz="1600" dirty="0" smtClean="0">
                <a:ea typeface="新細明體" panose="02020500000000000000" pitchFamily="18" charset="-120"/>
              </a:rPr>
              <a:t>, connect to client port </a:t>
            </a:r>
            <a:r>
              <a:rPr kumimoji="0" lang="en-US" altLang="zh-TW" sz="1600" dirty="0" err="1" smtClean="0">
                <a:solidFill>
                  <a:srgbClr val="FF0000"/>
                </a:solidFill>
                <a:ea typeface="新細明體" panose="02020500000000000000" pitchFamily="18" charset="-120"/>
              </a:rPr>
              <a:t>portnum</a:t>
            </a:r>
            <a:r>
              <a:rPr kumimoji="0" lang="en-US" altLang="zh-TW" sz="1600" dirty="0" smtClean="0">
                <a:ea typeface="新細明體" panose="02020500000000000000" pitchFamily="18" charset="-120"/>
              </a:rPr>
              <a:t>, send data.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kumimoji="0" lang="en-US" altLang="zh-TW" sz="16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kumimoji="0" lang="en-US" altLang="zh-TW" sz="1600" dirty="0" smtClean="0">
                <a:ea typeface="新細明體" panose="02020500000000000000" pitchFamily="18" charset="-120"/>
              </a:rPr>
              <a:t>…</a:t>
            </a:r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1371600" y="19812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1371600" y="2852936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>
            <a:off x="1365250" y="3356992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152" name="Line 14"/>
          <p:cNvSpPr>
            <a:spLocks noChangeShapeType="1"/>
          </p:cNvSpPr>
          <p:nvPr/>
        </p:nvSpPr>
        <p:spPr bwMode="auto">
          <a:xfrm>
            <a:off x="1365250" y="3933056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153" name="Line 15"/>
          <p:cNvSpPr>
            <a:spLocks noChangeShapeType="1"/>
          </p:cNvSpPr>
          <p:nvPr/>
        </p:nvSpPr>
        <p:spPr bwMode="auto">
          <a:xfrm>
            <a:off x="1371600" y="450912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154" name="Line 16"/>
          <p:cNvSpPr>
            <a:spLocks noChangeShapeType="1"/>
          </p:cNvSpPr>
          <p:nvPr/>
        </p:nvSpPr>
        <p:spPr bwMode="auto">
          <a:xfrm>
            <a:off x="1475656" y="558924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7472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cs typeface="+mj-cs"/>
              </a:rPr>
              <a:t>FTP</a:t>
            </a:r>
            <a:br>
              <a:rPr lang="en-US" altLang="zh-TW" sz="3000" smtClean="0">
                <a:cs typeface="+mj-cs"/>
              </a:rPr>
            </a:br>
            <a:r>
              <a:rPr lang="en-US" altLang="zh-TW" sz="3000" smtClean="0">
                <a:cs typeface="+mj-cs"/>
              </a:rPr>
              <a:t>	– Flow (2)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zh-TW" dirty="0" smtClean="0">
                <a:ea typeface="新細明體" panose="02020500000000000000" pitchFamily="18" charset="-120"/>
              </a:rPr>
              <a:t>Example</a:t>
            </a:r>
          </a:p>
          <a:p>
            <a:pPr marL="800100" lvl="1" indent="-342900" eaLnBrk="1" hangingPunct="1">
              <a:buFont typeface="Wingdings" panose="05000000000000000000" pitchFamily="2" charset="2"/>
              <a:buChar char="q"/>
            </a:pPr>
            <a:r>
              <a:rPr lang="en-US" altLang="zh-TW" dirty="0" smtClean="0">
                <a:ea typeface="新細明體" panose="02020500000000000000" pitchFamily="18" charset="-120"/>
              </a:rPr>
              <a:t>Control</a:t>
            </a:r>
            <a:br>
              <a:rPr lang="en-US" altLang="zh-TW" dirty="0" smtClean="0">
                <a:ea typeface="新細明體" panose="02020500000000000000" pitchFamily="18" charset="-120"/>
              </a:rPr>
            </a:br>
            <a:r>
              <a:rPr lang="en-US" altLang="zh-TW" dirty="0" smtClean="0">
                <a:ea typeface="新細明體" panose="02020500000000000000" pitchFamily="18" charset="-120"/>
              </a:rPr>
              <a:t>Connection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657600" y="1290638"/>
            <a:ext cx="5029200" cy="5262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dirty="0"/>
              <a:t>% telnet freebsd.cs.nctu.edu.tw </a:t>
            </a:r>
            <a:r>
              <a:rPr lang="en-US" altLang="zh-TW" sz="1400" dirty="0">
                <a:solidFill>
                  <a:srgbClr val="FF0000"/>
                </a:solidFill>
              </a:rPr>
              <a:t>21</a:t>
            </a:r>
          </a:p>
          <a:p>
            <a:r>
              <a:rPr lang="en-US" altLang="zh-TW" sz="1400" dirty="0"/>
              <a:t>Trying 140.113.17.209...</a:t>
            </a:r>
          </a:p>
          <a:p>
            <a:r>
              <a:rPr lang="en-US" altLang="zh-TW" sz="1400" dirty="0"/>
              <a:t>Connected to freebsd.cs.nctu.edu.tw.</a:t>
            </a:r>
          </a:p>
          <a:p>
            <a:r>
              <a:rPr lang="en-US" altLang="zh-TW" sz="1400" dirty="0"/>
              <a:t>Escape character is '^]'.</a:t>
            </a:r>
          </a:p>
          <a:p>
            <a:r>
              <a:rPr lang="en-US" altLang="zh-TW" sz="1400" dirty="0">
                <a:solidFill>
                  <a:srgbClr val="0070C0"/>
                </a:solidFill>
              </a:rPr>
              <a:t>220---------- Welcome to Pure-</a:t>
            </a:r>
            <a:r>
              <a:rPr lang="en-US" altLang="zh-TW" sz="1400" dirty="0" err="1">
                <a:solidFill>
                  <a:srgbClr val="0070C0"/>
                </a:solidFill>
              </a:rPr>
              <a:t>FTPd</a:t>
            </a:r>
            <a:r>
              <a:rPr lang="en-US" altLang="zh-TW" sz="1400" dirty="0">
                <a:solidFill>
                  <a:srgbClr val="0070C0"/>
                </a:solidFill>
              </a:rPr>
              <a:t> [</a:t>
            </a:r>
            <a:r>
              <a:rPr lang="en-US" altLang="zh-TW" sz="1400" dirty="0" err="1">
                <a:solidFill>
                  <a:srgbClr val="0070C0"/>
                </a:solidFill>
              </a:rPr>
              <a:t>privsep</a:t>
            </a:r>
            <a:r>
              <a:rPr lang="en-US" altLang="zh-TW" sz="1400" dirty="0">
                <a:solidFill>
                  <a:srgbClr val="0070C0"/>
                </a:solidFill>
              </a:rPr>
              <a:t>] ----------</a:t>
            </a:r>
          </a:p>
          <a:p>
            <a:r>
              <a:rPr lang="en-US" altLang="zh-TW" sz="1400" dirty="0">
                <a:solidFill>
                  <a:srgbClr val="0070C0"/>
                </a:solidFill>
              </a:rPr>
              <a:t>220-You are user number 7 of 1000 allowed.</a:t>
            </a:r>
          </a:p>
          <a:p>
            <a:r>
              <a:rPr lang="en-US" altLang="zh-TW" sz="1400" dirty="0">
                <a:solidFill>
                  <a:srgbClr val="0070C0"/>
                </a:solidFill>
              </a:rPr>
              <a:t>220-Local time is now 16:25. Server port: 21.</a:t>
            </a:r>
          </a:p>
          <a:p>
            <a:r>
              <a:rPr lang="en-US" altLang="zh-TW" sz="1400" dirty="0">
                <a:solidFill>
                  <a:srgbClr val="0070C0"/>
                </a:solidFill>
              </a:rPr>
              <a:t>220-Only anonymous FTP is allowed here</a:t>
            </a:r>
          </a:p>
          <a:p>
            <a:r>
              <a:rPr lang="en-US" altLang="zh-TW" sz="1400" dirty="0">
                <a:solidFill>
                  <a:srgbClr val="0070C0"/>
                </a:solidFill>
              </a:rPr>
              <a:t>220-IPv6 connections are also welcome on this server.</a:t>
            </a:r>
          </a:p>
          <a:p>
            <a:r>
              <a:rPr lang="en-US" altLang="zh-TW" sz="1400" dirty="0">
                <a:solidFill>
                  <a:srgbClr val="0070C0"/>
                </a:solidFill>
              </a:rPr>
              <a:t>220 You will be disconnected after 15 minutes of inactivity.</a:t>
            </a:r>
          </a:p>
          <a:p>
            <a:r>
              <a:rPr lang="en-US" altLang="zh-TW" sz="1400" dirty="0">
                <a:solidFill>
                  <a:srgbClr val="FF0000"/>
                </a:solidFill>
              </a:rPr>
              <a:t>USER ftp</a:t>
            </a:r>
          </a:p>
          <a:p>
            <a:r>
              <a:rPr lang="en-US" altLang="zh-TW" sz="1400" dirty="0">
                <a:solidFill>
                  <a:srgbClr val="0070C0"/>
                </a:solidFill>
              </a:rPr>
              <a:t>230 Anonymous user logged in</a:t>
            </a:r>
          </a:p>
          <a:p>
            <a:r>
              <a:rPr lang="en-US" altLang="zh-TW" sz="1400" dirty="0">
                <a:solidFill>
                  <a:srgbClr val="FF0000"/>
                </a:solidFill>
              </a:rPr>
              <a:t>PASS ftp</a:t>
            </a:r>
          </a:p>
          <a:p>
            <a:r>
              <a:rPr lang="en-US" altLang="zh-TW" sz="1400" dirty="0">
                <a:solidFill>
                  <a:srgbClr val="0070C0"/>
                </a:solidFill>
              </a:rPr>
              <a:t>230 Any password will work</a:t>
            </a:r>
          </a:p>
          <a:p>
            <a:r>
              <a:rPr lang="en-US" altLang="zh-TW" sz="1400" dirty="0">
                <a:solidFill>
                  <a:srgbClr val="FF0000"/>
                </a:solidFill>
              </a:rPr>
              <a:t>EPRT |1|140.113.235.135|65000|</a:t>
            </a:r>
          </a:p>
          <a:p>
            <a:r>
              <a:rPr lang="en-US" altLang="zh-TW" sz="1400" dirty="0">
                <a:solidFill>
                  <a:srgbClr val="00B0F0"/>
                </a:solidFill>
              </a:rPr>
              <a:t>200 PORT command successful</a:t>
            </a:r>
          </a:p>
          <a:p>
            <a:r>
              <a:rPr lang="en-US" altLang="zh-TW" sz="1400" dirty="0">
                <a:solidFill>
                  <a:srgbClr val="FF0000"/>
                </a:solidFill>
              </a:rPr>
              <a:t>list</a:t>
            </a:r>
          </a:p>
          <a:p>
            <a:r>
              <a:rPr lang="en-US" altLang="zh-TW" sz="1400" dirty="0">
                <a:solidFill>
                  <a:srgbClr val="00B0F0"/>
                </a:solidFill>
              </a:rPr>
              <a:t>150 Connecting to port 65000</a:t>
            </a:r>
          </a:p>
          <a:p>
            <a:r>
              <a:rPr lang="en-US" altLang="zh-TW" sz="1400" dirty="0">
                <a:solidFill>
                  <a:srgbClr val="00B0F0"/>
                </a:solidFill>
              </a:rPr>
              <a:t>226-Options: -l</a:t>
            </a:r>
          </a:p>
          <a:p>
            <a:r>
              <a:rPr lang="en-US" altLang="zh-TW" sz="1400" dirty="0">
                <a:solidFill>
                  <a:srgbClr val="00B0F0"/>
                </a:solidFill>
              </a:rPr>
              <a:t>226 2 matches total</a:t>
            </a:r>
          </a:p>
          <a:p>
            <a:r>
              <a:rPr lang="en-US" altLang="zh-TW" sz="1400" dirty="0">
                <a:solidFill>
                  <a:srgbClr val="FF0000"/>
                </a:solidFill>
              </a:rPr>
              <a:t>quit</a:t>
            </a:r>
          </a:p>
          <a:p>
            <a:r>
              <a:rPr lang="en-US" altLang="zh-TW" sz="1400" dirty="0">
                <a:solidFill>
                  <a:srgbClr val="0070C0"/>
                </a:solidFill>
              </a:rPr>
              <a:t>221-Goodbye. You uploaded 0 and downloaded 0 </a:t>
            </a:r>
            <a:r>
              <a:rPr lang="en-US" altLang="zh-TW" sz="1400" dirty="0" err="1">
                <a:solidFill>
                  <a:srgbClr val="0070C0"/>
                </a:solidFill>
              </a:rPr>
              <a:t>kbytes</a:t>
            </a:r>
            <a:r>
              <a:rPr lang="en-US" altLang="zh-TW" sz="1400" dirty="0">
                <a:solidFill>
                  <a:srgbClr val="0070C0"/>
                </a:solidFill>
              </a:rPr>
              <a:t>.</a:t>
            </a:r>
          </a:p>
          <a:p>
            <a:r>
              <a:rPr lang="en-US" altLang="zh-TW" sz="1400" dirty="0">
                <a:solidFill>
                  <a:srgbClr val="0070C0"/>
                </a:solidFill>
              </a:rPr>
              <a:t>221 Logout.</a:t>
            </a:r>
          </a:p>
          <a:p>
            <a:r>
              <a:rPr lang="en-US" altLang="zh-TW" sz="1400" dirty="0"/>
              <a:t>Connection closed by foreign host.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6498312" y="472884"/>
            <a:ext cx="2645688" cy="919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ftp user must exist before </a:t>
            </a:r>
            <a:r>
              <a:rPr lang="en-US" altLang="zh-TW" dirty="0" smtClean="0">
                <a:solidFill>
                  <a:srgbClr val="FF0000"/>
                </a:solidFill>
              </a:rPr>
              <a:t>doing </a:t>
            </a:r>
            <a:r>
              <a:rPr lang="en-US" altLang="zh-TW" dirty="0">
                <a:solidFill>
                  <a:srgbClr val="FF0000"/>
                </a:solidFill>
              </a:rPr>
              <a:t>this!</a:t>
            </a:r>
            <a:endParaRPr lang="zh-TW" altLang="en-US" dirty="0">
              <a:solidFill>
                <a:srgbClr val="FF0000"/>
              </a:solidFill>
            </a:endParaRPr>
          </a:p>
          <a:p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595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cs typeface="+mj-cs"/>
              </a:rPr>
              <a:t>FTP</a:t>
            </a:r>
            <a:br>
              <a:rPr lang="en-US" altLang="zh-TW" sz="3000" smtClean="0">
                <a:cs typeface="+mj-cs"/>
              </a:rPr>
            </a:br>
            <a:r>
              <a:rPr lang="en-US" altLang="zh-TW" sz="3000" smtClean="0">
                <a:cs typeface="+mj-cs"/>
              </a:rPr>
              <a:t>	– Flow (3)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zh-TW" dirty="0" smtClean="0">
                <a:ea typeface="新細明體" panose="02020500000000000000" pitchFamily="18" charset="-120"/>
              </a:rPr>
              <a:t>Example (contd.)</a:t>
            </a:r>
          </a:p>
          <a:p>
            <a:pPr marL="800100" lvl="1" indent="-342900" eaLnBrk="1" hangingPunct="1">
              <a:buFont typeface="Wingdings" panose="05000000000000000000" pitchFamily="2" charset="2"/>
              <a:buChar char="q"/>
            </a:pPr>
            <a:r>
              <a:rPr lang="en-US" altLang="zh-TW" dirty="0" smtClean="0">
                <a:ea typeface="新細明體" panose="02020500000000000000" pitchFamily="18" charset="-120"/>
              </a:rPr>
              <a:t>Retrieving Data</a:t>
            </a:r>
          </a:p>
          <a:p>
            <a:pPr marL="1200150" lvl="2" indent="-285750" eaLnBrk="1" hangingPunct="1">
              <a:buFont typeface="Wingdings" panose="05000000000000000000" pitchFamily="2" charset="2"/>
              <a:buChar char="q"/>
            </a:pPr>
            <a:r>
              <a:rPr lang="en-US" altLang="zh-TW" dirty="0" smtClean="0">
                <a:ea typeface="新細明體" panose="02020500000000000000" pitchFamily="18" charset="-120"/>
              </a:rPr>
              <a:t>Client must bind the random port</a:t>
            </a:r>
          </a:p>
          <a:p>
            <a:pPr marL="1200150" lvl="2" indent="-285750" eaLnBrk="1" hangingPunct="1">
              <a:buFont typeface="Wingdings" panose="05000000000000000000" pitchFamily="2" charset="2"/>
              <a:buChar char="q"/>
            </a:pPr>
            <a:r>
              <a:rPr lang="en-US" altLang="zh-TW" dirty="0" smtClean="0">
                <a:ea typeface="新細明體" panose="02020500000000000000" pitchFamily="18" charset="-120"/>
              </a:rPr>
              <a:t>Files info under /home/ftp is sent to client through this port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219200" y="3251200"/>
            <a:ext cx="7385248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% </a:t>
            </a:r>
            <a:r>
              <a:rPr lang="en-US" altLang="zh-TW" sz="14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nc</a:t>
            </a:r>
            <a:r>
              <a:rPr lang="en-US" altLang="zh-TW" sz="14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-l 65000</a:t>
            </a:r>
          </a:p>
          <a:p>
            <a:r>
              <a:rPr lang="en-US" altLang="zh-TW" sz="14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-x  852 888        2010            80328 Mar 28 11:39 </a:t>
            </a:r>
            <a:r>
              <a:rPr lang="en-US" altLang="zh-TW" sz="14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distfiles</a:t>
            </a:r>
            <a:endParaRPr lang="en-US" altLang="zh-TW" sz="1400" dirty="0"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r>
              <a:rPr lang="en-US" altLang="zh-TW" sz="14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-x   16 888        2010               34 May 11  2008 pub</a:t>
            </a:r>
          </a:p>
        </p:txBody>
      </p:sp>
    </p:spTree>
    <p:extLst>
      <p:ext uri="{BB962C8B-B14F-4D97-AF65-F5344CB8AC3E}">
        <p14:creationId xmlns:p14="http://schemas.microsoft.com/office/powerpoint/2010/main" val="621224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cs typeface="+mj-cs"/>
              </a:rPr>
              <a:t>FTP</a:t>
            </a:r>
            <a:br>
              <a:rPr lang="en-US" altLang="zh-TW" sz="3000" smtClean="0">
                <a:cs typeface="+mj-cs"/>
              </a:rPr>
            </a:br>
            <a:r>
              <a:rPr lang="en-US" altLang="zh-TW" sz="3000" smtClean="0">
                <a:cs typeface="+mj-cs"/>
              </a:rPr>
              <a:t>	– commands, responses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990600" y="1447800"/>
            <a:ext cx="3810000" cy="5181600"/>
          </a:xfrm>
        </p:spPr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zh-TW" sz="1800" dirty="0" smtClean="0">
                <a:ea typeface="新細明體" panose="02020500000000000000" pitchFamily="18" charset="-120"/>
              </a:rPr>
              <a:t>Commands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ea typeface="新細明體" panose="02020500000000000000" pitchFamily="18" charset="-120"/>
              </a:rPr>
              <a:t>USER username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ea typeface="新細明體" panose="02020500000000000000" pitchFamily="18" charset="-120"/>
              </a:rPr>
              <a:t>PASS password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ea typeface="新細明體" panose="02020500000000000000" pitchFamily="18" charset="-120"/>
              </a:rPr>
              <a:t>LIST</a:t>
            </a:r>
          </a:p>
          <a:p>
            <a:pPr marL="1200150" lvl="2" indent="-285750" eaLnBrk="1" hangingPunct="1">
              <a:buFont typeface="Arial" panose="020B0604020202020204" pitchFamily="34" charset="0"/>
              <a:buChar char="•"/>
            </a:pPr>
            <a:r>
              <a:rPr lang="en-US" altLang="zh-TW" sz="1400" dirty="0" smtClean="0">
                <a:ea typeface="新細明體" panose="02020500000000000000" pitchFamily="18" charset="-120"/>
              </a:rPr>
              <a:t>Return list of file in current dir.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ea typeface="新細明體" panose="02020500000000000000" pitchFamily="18" charset="-120"/>
              </a:rPr>
              <a:t>CWD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dirname</a:t>
            </a: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zh-TW" sz="1200" dirty="0" smtClean="0">
                <a:ea typeface="新細明體" panose="02020500000000000000" pitchFamily="18" charset="-120"/>
              </a:rPr>
              <a:t>Change working directory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ea typeface="新細明體" panose="02020500000000000000" pitchFamily="18" charset="-120"/>
              </a:rPr>
              <a:t>RETR filename</a:t>
            </a:r>
          </a:p>
          <a:p>
            <a:pPr marL="1200150" lvl="2" indent="-285750" eaLnBrk="1" hangingPunct="1">
              <a:buFont typeface="Arial" panose="020B0604020202020204" pitchFamily="34" charset="0"/>
              <a:buChar char="•"/>
            </a:pPr>
            <a:r>
              <a:rPr lang="en-US" altLang="zh-TW" sz="1400" dirty="0" smtClean="0">
                <a:ea typeface="新細明體" panose="02020500000000000000" pitchFamily="18" charset="-120"/>
              </a:rPr>
              <a:t>Retrieves (gets) file.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ea typeface="新細明體" panose="02020500000000000000" pitchFamily="18" charset="-120"/>
              </a:rPr>
              <a:t>STOR filename</a:t>
            </a:r>
          </a:p>
          <a:p>
            <a:pPr marL="1200150" lvl="2" indent="-285750" eaLnBrk="1" hangingPunct="1">
              <a:buFont typeface="Arial" panose="020B0604020202020204" pitchFamily="34" charset="0"/>
              <a:buChar char="•"/>
            </a:pPr>
            <a:r>
              <a:rPr lang="en-US" altLang="zh-TW" sz="1400" dirty="0" smtClean="0">
                <a:ea typeface="新細明體" panose="02020500000000000000" pitchFamily="18" charset="-120"/>
              </a:rPr>
              <a:t>Stores (puts) file onto server.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ea typeface="新細明體" panose="02020500000000000000" pitchFamily="18" charset="-120"/>
              </a:rPr>
              <a:t>EPRT |</a:t>
            </a:r>
            <a:r>
              <a:rPr lang="en-US" altLang="zh-TW" sz="16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1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|ip|port|</a:t>
            </a:r>
          </a:p>
          <a:p>
            <a:pPr marL="1200150" lvl="2" indent="-285750" eaLnBrk="1" hangingPunct="1">
              <a:buFont typeface="Arial" panose="020B0604020202020204" pitchFamily="34" charset="0"/>
              <a:buChar char="•"/>
            </a:pPr>
            <a:r>
              <a:rPr lang="en-US" altLang="zh-TW" sz="1400" dirty="0" smtClean="0">
                <a:ea typeface="新細明體" panose="02020500000000000000" pitchFamily="18" charset="-120"/>
              </a:rPr>
              <a:t>Set to active mode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ea typeface="新細明體" panose="02020500000000000000" pitchFamily="18" charset="-120"/>
              </a:rPr>
              <a:t>PASV(EPSV)</a:t>
            </a:r>
          </a:p>
          <a:p>
            <a:pPr marL="1200150" lvl="2" indent="-285750" eaLnBrk="1" hangingPunct="1">
              <a:buFont typeface="Arial" panose="020B0604020202020204" pitchFamily="34" charset="0"/>
              <a:buChar char="•"/>
            </a:pPr>
            <a:r>
              <a:rPr lang="en-US" altLang="zh-TW" sz="1400" dirty="0" smtClean="0">
                <a:ea typeface="新細明體" panose="02020500000000000000" pitchFamily="18" charset="-120"/>
              </a:rPr>
              <a:t>Set to passive mode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ea typeface="新細明體" panose="02020500000000000000" pitchFamily="18" charset="-120"/>
              </a:rPr>
              <a:t>DELE</a:t>
            </a:r>
          </a:p>
          <a:p>
            <a:pPr marL="1200150" lvl="2" indent="-285750" eaLnBrk="1" hangingPunct="1">
              <a:buFont typeface="Arial" panose="020B0604020202020204" pitchFamily="34" charset="0"/>
              <a:buChar char="•"/>
            </a:pPr>
            <a:r>
              <a:rPr lang="en-US" altLang="zh-TW" sz="1400" dirty="0" smtClean="0">
                <a:ea typeface="新細明體" panose="02020500000000000000" pitchFamily="18" charset="-120"/>
              </a:rPr>
              <a:t>Remove file on the server.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ea typeface="新細明體" panose="02020500000000000000" pitchFamily="18" charset="-120"/>
              </a:rPr>
              <a:t>QUIT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495800" y="1447800"/>
            <a:ext cx="4495800" cy="4648200"/>
          </a:xfrm>
        </p:spPr>
        <p:txBody>
          <a:bodyPr/>
          <a:lstStyle/>
          <a:p>
            <a:pPr marL="0" indent="0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Return Codes</a:t>
            </a:r>
          </a:p>
          <a:p>
            <a:pPr lvl="1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First code</a:t>
            </a:r>
          </a:p>
          <a:p>
            <a:pPr lvl="1" eaLnBrk="1" hangingPunct="1">
              <a:buFontTx/>
              <a:buNone/>
            </a:pPr>
            <a:r>
              <a:rPr lang="en-US" altLang="zh-TW" sz="1400" dirty="0" smtClean="0">
                <a:ea typeface="新細明體" panose="02020500000000000000" pitchFamily="18" charset="-120"/>
              </a:rPr>
              <a:t>	1: Positive Preliminary reply</a:t>
            </a:r>
          </a:p>
          <a:p>
            <a:pPr lvl="1" eaLnBrk="1" hangingPunct="1">
              <a:buFontTx/>
              <a:buNone/>
            </a:pPr>
            <a:r>
              <a:rPr lang="en-US" altLang="zh-TW" sz="1400" dirty="0" smtClean="0">
                <a:ea typeface="新細明體" panose="02020500000000000000" pitchFamily="18" charset="-120"/>
              </a:rPr>
              <a:t>	2: Positive Completion reply</a:t>
            </a:r>
          </a:p>
          <a:p>
            <a:pPr lvl="1" eaLnBrk="1" hangingPunct="1">
              <a:buFontTx/>
              <a:buNone/>
            </a:pPr>
            <a:r>
              <a:rPr lang="en-US" altLang="zh-TW" sz="1400" dirty="0" smtClean="0">
                <a:ea typeface="新細明體" panose="02020500000000000000" pitchFamily="18" charset="-120"/>
              </a:rPr>
              <a:t>	3: Positive Intermediate reply</a:t>
            </a:r>
          </a:p>
          <a:p>
            <a:pPr lvl="1" eaLnBrk="1" hangingPunct="1">
              <a:buFontTx/>
              <a:buNone/>
            </a:pPr>
            <a:r>
              <a:rPr lang="en-US" altLang="zh-TW" sz="1400" dirty="0" smtClean="0">
                <a:ea typeface="新細明體" panose="02020500000000000000" pitchFamily="18" charset="-120"/>
              </a:rPr>
              <a:t>	4: Transient Negative Completion reply</a:t>
            </a:r>
          </a:p>
          <a:p>
            <a:pPr lvl="1" eaLnBrk="1" hangingPunct="1">
              <a:buFontTx/>
              <a:buNone/>
            </a:pPr>
            <a:r>
              <a:rPr lang="en-US" altLang="zh-TW" sz="1400" dirty="0" smtClean="0">
                <a:ea typeface="新細明體" panose="02020500000000000000" pitchFamily="18" charset="-120"/>
              </a:rPr>
              <a:t>	5: Permanent Negative Completion reply</a:t>
            </a:r>
          </a:p>
          <a:p>
            <a:pPr lvl="1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Second code</a:t>
            </a:r>
          </a:p>
          <a:p>
            <a:pPr lvl="1" eaLnBrk="1" hangingPunct="1">
              <a:buFontTx/>
              <a:buNone/>
            </a:pPr>
            <a:r>
              <a:rPr lang="en-US" altLang="zh-TW" sz="1400" dirty="0" smtClean="0">
                <a:ea typeface="新細明體" panose="02020500000000000000" pitchFamily="18" charset="-120"/>
              </a:rPr>
              <a:t>	0: The failure was due to a syntax error</a:t>
            </a:r>
          </a:p>
          <a:p>
            <a:pPr lvl="1" eaLnBrk="1" hangingPunct="1">
              <a:buFontTx/>
              <a:buNone/>
            </a:pPr>
            <a:r>
              <a:rPr lang="en-US" altLang="zh-TW" sz="1400" dirty="0" smtClean="0">
                <a:ea typeface="新細明體" panose="02020500000000000000" pitchFamily="18" charset="-120"/>
              </a:rPr>
              <a:t>	1: A reply to a request for information.</a:t>
            </a:r>
          </a:p>
          <a:p>
            <a:pPr lvl="1" eaLnBrk="1" hangingPunct="1">
              <a:buFontTx/>
              <a:buNone/>
            </a:pPr>
            <a:r>
              <a:rPr lang="en-US" altLang="zh-TW" sz="1400" dirty="0" smtClean="0">
                <a:ea typeface="新細明體" panose="02020500000000000000" pitchFamily="18" charset="-120"/>
              </a:rPr>
              <a:t>	2: A reply relating to connection information </a:t>
            </a:r>
          </a:p>
          <a:p>
            <a:pPr lvl="1" eaLnBrk="1" hangingPunct="1">
              <a:buFontTx/>
              <a:buNone/>
            </a:pPr>
            <a:r>
              <a:rPr lang="en-US" altLang="zh-TW" sz="1400" dirty="0" smtClean="0">
                <a:ea typeface="新細明體" panose="02020500000000000000" pitchFamily="18" charset="-120"/>
              </a:rPr>
              <a:t>	3: A reply relating to accounting and authorization.</a:t>
            </a:r>
          </a:p>
          <a:p>
            <a:pPr lvl="1" eaLnBrk="1" hangingPunct="1">
              <a:buFontTx/>
              <a:buNone/>
            </a:pPr>
            <a:r>
              <a:rPr lang="en-US" altLang="zh-TW" sz="1400" dirty="0" smtClean="0">
                <a:ea typeface="新細明體" panose="02020500000000000000" pitchFamily="18" charset="-120"/>
              </a:rPr>
              <a:t>	5: The status of the Server file system</a:t>
            </a:r>
          </a:p>
        </p:txBody>
      </p:sp>
    </p:spTree>
    <p:extLst>
      <p:ext uri="{BB962C8B-B14F-4D97-AF65-F5344CB8AC3E}">
        <p14:creationId xmlns:p14="http://schemas.microsoft.com/office/powerpoint/2010/main" val="3692186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cs typeface="+mj-cs"/>
              </a:rPr>
              <a:t>FTP</a:t>
            </a:r>
            <a:br>
              <a:rPr lang="en-US" altLang="zh-TW" sz="3000" smtClean="0">
                <a:cs typeface="+mj-cs"/>
              </a:rPr>
            </a:br>
            <a:r>
              <a:rPr lang="en-US" altLang="zh-TW" sz="3000" smtClean="0">
                <a:cs typeface="+mj-cs"/>
              </a:rPr>
              <a:t>	– Active Mode vs. Passive Mode 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Active Mode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FTP client bind a random port (&gt;1023) and sends the random port to FTP server using “EPRT” command.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When the FTP server initiates the data connection to the FTP client, it binds the source port 20 and connect to the FTP client the random port sent by client.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EPRT |1|ip|port|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EPRT |2|ipv6|port|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Passive Mode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FTP client sends “EPSV/PASV” command to the server, make the server bind a random port (&gt;1023) and reply the random port back.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When initializing the data connection, the FTP client connect to the FTP Server the random port, get data from that port.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EPSV	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Server reply: </a:t>
            </a:r>
            <a:r>
              <a:rPr lang="en-US" altLang="zh-TW" sz="1800" dirty="0" smtClean="0">
                <a:solidFill>
                  <a:srgbClr val="FF0000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229 Entering Extended Passive Mode (|||41868|)</a:t>
            </a:r>
            <a:endParaRPr lang="en-US" altLang="zh-TW" sz="1800" dirty="0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PASV	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Server reply: </a:t>
            </a:r>
            <a:r>
              <a:rPr lang="en-US" altLang="zh-TW" sz="1800" dirty="0" smtClean="0">
                <a:solidFill>
                  <a:schemeClr val="hlink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227 Entering Passive Mode (h1,h2,h3,h4,p1,p2)</a:t>
            </a:r>
          </a:p>
        </p:txBody>
      </p:sp>
      <p:sp>
        <p:nvSpPr>
          <p:cNvPr id="10244" name="Line 7"/>
          <p:cNvSpPr>
            <a:spLocks noChangeShapeType="1"/>
          </p:cNvSpPr>
          <p:nvPr/>
        </p:nvSpPr>
        <p:spPr bwMode="auto">
          <a:xfrm>
            <a:off x="990600" y="5867400"/>
            <a:ext cx="784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1371600" y="5943600"/>
            <a:ext cx="569118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kumimoji="1" lang="en-US" altLang="zh-TW" dirty="0"/>
              <a:t>※ </a:t>
            </a:r>
            <a:r>
              <a:rPr kumimoji="1" lang="en-US" altLang="zh-TW" dirty="0" err="1"/>
              <a:t>IP:port</a:t>
            </a:r>
            <a:r>
              <a:rPr kumimoji="1" lang="en-US" altLang="zh-TW" dirty="0"/>
              <a:t> (6bytes) </a:t>
            </a:r>
            <a:r>
              <a:rPr kumimoji="1" lang="en-US" altLang="zh-TW" dirty="0">
                <a:sym typeface="Wingdings" panose="05000000000000000000" pitchFamily="2" charset="2"/>
              </a:rPr>
              <a:t> h1,h2,h3,h4,p1,p2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kumimoji="1" lang="en-US" altLang="zh-TW" dirty="0">
                <a:sym typeface="Wingdings" panose="05000000000000000000" pitchFamily="2" charset="2"/>
              </a:rPr>
              <a:t>Ex. 140.113.17.215:45678  140,113,17,215,178,110</a:t>
            </a:r>
          </a:p>
        </p:txBody>
      </p:sp>
    </p:spTree>
    <p:extLst>
      <p:ext uri="{BB962C8B-B14F-4D97-AF65-F5344CB8AC3E}">
        <p14:creationId xmlns:p14="http://schemas.microsoft.com/office/powerpoint/2010/main" val="147072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/>
              <a:t>FTP</a:t>
            </a:r>
            <a:br>
              <a:rPr lang="en-US" altLang="zh-TW" sz="3000" dirty="0" smtClean="0"/>
            </a:br>
            <a:r>
              <a:rPr lang="en-US" altLang="zh-TW" sz="3000" dirty="0" smtClean="0"/>
              <a:t>	– Active Mode vs. Passive Mode (2)</a:t>
            </a:r>
          </a:p>
        </p:txBody>
      </p:sp>
      <p:pic>
        <p:nvPicPr>
          <p:cNvPr id="11267" name="Picture 2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62125"/>
            <a:ext cx="41624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0" y="1914525"/>
            <a:ext cx="4171950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30"/>
          <p:cNvSpPr>
            <a:spLocks noChangeArrowheads="1"/>
          </p:cNvSpPr>
          <p:nvPr/>
        </p:nvSpPr>
        <p:spPr bwMode="auto">
          <a:xfrm>
            <a:off x="1981200" y="1447800"/>
            <a:ext cx="1441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Active mode</a:t>
            </a:r>
          </a:p>
        </p:txBody>
      </p:sp>
      <p:sp>
        <p:nvSpPr>
          <p:cNvPr id="11270" name="Rectangle 31"/>
          <p:cNvSpPr>
            <a:spLocks noChangeArrowheads="1"/>
          </p:cNvSpPr>
          <p:nvPr/>
        </p:nvSpPr>
        <p:spPr bwMode="auto">
          <a:xfrm>
            <a:off x="6051550" y="1462088"/>
            <a:ext cx="161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Passive mode</a:t>
            </a:r>
          </a:p>
        </p:txBody>
      </p:sp>
      <p:sp>
        <p:nvSpPr>
          <p:cNvPr id="11271" name="Rectangle 32"/>
          <p:cNvSpPr>
            <a:spLocks noChangeArrowheads="1"/>
          </p:cNvSpPr>
          <p:nvPr/>
        </p:nvSpPr>
        <p:spPr bwMode="auto">
          <a:xfrm>
            <a:off x="1143000" y="3352800"/>
            <a:ext cx="3276600" cy="1219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11272" name="Rectangle 33"/>
          <p:cNvSpPr>
            <a:spLocks noChangeArrowheads="1"/>
          </p:cNvSpPr>
          <p:nvPr/>
        </p:nvSpPr>
        <p:spPr bwMode="auto">
          <a:xfrm>
            <a:off x="1143000" y="5562600"/>
            <a:ext cx="3276600" cy="3810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11273" name="Rectangle 34"/>
          <p:cNvSpPr>
            <a:spLocks noChangeArrowheads="1"/>
          </p:cNvSpPr>
          <p:nvPr/>
        </p:nvSpPr>
        <p:spPr bwMode="auto">
          <a:xfrm>
            <a:off x="5181600" y="3352800"/>
            <a:ext cx="3276600" cy="7620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11274" name="Rectangle 35"/>
          <p:cNvSpPr>
            <a:spLocks noChangeArrowheads="1"/>
          </p:cNvSpPr>
          <p:nvPr/>
        </p:nvSpPr>
        <p:spPr bwMode="auto">
          <a:xfrm>
            <a:off x="5181600" y="5867400"/>
            <a:ext cx="3276600" cy="3810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09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C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SCC" id="{F0C4BA69-6315-4797-B476-8B32AF6D4DBC}" vid="{C2A01E83-36D3-4966-9054-FF11822CE3D5}"/>
    </a:ext>
  </a:extLst>
</a:theme>
</file>

<file path=ppt/theme/theme2.xml><?xml version="1.0" encoding="utf-8"?>
<a:theme xmlns:a="http://schemas.openxmlformats.org/drawingml/2006/main" name="1_CSCC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SCC" id="{F0C4BA69-6315-4797-B476-8B32AF6D4DBC}" vid="{C2A01E83-36D3-4966-9054-FF11822CE3D5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3993</TotalTime>
  <Words>1139</Words>
  <Application>Microsoft Office PowerPoint</Application>
  <PresentationFormat>如螢幕大小 (4:3)</PresentationFormat>
  <Paragraphs>314</Paragraphs>
  <Slides>22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22</vt:i4>
      </vt:variant>
    </vt:vector>
  </HeadingPairs>
  <TitlesOfParts>
    <vt:vector size="34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Consolas</vt:lpstr>
      <vt:lpstr>Times New Roman</vt:lpstr>
      <vt:lpstr>Wingdings</vt:lpstr>
      <vt:lpstr>CSCC</vt:lpstr>
      <vt:lpstr>1_CSCC</vt:lpstr>
      <vt:lpstr>PowerPoint 簡報</vt:lpstr>
      <vt:lpstr>FTP</vt:lpstr>
      <vt:lpstr>FTP</vt:lpstr>
      <vt:lpstr>FTP  – Flow (1)</vt:lpstr>
      <vt:lpstr>FTP  – Flow (2)</vt:lpstr>
      <vt:lpstr>FTP  – Flow (3)</vt:lpstr>
      <vt:lpstr>FTP  – commands, responses</vt:lpstr>
      <vt:lpstr>FTP  – Active Mode vs. Passive Mode (1)</vt:lpstr>
      <vt:lpstr>FTP  – Active Mode vs. Passive Mode (2)</vt:lpstr>
      <vt:lpstr>FTP  – When FTP meets NAT/Firewall (1)</vt:lpstr>
      <vt:lpstr>FTP  – When FTP meets NAT/Firewall (2)</vt:lpstr>
      <vt:lpstr>FTP  – When FTP meets NAT/Firewall (3)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Liang-Chi Tseng</dc:creator>
  <cp:keywords>CSCC</cp:keywords>
  <cp:lastModifiedBy>Liang-Chi Tseng</cp:lastModifiedBy>
  <cp:revision>291</cp:revision>
  <cp:lastPrinted>1601-01-01T00:00:00Z</cp:lastPrinted>
  <dcterms:created xsi:type="dcterms:W3CDTF">1601-01-01T00:00:00Z</dcterms:created>
  <dcterms:modified xsi:type="dcterms:W3CDTF">2015-10-07T17:02:54Z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