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14" r:id="rId2"/>
    <p:sldId id="315" r:id="rId3"/>
    <p:sldId id="316" r:id="rId4"/>
    <p:sldId id="317" r:id="rId5"/>
    <p:sldId id="318" r:id="rId6"/>
    <p:sldId id="257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9" r:id="rId15"/>
    <p:sldId id="321" r:id="rId16"/>
    <p:sldId id="320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9355" autoAdjust="0"/>
  </p:normalViewPr>
  <p:slideViewPr>
    <p:cSldViewPr snapToGrid="0">
      <p:cViewPr varScale="1">
        <p:scale>
          <a:sx n="108" d="100"/>
          <a:sy n="108" d="100"/>
        </p:scale>
        <p:origin x="15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B699A-B23B-44A1-9CDF-A4A960B1E352}" type="datetimeFigureOut">
              <a:rPr lang="zh-TW" altLang="en-US" smtClean="0"/>
              <a:t>2015/12/25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D217B-FBCE-4BAF-876B-78A403F34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9094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800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 sz="180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80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800" smtClean="0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40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846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35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07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032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</a:p>
        </p:txBody>
      </p:sp>
    </p:spTree>
    <p:extLst>
      <p:ext uri="{BB962C8B-B14F-4D97-AF65-F5344CB8AC3E}">
        <p14:creationId xmlns:p14="http://schemas.microsoft.com/office/powerpoint/2010/main" val="120431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42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0722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817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979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287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395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65769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29621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800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0731" y="90490"/>
            <a:ext cx="369332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8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B31FB05D-44A4-488D-9A88-4809DC14EFFC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16087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1" fontAlgn="base" hangingPunct="1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1" fontAlgn="base" hangingPunct="1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1" fontAlgn="base" hangingPunct="1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nasa.cs.nctu.edu.tw/sa/2015/files/sa-hw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is.ndhu.edu.tw/docu/question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ldap.org/doc/admin23/syncrepl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dirty="0"/>
              <a:t>System Administration Practice</a:t>
            </a:r>
            <a:br>
              <a:rPr lang="en-US" altLang="zh-TW" dirty="0"/>
            </a:br>
            <a:r>
              <a:rPr lang="en-US" altLang="zh-TW" sz="2800" dirty="0" smtClean="0"/>
              <a:t>Homework6 </a:t>
            </a:r>
            <a:r>
              <a:rPr lang="en-US" altLang="zh-TW" sz="2800" dirty="0"/>
              <a:t>- LDAP login + </a:t>
            </a:r>
            <a:r>
              <a:rPr lang="en-US" altLang="zh-TW" sz="2800" dirty="0" smtClean="0"/>
              <a:t>Puppet </a:t>
            </a:r>
            <a:r>
              <a:rPr lang="en-US" altLang="zh-TW" sz="2800" dirty="0"/>
              <a:t>+ </a:t>
            </a:r>
            <a:r>
              <a:rPr lang="en-US" altLang="zh-TW" sz="2800" dirty="0" smtClean="0"/>
              <a:t>Jail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/>
              <a:t>yench</a:t>
            </a:r>
            <a:r>
              <a:rPr lang="en-US" altLang="zh-TW" dirty="0"/>
              <a:t> </a:t>
            </a:r>
            <a:r>
              <a:rPr lang="en-US" altLang="zh-TW" dirty="0" smtClean="0"/>
              <a:t>/ </a:t>
            </a:r>
            <a:r>
              <a:rPr lang="en-US" altLang="zh-TW" dirty="0" err="1" smtClean="0"/>
              <a:t>lctseng</a:t>
            </a:r>
            <a:r>
              <a:rPr lang="en-US" altLang="zh-TW" dirty="0" smtClean="0"/>
              <a:t> / </a:t>
            </a:r>
            <a:r>
              <a:rPr lang="en-US" altLang="zh-TW" dirty="0"/>
              <a:t>chchang2222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20602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Puppet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Offline User Management (5%)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927600"/>
          </a:xfrm>
        </p:spPr>
        <p:txBody>
          <a:bodyPr/>
          <a:lstStyle/>
          <a:p>
            <a:r>
              <a:rPr lang="en-US" altLang="zh-TW" dirty="0" smtClean="0"/>
              <a:t>Change root’s shell into /bin/</a:t>
            </a:r>
            <a:r>
              <a:rPr lang="en-US" altLang="zh-TW" dirty="0" err="1" smtClean="0"/>
              <a:t>sh</a:t>
            </a:r>
            <a:endParaRPr lang="en-US" altLang="zh-TW" dirty="0" smtClean="0"/>
          </a:p>
          <a:p>
            <a:r>
              <a:rPr lang="en-US" altLang="zh-TW" dirty="0" smtClean="0"/>
              <a:t>We will change the shell back to /bin/</a:t>
            </a:r>
            <a:r>
              <a:rPr lang="en-US" altLang="zh-TW" dirty="0" err="1" smtClean="0"/>
              <a:t>csh</a:t>
            </a:r>
            <a:r>
              <a:rPr lang="en-US" altLang="zh-TW" dirty="0"/>
              <a:t> </a:t>
            </a:r>
            <a:r>
              <a:rPr lang="en-US" altLang="zh-TW" dirty="0" smtClean="0"/>
              <a:t>to test your module</a:t>
            </a:r>
          </a:p>
          <a:p>
            <a:r>
              <a:rPr lang="en-US" altLang="zh-TW" dirty="0" smtClean="0"/>
              <a:t>Apply on </a:t>
            </a:r>
            <a:r>
              <a:rPr lang="en-US" altLang="zh-TW" dirty="0" err="1" smtClean="0"/>
              <a:t>sabsd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50683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Puppet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Service Deployment (5%)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927600"/>
          </a:xfrm>
        </p:spPr>
        <p:txBody>
          <a:bodyPr/>
          <a:lstStyle/>
          <a:p>
            <a:r>
              <a:rPr lang="en-US" altLang="zh-TW" dirty="0" smtClean="0"/>
              <a:t>Install pure-</a:t>
            </a:r>
            <a:r>
              <a:rPr lang="en-US" altLang="zh-TW" dirty="0" err="1" smtClean="0"/>
              <a:t>ftpd</a:t>
            </a:r>
            <a:r>
              <a:rPr lang="en-US" altLang="zh-TW" dirty="0" smtClean="0"/>
              <a:t> on </a:t>
            </a:r>
            <a:r>
              <a:rPr lang="en-US" altLang="zh-TW" dirty="0" err="1" smtClean="0"/>
              <a:t>sabsd</a:t>
            </a:r>
            <a:r>
              <a:rPr lang="zh-TW" altLang="en-US" dirty="0" smtClean="0"/>
              <a:t> </a:t>
            </a:r>
            <a:r>
              <a:rPr lang="en-US" altLang="zh-TW" dirty="0" smtClean="0"/>
              <a:t>via puppet module</a:t>
            </a:r>
          </a:p>
          <a:p>
            <a:r>
              <a:rPr lang="en-US" altLang="zh-TW" dirty="0" smtClean="0"/>
              <a:t>Enable pure-</a:t>
            </a:r>
            <a:r>
              <a:rPr lang="en-US" altLang="zh-TW" dirty="0" err="1" smtClean="0"/>
              <a:t>ftpd</a:t>
            </a:r>
            <a:r>
              <a:rPr lang="en-US" altLang="zh-TW" dirty="0" smtClean="0"/>
              <a:t> service</a:t>
            </a:r>
          </a:p>
          <a:p>
            <a:pPr lvl="1"/>
            <a:r>
              <a:rPr lang="en-US" altLang="zh-TW" dirty="0" smtClean="0"/>
              <a:t>Must keep running after reboot</a:t>
            </a:r>
          </a:p>
          <a:p>
            <a:pPr lvl="1"/>
            <a:r>
              <a:rPr lang="en-US" altLang="zh-TW" dirty="0" smtClean="0"/>
              <a:t>Test it by using service pure-</a:t>
            </a:r>
            <a:r>
              <a:rPr lang="en-US" altLang="zh-TW" dirty="0" err="1" smtClean="0"/>
              <a:t>ftpd</a:t>
            </a:r>
            <a:r>
              <a:rPr lang="en-US" altLang="zh-TW" dirty="0" smtClean="0"/>
              <a:t> start/stop</a:t>
            </a:r>
          </a:p>
          <a:p>
            <a:r>
              <a:rPr lang="en-US" altLang="zh-TW" dirty="0" smtClean="0"/>
              <a:t>You need to transfer pure-</a:t>
            </a:r>
            <a:r>
              <a:rPr lang="en-US" altLang="zh-TW" dirty="0" err="1" smtClean="0"/>
              <a:t>ftpd.conf</a:t>
            </a:r>
            <a:r>
              <a:rPr lang="en-US" altLang="zh-TW" dirty="0" smtClean="0"/>
              <a:t> before start the service</a:t>
            </a:r>
          </a:p>
          <a:p>
            <a:pPr lvl="1"/>
            <a:r>
              <a:rPr lang="en-US" altLang="zh-TW" dirty="0" smtClean="0"/>
              <a:t>pure-</a:t>
            </a:r>
            <a:r>
              <a:rPr lang="en-US" altLang="zh-TW" dirty="0" err="1" smtClean="0"/>
              <a:t>ftpd.conf</a:t>
            </a:r>
            <a:r>
              <a:rPr lang="en-US" altLang="zh-TW" dirty="0" smtClean="0"/>
              <a:t> must provided by puppet module</a:t>
            </a:r>
          </a:p>
          <a:p>
            <a:r>
              <a:rPr lang="en-US" altLang="zh-TW" dirty="0" smtClean="0"/>
              <a:t>Make sure you have declared dependency</a:t>
            </a:r>
          </a:p>
          <a:p>
            <a:r>
              <a:rPr lang="en-US" altLang="zh-TW" dirty="0" smtClean="0"/>
              <a:t>When demo, TA may:</a:t>
            </a:r>
          </a:p>
          <a:p>
            <a:pPr lvl="1"/>
            <a:r>
              <a:rPr lang="en-US" altLang="zh-TW" dirty="0" smtClean="0"/>
              <a:t>Remove your pure-</a:t>
            </a:r>
            <a:r>
              <a:rPr lang="en-US" altLang="zh-TW" dirty="0" err="1" smtClean="0"/>
              <a:t>ftpd.conf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Remove the pure-</a:t>
            </a:r>
            <a:r>
              <a:rPr lang="en-US" altLang="zh-TW" dirty="0" err="1" smtClean="0"/>
              <a:t>ftpd</a:t>
            </a:r>
            <a:r>
              <a:rPr lang="en-US" altLang="zh-TW" dirty="0" smtClean="0"/>
              <a:t> package</a:t>
            </a:r>
          </a:p>
          <a:p>
            <a:pPr lvl="1"/>
            <a:r>
              <a:rPr lang="en-US" altLang="zh-TW" dirty="0" smtClean="0"/>
              <a:t>Stop the pure-</a:t>
            </a:r>
            <a:r>
              <a:rPr lang="en-US" altLang="zh-TW" dirty="0" err="1" smtClean="0"/>
              <a:t>ftpd</a:t>
            </a:r>
            <a:r>
              <a:rPr lang="en-US" altLang="zh-TW" dirty="0" smtClean="0"/>
              <a:t> service</a:t>
            </a:r>
          </a:p>
          <a:p>
            <a:r>
              <a:rPr lang="en-US" altLang="zh-TW" dirty="0" smtClean="0"/>
              <a:t>Make sure your puppet module can handle above situations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6683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Puppet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Command Execution (5%)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927600"/>
          </a:xfrm>
        </p:spPr>
        <p:txBody>
          <a:bodyPr/>
          <a:lstStyle/>
          <a:p>
            <a:r>
              <a:rPr lang="en-US" altLang="zh-TW" dirty="0" err="1"/>
              <a:t>s</a:t>
            </a:r>
            <a:r>
              <a:rPr lang="en-US" altLang="zh-TW" dirty="0" err="1" smtClean="0"/>
              <a:t>absd</a:t>
            </a:r>
            <a:r>
              <a:rPr lang="en-US" altLang="zh-TW" dirty="0" smtClean="0"/>
              <a:t> runs a script given by master</a:t>
            </a:r>
          </a:p>
          <a:p>
            <a:pPr lvl="1"/>
            <a:r>
              <a:rPr lang="en-US" altLang="zh-TW" dirty="0" smtClean="0"/>
              <a:t>The script can be downloaded from</a:t>
            </a:r>
            <a:r>
              <a:rPr lang="en-US" altLang="zh-TW" dirty="0"/>
              <a:t>: </a:t>
            </a:r>
            <a:br>
              <a:rPr lang="en-US" altLang="zh-TW" dirty="0"/>
            </a:br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nasa.cs.nctu.edu.tw/sa/2015/files/sa-hw6</a:t>
            </a:r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Script filename</a:t>
            </a:r>
          </a:p>
          <a:p>
            <a:pPr lvl="1"/>
            <a:r>
              <a:rPr lang="en-US" altLang="zh-TW" dirty="0" smtClean="0"/>
              <a:t>/root/sa-hw6</a:t>
            </a:r>
            <a:endParaRPr lang="en-US" altLang="zh-TW" dirty="0"/>
          </a:p>
          <a:p>
            <a:r>
              <a:rPr lang="en-US" altLang="zh-TW" dirty="0" smtClean="0"/>
              <a:t>Script must be executable (file mode)</a:t>
            </a:r>
          </a:p>
          <a:p>
            <a:pPr lvl="1"/>
            <a:r>
              <a:rPr lang="en-US" altLang="zh-TW" dirty="0" smtClean="0"/>
              <a:t>Working directory: /</a:t>
            </a:r>
            <a:r>
              <a:rPr lang="en-US" altLang="zh-TW" dirty="0" err="1" smtClean="0"/>
              <a:t>tmp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Run as ‘nobody’</a:t>
            </a:r>
          </a:p>
          <a:p>
            <a:pPr lvl="1"/>
            <a:r>
              <a:rPr lang="en-US" altLang="zh-TW" dirty="0" err="1" smtClean="0"/>
              <a:t>euid</a:t>
            </a:r>
            <a:r>
              <a:rPr lang="en-US" altLang="zh-TW" dirty="0" smtClean="0"/>
              <a:t> </a:t>
            </a:r>
            <a:r>
              <a:rPr lang="en-US" altLang="zh-TW" dirty="0"/>
              <a:t>= </a:t>
            </a:r>
            <a:r>
              <a:rPr lang="en-US" altLang="zh-TW" dirty="0" smtClean="0"/>
              <a:t>65534, </a:t>
            </a:r>
            <a:r>
              <a:rPr lang="en-US" altLang="zh-TW" dirty="0" err="1" smtClean="0"/>
              <a:t>egid</a:t>
            </a:r>
            <a:r>
              <a:rPr lang="en-US" altLang="zh-TW" dirty="0" smtClean="0"/>
              <a:t> </a:t>
            </a:r>
            <a:r>
              <a:rPr lang="en-US" altLang="zh-TW" dirty="0"/>
              <a:t>= </a:t>
            </a:r>
            <a:r>
              <a:rPr lang="en-US" altLang="zh-TW" dirty="0" smtClean="0"/>
              <a:t>65534</a:t>
            </a:r>
          </a:p>
          <a:p>
            <a:r>
              <a:rPr lang="en-US" altLang="zh-TW" dirty="0" smtClean="0"/>
              <a:t>Note: </a:t>
            </a:r>
          </a:p>
          <a:p>
            <a:pPr lvl="1"/>
            <a:r>
              <a:rPr lang="en-US" altLang="zh-TW" dirty="0" smtClean="0"/>
              <a:t>This script requires package ‘ruby’ installed</a:t>
            </a:r>
          </a:p>
          <a:p>
            <a:pPr lvl="1"/>
            <a:r>
              <a:rPr lang="en-US" altLang="zh-TW" dirty="0" smtClean="0"/>
              <a:t>Remember to add ‘/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/local/bin’ as your path (for ruby)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61917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Puppet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Command Execution</a:t>
            </a:r>
            <a:br>
              <a:rPr lang="en-US" altLang="zh-TW" dirty="0" smtClean="0"/>
            </a:br>
            <a:r>
              <a:rPr lang="en-US" altLang="zh-TW" dirty="0"/>
              <a:t>	</a:t>
            </a:r>
            <a:r>
              <a:rPr lang="en-US" altLang="zh-TW" dirty="0" smtClean="0"/>
              <a:t>- </a:t>
            </a:r>
            <a:r>
              <a:rPr lang="en-US" altLang="zh-TW" dirty="0"/>
              <a:t>How to verify your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927600"/>
          </a:xfrm>
        </p:spPr>
        <p:txBody>
          <a:bodyPr/>
          <a:lstStyle/>
          <a:p>
            <a:r>
              <a:rPr lang="en-US" altLang="zh-TW" dirty="0" smtClean="0"/>
              <a:t>Result : 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sa</a:t>
            </a:r>
            <a:r>
              <a:rPr lang="en-US" altLang="zh-TW" dirty="0" smtClean="0"/>
              <a:t>-demo-out on agents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Grading</a:t>
            </a:r>
          </a:p>
          <a:p>
            <a:pPr lvl="1"/>
            <a:r>
              <a:rPr lang="en-US" altLang="zh-TW" dirty="0" smtClean="0"/>
              <a:t>Executable : 2%</a:t>
            </a:r>
          </a:p>
          <a:p>
            <a:pPr lvl="1"/>
            <a:r>
              <a:rPr lang="en-US" altLang="zh-TW" dirty="0" smtClean="0"/>
              <a:t>PATH : 1%</a:t>
            </a:r>
          </a:p>
          <a:p>
            <a:pPr lvl="1"/>
            <a:r>
              <a:rPr lang="en-US" altLang="zh-TW" dirty="0" smtClean="0"/>
              <a:t>CWD : 1%</a:t>
            </a:r>
          </a:p>
          <a:p>
            <a:pPr lvl="1"/>
            <a:r>
              <a:rPr lang="en-US" altLang="zh-TW" dirty="0" smtClean="0"/>
              <a:t>EUID</a:t>
            </a:r>
            <a:r>
              <a:rPr lang="zh-TW" altLang="en-US" dirty="0" smtClean="0"/>
              <a:t>、</a:t>
            </a:r>
            <a:r>
              <a:rPr lang="en-US" altLang="zh-TW" dirty="0" smtClean="0"/>
              <a:t>EGID: 1%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14731" y="2045938"/>
            <a:ext cx="4426108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Date: 2015-12-22 14:40:59 +0800</a:t>
            </a:r>
          </a:p>
          <a:p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Checking PATH: /root ===&gt; true</a:t>
            </a:r>
          </a:p>
          <a:p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Checking CWD: /</a:t>
            </a:r>
            <a:r>
              <a:rPr lang="en-US" altLang="zh-TW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 ===&gt; true</a:t>
            </a:r>
          </a:p>
          <a:p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Checking EUID: 65534 ===&gt; true</a:t>
            </a:r>
          </a:p>
          <a:p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Checking EGID: 65534 ===&gt; true</a:t>
            </a:r>
          </a:p>
        </p:txBody>
      </p:sp>
    </p:spTree>
    <p:extLst>
      <p:ext uri="{BB962C8B-B14F-4D97-AF65-F5344CB8AC3E}">
        <p14:creationId xmlns:p14="http://schemas.microsoft.com/office/powerpoint/2010/main" val="324946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Jail (10 %)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r>
              <a:rPr lang="en-US" altLang="zh-TW" dirty="0" smtClean="0"/>
              <a:t>Originally, you may use 3 (virtual) machines to install FreeBSD</a:t>
            </a:r>
          </a:p>
          <a:p>
            <a:r>
              <a:rPr lang="en-US" altLang="zh-TW" dirty="0" smtClean="0"/>
              <a:t>Now, Use only 1 machine</a:t>
            </a:r>
            <a:r>
              <a:rPr lang="en-US" altLang="zh-TW" dirty="0"/>
              <a:t> </a:t>
            </a:r>
            <a:r>
              <a:rPr lang="en-US" altLang="zh-TW" dirty="0" smtClean="0"/>
              <a:t>with Jail</a:t>
            </a:r>
          </a:p>
          <a:p>
            <a:r>
              <a:rPr lang="en-US" altLang="zh-TW" dirty="0" smtClean="0"/>
              <a:t>Create a jail for each host</a:t>
            </a:r>
          </a:p>
        </p:txBody>
      </p:sp>
    </p:spTree>
    <p:extLst>
      <p:ext uri="{BB962C8B-B14F-4D97-AF65-F5344CB8AC3E}">
        <p14:creationId xmlns:p14="http://schemas.microsoft.com/office/powerpoint/2010/main" val="3430441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Deadline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r>
              <a:rPr lang="en-US" altLang="zh-TW" dirty="0" smtClean="0"/>
              <a:t>Date: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1/20</a:t>
            </a:r>
            <a:r>
              <a:rPr lang="en-US" altLang="zh-TW" dirty="0" smtClean="0"/>
              <a:t> </a:t>
            </a:r>
            <a:r>
              <a:rPr lang="en-US" altLang="zh-TW" dirty="0" smtClean="0"/>
              <a:t>(May subject to minor adjustment)</a:t>
            </a:r>
          </a:p>
          <a:p>
            <a:r>
              <a:rPr lang="en-US" altLang="zh-TW" dirty="0" smtClean="0"/>
              <a:t>Demo after final exam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More details about demo will be announced soon</a:t>
            </a:r>
          </a:p>
        </p:txBody>
      </p:sp>
    </p:spTree>
    <p:extLst>
      <p:ext uri="{BB962C8B-B14F-4D97-AF65-F5344CB8AC3E}">
        <p14:creationId xmlns:p14="http://schemas.microsoft.com/office/powerpoint/2010/main" val="1152169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effectLst/>
              </a:rPr>
              <a:t>Help!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Newsgroup </a:t>
            </a:r>
            <a:r>
              <a:rPr lang="en-US" altLang="zh-TW" dirty="0" err="1" smtClean="0"/>
              <a:t>cs.course.sysadm</a:t>
            </a:r>
            <a:endParaRPr lang="en-US" altLang="zh-TW" dirty="0" smtClean="0"/>
          </a:p>
          <a:p>
            <a:r>
              <a:rPr lang="en-US" altLang="zh-TW" dirty="0" smtClean="0"/>
              <a:t>BS2 board CS-</a:t>
            </a:r>
            <a:r>
              <a:rPr lang="en-US" altLang="zh-TW" dirty="0" err="1" smtClean="0"/>
              <a:t>SysAdmin</a:t>
            </a:r>
            <a:endParaRPr lang="en-US" altLang="zh-TW" dirty="0" smtClean="0"/>
          </a:p>
          <a:p>
            <a:r>
              <a:rPr lang="en-US" altLang="zh-TW" dirty="0" smtClean="0"/>
              <a:t>CSCC (EC building 3F)</a:t>
            </a:r>
          </a:p>
          <a:p>
            <a:r>
              <a:rPr lang="en-US" altLang="zh-TW" dirty="0" smtClean="0"/>
              <a:t>ta@nasa.cs.nctu.edu.tw </a:t>
            </a:r>
            <a:r>
              <a:rPr lang="en-US" altLang="zh-TW" dirty="0" smtClean="0">
                <a:solidFill>
                  <a:srgbClr val="FF0000"/>
                </a:solidFill>
              </a:rPr>
              <a:t>(For complex problems)</a:t>
            </a:r>
            <a:endParaRPr lang="en-US" altLang="zh-TW" dirty="0" smtClean="0"/>
          </a:p>
          <a:p>
            <a:r>
              <a:rPr lang="en-US" altLang="zh-TW" dirty="0" smtClean="0">
                <a:ea typeface="新細明體" panose="02020500000000000000" pitchFamily="18" charset="-120"/>
              </a:rPr>
              <a:t>IRC </a:t>
            </a:r>
            <a:r>
              <a:rPr lang="en-US" altLang="zh-TW" dirty="0">
                <a:solidFill>
                  <a:schemeClr val="tx1"/>
                </a:solidFill>
                <a:ea typeface="新細明體" panose="02020500000000000000" pitchFamily="18" charset="-120"/>
              </a:rPr>
              <a:t>channel #</a:t>
            </a:r>
            <a:r>
              <a:rPr lang="en-US" altLang="zh-TW" dirty="0" err="1">
                <a:solidFill>
                  <a:schemeClr val="tx1"/>
                </a:solidFill>
                <a:ea typeface="新細明體" panose="02020500000000000000" pitchFamily="18" charset="-120"/>
              </a:rPr>
              <a:t>nctuNASA</a:t>
            </a:r>
            <a:r>
              <a:rPr lang="en-US" altLang="zh-TW" dirty="0">
                <a:solidFill>
                  <a:schemeClr val="tx1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(Recommend)</a:t>
            </a:r>
            <a:endParaRPr lang="en-US" altLang="zh-TW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lvl="1"/>
            <a:r>
              <a:rPr lang="en-US" altLang="zh-TW" dirty="0" err="1">
                <a:solidFill>
                  <a:schemeClr val="tx1"/>
                </a:solidFill>
                <a:ea typeface="新細明體" panose="02020500000000000000" pitchFamily="18" charset="-120"/>
              </a:rPr>
              <a:t>passwd</a:t>
            </a:r>
            <a:r>
              <a:rPr lang="en-US" altLang="zh-TW" dirty="0">
                <a:solidFill>
                  <a:schemeClr val="tx1"/>
                </a:solidFill>
                <a:ea typeface="新細明體" panose="02020500000000000000" pitchFamily="18" charset="-120"/>
              </a:rPr>
              <a:t>: </a:t>
            </a:r>
            <a:r>
              <a:rPr lang="en-US" altLang="zh-TW" dirty="0" err="1">
                <a:solidFill>
                  <a:schemeClr val="tx1"/>
                </a:solidFill>
                <a:ea typeface="新細明體" panose="02020500000000000000" pitchFamily="18" charset="-120"/>
              </a:rPr>
              <a:t>ILoveCSCC</a:t>
            </a:r>
            <a:endParaRPr lang="en-US" altLang="zh-TW" dirty="0">
              <a:solidFill>
                <a:schemeClr val="tx1"/>
              </a:solidFill>
              <a:ea typeface="新細明體" panose="02020500000000000000" pitchFamily="18" charset="-120"/>
            </a:endParaRPr>
          </a:p>
          <a:p>
            <a:pPr lvl="1"/>
            <a:r>
              <a:rPr lang="en-US" altLang="zh-TW" dirty="0">
                <a:ea typeface="新細明體" panose="02020500000000000000" pitchFamily="18" charset="-120"/>
              </a:rPr>
              <a:t>Use screen or </a:t>
            </a:r>
            <a:r>
              <a:rPr lang="en-US" altLang="zh-TW" dirty="0" err="1">
                <a:ea typeface="新細明體" panose="02020500000000000000" pitchFamily="18" charset="-120"/>
              </a:rPr>
              <a:t>tmux</a:t>
            </a:r>
            <a:r>
              <a:rPr lang="en-US" altLang="zh-TW" dirty="0">
                <a:ea typeface="新細明體" panose="02020500000000000000" pitchFamily="18" charset="-120"/>
              </a:rPr>
              <a:t> to stay online, so TAs can tag you to answer your questions. </a:t>
            </a:r>
          </a:p>
          <a:p>
            <a:r>
              <a:rPr lang="en-US" altLang="zh-TW" dirty="0" smtClean="0"/>
              <a:t>Before you ask a question…</a:t>
            </a: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提問的智慧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/>
              <a:t>How To Ask Questions The Smart Way</a:t>
            </a:r>
            <a:endParaRPr lang="en-US" altLang="zh-TW" dirty="0" smtClean="0"/>
          </a:p>
          <a:p>
            <a:pPr lvl="1"/>
            <a:r>
              <a:rPr lang="en-US" altLang="zh-TW" dirty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mis.ndhu.edu.tw/docu/question.htm</a:t>
            </a:r>
            <a:r>
              <a:rPr lang="zh-TW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661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LDAP </a:t>
            </a:r>
            <a:r>
              <a:rPr lang="en-US" altLang="zh-TW" dirty="0" smtClean="0"/>
              <a:t>– Overview (Total 60%)</a:t>
            </a:r>
            <a:endParaRPr lang="zh-TW" altLang="en-US" dirty="0"/>
          </a:p>
        </p:txBody>
      </p:sp>
      <p:pic>
        <p:nvPicPr>
          <p:cNvPr id="4099" name="Picture 2" descr="https://cdn2.iconfinder.com/data/icons/windows-8-metro-style/512/comp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8" y="4249738"/>
            <a:ext cx="113982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文字方塊 4"/>
          <p:cNvSpPr txBox="1">
            <a:spLocks noChangeArrowheads="1"/>
          </p:cNvSpPr>
          <p:nvPr/>
        </p:nvSpPr>
        <p:spPr bwMode="auto">
          <a:xfrm>
            <a:off x="6543675" y="4306888"/>
            <a:ext cx="2209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800"/>
              <a:t>LDAP client :</a:t>
            </a:r>
          </a:p>
          <a:p>
            <a:r>
              <a:rPr lang="en-US" altLang="zh-TW" sz="1800"/>
              <a:t>sabsd</a:t>
            </a:r>
            <a:endParaRPr lang="zh-TW" altLang="en-US" sz="1800"/>
          </a:p>
        </p:txBody>
      </p:sp>
      <p:sp>
        <p:nvSpPr>
          <p:cNvPr id="4101" name="文字方塊 11"/>
          <p:cNvSpPr txBox="1">
            <a:spLocks noChangeArrowheads="1"/>
          </p:cNvSpPr>
          <p:nvPr/>
        </p:nvSpPr>
        <p:spPr bwMode="auto">
          <a:xfrm>
            <a:off x="1995488" y="5494338"/>
            <a:ext cx="15859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800"/>
              <a:t>LDAP slave :</a:t>
            </a:r>
          </a:p>
          <a:p>
            <a:r>
              <a:rPr lang="en-US" altLang="zh-TW" sz="1800"/>
              <a:t>saduty</a:t>
            </a:r>
            <a:endParaRPr lang="zh-TW" altLang="en-US" sz="1800"/>
          </a:p>
        </p:txBody>
      </p:sp>
      <p:sp>
        <p:nvSpPr>
          <p:cNvPr id="4102" name="文字方塊 12"/>
          <p:cNvSpPr txBox="1">
            <a:spLocks noChangeArrowheads="1"/>
          </p:cNvSpPr>
          <p:nvPr/>
        </p:nvSpPr>
        <p:spPr bwMode="auto">
          <a:xfrm>
            <a:off x="1995488" y="2598738"/>
            <a:ext cx="15859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800"/>
              <a:t>LDAP master :</a:t>
            </a:r>
          </a:p>
          <a:p>
            <a:r>
              <a:rPr lang="en-US" altLang="zh-TW" sz="1800"/>
              <a:t>sahome</a:t>
            </a:r>
            <a:endParaRPr lang="zh-TW" altLang="en-US" sz="1800"/>
          </a:p>
        </p:txBody>
      </p:sp>
      <p:cxnSp>
        <p:nvCxnSpPr>
          <p:cNvPr id="4103" name="弧形接點 17"/>
          <p:cNvCxnSpPr>
            <a:cxnSpLocks noChangeShapeType="1"/>
            <a:stCxn id="4100" idx="1"/>
            <a:endCxn id="4102" idx="3"/>
          </p:cNvCxnSpPr>
          <p:nvPr/>
        </p:nvCxnSpPr>
        <p:spPr bwMode="auto">
          <a:xfrm rot="10800000">
            <a:off x="3581400" y="2921000"/>
            <a:ext cx="2962275" cy="1708150"/>
          </a:xfrm>
          <a:prstGeom prst="curvedConnector3">
            <a:avLst>
              <a:gd name="adj1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04" name="弧形接點 27"/>
          <p:cNvCxnSpPr>
            <a:cxnSpLocks noChangeShapeType="1"/>
            <a:stCxn id="4100" idx="1"/>
            <a:endCxn id="4101" idx="3"/>
          </p:cNvCxnSpPr>
          <p:nvPr/>
        </p:nvCxnSpPr>
        <p:spPr bwMode="auto">
          <a:xfrm rot="10800000" flipV="1">
            <a:off x="3581400" y="4629150"/>
            <a:ext cx="2962275" cy="1187450"/>
          </a:xfrm>
          <a:prstGeom prst="curvedConnector3">
            <a:avLst>
              <a:gd name="adj1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05" name="弧形接點 31"/>
          <p:cNvCxnSpPr>
            <a:cxnSpLocks noChangeShapeType="1"/>
            <a:stCxn id="4101" idx="1"/>
            <a:endCxn id="4101" idx="2"/>
          </p:cNvCxnSpPr>
          <p:nvPr/>
        </p:nvCxnSpPr>
        <p:spPr bwMode="auto">
          <a:xfrm rot="10800000" flipH="1" flipV="1">
            <a:off x="1995488" y="5816600"/>
            <a:ext cx="793750" cy="323850"/>
          </a:xfrm>
          <a:prstGeom prst="curvedConnector4">
            <a:avLst>
              <a:gd name="adj1" fmla="val -28829"/>
              <a:gd name="adj2" fmla="val 170736"/>
            </a:avLst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pic>
        <p:nvPicPr>
          <p:cNvPr id="4106" name="Picture 2" descr="https://cdn2.iconfinder.com/data/icons/windows-8-metro-style/512/comp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1368425"/>
            <a:ext cx="113982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2" descr="https://cdn2.iconfinder.com/data/icons/windows-8-metro-style/512/comp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663" y="2895600"/>
            <a:ext cx="1138237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08" name="弧形接點 46"/>
          <p:cNvCxnSpPr>
            <a:cxnSpLocks noChangeShapeType="1"/>
            <a:stCxn id="4102" idx="1"/>
            <a:endCxn id="4102" idx="2"/>
          </p:cNvCxnSpPr>
          <p:nvPr/>
        </p:nvCxnSpPr>
        <p:spPr bwMode="auto">
          <a:xfrm rot="10800000" flipH="1" flipV="1">
            <a:off x="1995488" y="2921000"/>
            <a:ext cx="793750" cy="323850"/>
          </a:xfrm>
          <a:prstGeom prst="curvedConnector4">
            <a:avLst>
              <a:gd name="adj1" fmla="val -28829"/>
              <a:gd name="adj2" fmla="val 170736"/>
            </a:avLst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109" name="文字方塊 49"/>
          <p:cNvSpPr txBox="1">
            <a:spLocks noChangeArrowheads="1"/>
          </p:cNvSpPr>
          <p:nvPr/>
        </p:nvSpPr>
        <p:spPr bwMode="auto">
          <a:xfrm>
            <a:off x="4521200" y="3408363"/>
            <a:ext cx="1081088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800"/>
              <a:t>bind</a:t>
            </a:r>
            <a:endParaRPr lang="zh-TW" altLang="en-US" sz="1800"/>
          </a:p>
        </p:txBody>
      </p:sp>
      <p:sp>
        <p:nvSpPr>
          <p:cNvPr id="4110" name="文字方塊 52"/>
          <p:cNvSpPr txBox="1">
            <a:spLocks noChangeArrowheads="1"/>
          </p:cNvSpPr>
          <p:nvPr/>
        </p:nvSpPr>
        <p:spPr bwMode="auto">
          <a:xfrm>
            <a:off x="1524000" y="3260725"/>
            <a:ext cx="1127125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800"/>
              <a:t>Self-bind</a:t>
            </a:r>
            <a:endParaRPr lang="zh-TW" altLang="en-US" sz="1800"/>
          </a:p>
        </p:txBody>
      </p:sp>
      <p:cxnSp>
        <p:nvCxnSpPr>
          <p:cNvPr id="4111" name="弧形接點 61"/>
          <p:cNvCxnSpPr>
            <a:cxnSpLocks noChangeShapeType="1"/>
            <a:endCxn id="4106" idx="1"/>
          </p:cNvCxnSpPr>
          <p:nvPr/>
        </p:nvCxnSpPr>
        <p:spPr bwMode="auto">
          <a:xfrm rot="16200000" flipV="1">
            <a:off x="527845" y="3421856"/>
            <a:ext cx="3014662" cy="47625"/>
          </a:xfrm>
          <a:prstGeom prst="curvedConnector4">
            <a:avLst>
              <a:gd name="adj1" fmla="val 11856"/>
              <a:gd name="adj2" fmla="val 1721523"/>
            </a:avLst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112" name="文字方塊 9219"/>
          <p:cNvSpPr txBox="1">
            <a:spLocks noChangeArrowheads="1"/>
          </p:cNvSpPr>
          <p:nvPr/>
        </p:nvSpPr>
        <p:spPr bwMode="auto">
          <a:xfrm>
            <a:off x="609600" y="3744913"/>
            <a:ext cx="1824038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800"/>
              <a:t>LDAP replication</a:t>
            </a:r>
            <a:endParaRPr lang="zh-TW" altLang="en-US" sz="1800"/>
          </a:p>
        </p:txBody>
      </p:sp>
      <p:sp>
        <p:nvSpPr>
          <p:cNvPr id="4113" name="文字方塊 69"/>
          <p:cNvSpPr txBox="1">
            <a:spLocks noChangeArrowheads="1"/>
          </p:cNvSpPr>
          <p:nvPr/>
        </p:nvSpPr>
        <p:spPr bwMode="auto">
          <a:xfrm>
            <a:off x="4521200" y="4897438"/>
            <a:ext cx="1081088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800"/>
              <a:t>bind</a:t>
            </a:r>
            <a:endParaRPr lang="zh-TW" altLang="en-US" sz="1800"/>
          </a:p>
        </p:txBody>
      </p:sp>
      <p:sp>
        <p:nvSpPr>
          <p:cNvPr id="4114" name="文字方塊 70"/>
          <p:cNvSpPr txBox="1">
            <a:spLocks noChangeArrowheads="1"/>
          </p:cNvSpPr>
          <p:nvPr/>
        </p:nvSpPr>
        <p:spPr bwMode="auto">
          <a:xfrm>
            <a:off x="1524000" y="6183313"/>
            <a:ext cx="1127125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800"/>
              <a:t>Self-bind</a:t>
            </a:r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64101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LDAP Base </a:t>
            </a:r>
            <a:r>
              <a:rPr lang="en-US" altLang="zh-TW" dirty="0"/>
              <a:t>R</a:t>
            </a:r>
            <a:r>
              <a:rPr lang="en-US" altLang="zh-TW" dirty="0" smtClean="0"/>
              <a:t>equirement (35%)</a:t>
            </a:r>
            <a:endParaRPr lang="zh-TW" altLang="en-US" dirty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609948"/>
          </a:xfrm>
        </p:spPr>
        <p:txBody>
          <a:bodyPr/>
          <a:lstStyle/>
          <a:p>
            <a:r>
              <a:rPr lang="en-US" altLang="zh-TW" dirty="0" smtClean="0"/>
              <a:t>3 accounts (</a:t>
            </a:r>
            <a:r>
              <a:rPr lang="en-US" altLang="zh-TW" dirty="0" err="1" smtClean="0"/>
              <a:t>sauser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sata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saadm</a:t>
            </a:r>
            <a:r>
              <a:rPr lang="en-US" altLang="zh-TW" dirty="0" smtClean="0"/>
              <a:t>) in LDAP (5%)</a:t>
            </a:r>
          </a:p>
          <a:p>
            <a:r>
              <a:rPr lang="en-US" altLang="zh-TW" dirty="0" smtClean="0"/>
              <a:t>User info must includes (5%)</a:t>
            </a:r>
          </a:p>
          <a:p>
            <a:pPr marL="400050" lvl="1" indent="0">
              <a:buFontTx/>
              <a:buNone/>
            </a:pPr>
            <a:r>
              <a:rPr lang="en-US" altLang="zh-TW" dirty="0" smtClean="0">
                <a:ea typeface="華康標楷體(P)"/>
              </a:rPr>
              <a:t>• </a:t>
            </a:r>
            <a:r>
              <a:rPr lang="en-US" altLang="zh-TW" dirty="0" err="1" smtClean="0">
                <a:ea typeface="華康標楷體(P)"/>
              </a:rPr>
              <a:t>telephoneNumber</a:t>
            </a:r>
            <a:endParaRPr lang="en-US" altLang="zh-TW" dirty="0" smtClean="0">
              <a:ea typeface="華康標楷體(P)"/>
            </a:endParaRPr>
          </a:p>
          <a:p>
            <a:pPr marL="400050" lvl="1" indent="0">
              <a:buFontTx/>
              <a:buNone/>
            </a:pPr>
            <a:r>
              <a:rPr lang="en-US" altLang="zh-TW" dirty="0" smtClean="0">
                <a:ea typeface="華康標楷體(P)"/>
              </a:rPr>
              <a:t>• </a:t>
            </a:r>
            <a:r>
              <a:rPr lang="en-US" altLang="zh-TW" dirty="0" err="1" smtClean="0">
                <a:ea typeface="華康標楷體(P)"/>
              </a:rPr>
              <a:t>postalAddress</a:t>
            </a:r>
            <a:endParaRPr lang="en-US" altLang="zh-TW" dirty="0" smtClean="0">
              <a:ea typeface="華康標楷體(P)"/>
            </a:endParaRPr>
          </a:p>
          <a:p>
            <a:pPr marL="400050" lvl="1" indent="0">
              <a:buFontTx/>
              <a:buNone/>
            </a:pPr>
            <a:r>
              <a:rPr lang="en-US" altLang="zh-TW" dirty="0" smtClean="0">
                <a:ea typeface="華康標楷體(P)"/>
              </a:rPr>
              <a:t>• birthdate</a:t>
            </a:r>
          </a:p>
          <a:p>
            <a:r>
              <a:rPr lang="en-US" altLang="zh-TW" dirty="0" smtClean="0"/>
              <a:t>Basic LDAP ACL (5%)</a:t>
            </a:r>
          </a:p>
          <a:p>
            <a:pPr marL="400050" lvl="1" indent="0">
              <a:buFontTx/>
              <a:buNone/>
            </a:pPr>
            <a:r>
              <a:rPr lang="en-US" altLang="zh-TW" dirty="0" smtClean="0">
                <a:ea typeface="華康標楷體(P)"/>
              </a:rPr>
              <a:t>• Every one can access user info except </a:t>
            </a:r>
            <a:r>
              <a:rPr lang="en-US" altLang="zh-TW" dirty="0" err="1" smtClean="0">
                <a:ea typeface="華康標楷體(P)"/>
              </a:rPr>
              <a:t>userPassword</a:t>
            </a:r>
            <a:endParaRPr lang="en-US" altLang="zh-TW" dirty="0" smtClean="0">
              <a:ea typeface="華康標楷體(P)"/>
            </a:endParaRPr>
          </a:p>
          <a:p>
            <a:pPr marL="400050" lvl="1" indent="0">
              <a:buFontTx/>
              <a:buNone/>
            </a:pPr>
            <a:r>
              <a:rPr lang="en-US" altLang="zh-TW" dirty="0" smtClean="0">
                <a:ea typeface="華康標楷體(P)"/>
              </a:rPr>
              <a:t>• Self and manager(</a:t>
            </a:r>
            <a:r>
              <a:rPr lang="en-US" altLang="zh-TW" dirty="0" err="1" smtClean="0">
                <a:ea typeface="華康標楷體(P)"/>
              </a:rPr>
              <a:t>rootdn</a:t>
            </a:r>
            <a:r>
              <a:rPr lang="en-US" altLang="zh-TW" dirty="0" smtClean="0">
                <a:ea typeface="華康標楷體(P)"/>
              </a:rPr>
              <a:t>) can ‘write’ </a:t>
            </a:r>
            <a:r>
              <a:rPr lang="en-US" altLang="zh-TW" dirty="0" err="1" smtClean="0">
                <a:ea typeface="華康標楷體(P)"/>
              </a:rPr>
              <a:t>passwd</a:t>
            </a:r>
            <a:r>
              <a:rPr lang="en-US" altLang="zh-TW" dirty="0" smtClean="0">
                <a:ea typeface="華康標楷體(P)"/>
              </a:rPr>
              <a:t> </a:t>
            </a:r>
          </a:p>
          <a:p>
            <a:r>
              <a:rPr lang="en-US" altLang="zh-TW" dirty="0" smtClean="0"/>
              <a:t>Password must encrypted (5%)</a:t>
            </a:r>
          </a:p>
          <a:p>
            <a:r>
              <a:rPr lang="en-US" altLang="zh-TW" dirty="0" smtClean="0"/>
              <a:t>Master works (5%)</a:t>
            </a:r>
          </a:p>
          <a:p>
            <a:r>
              <a:rPr lang="en-US" altLang="zh-TW" dirty="0" smtClean="0"/>
              <a:t>Slave works (5%)</a:t>
            </a:r>
          </a:p>
          <a:p>
            <a:r>
              <a:rPr lang="en-US" altLang="zh-TW" dirty="0" smtClean="0"/>
              <a:t>Replication between master and slave (5</a:t>
            </a:r>
            <a:r>
              <a:rPr lang="en-US" altLang="zh-TW" dirty="0" smtClean="0"/>
              <a:t>%)</a:t>
            </a:r>
          </a:p>
          <a:p>
            <a:pPr marL="0" indent="0">
              <a:buNone/>
            </a:pPr>
            <a:r>
              <a:rPr lang="en-US" altLang="zh-TW" sz="2000" dirty="0">
                <a:ea typeface="華康標楷體(P)"/>
                <a:hlinkClick r:id="rId2"/>
              </a:rPr>
              <a:t>http://</a:t>
            </a:r>
            <a:r>
              <a:rPr lang="en-US" altLang="zh-TW" sz="2000" dirty="0" smtClean="0">
                <a:ea typeface="華康標楷體(P)"/>
                <a:hlinkClick r:id="rId2"/>
              </a:rPr>
              <a:t>www.openldap.org/doc/admin23/syncrepl.html</a:t>
            </a:r>
            <a:endParaRPr lang="en-US" altLang="zh-TW" sz="2000" dirty="0" smtClean="0">
              <a:ea typeface="華康標楷體(P)"/>
            </a:endParaRPr>
          </a:p>
          <a:p>
            <a:pPr marL="0" indent="0">
              <a:buNone/>
            </a:pPr>
            <a:endParaRPr lang="en-US" altLang="zh-TW" dirty="0" smtClean="0">
              <a:ea typeface="華康標楷體(P)"/>
            </a:endParaRPr>
          </a:p>
        </p:txBody>
      </p:sp>
    </p:spTree>
    <p:extLst>
      <p:ext uri="{BB962C8B-B14F-4D97-AF65-F5344CB8AC3E}">
        <p14:creationId xmlns:p14="http://schemas.microsoft.com/office/powerpoint/2010/main" val="3139605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LDAP Advanced </a:t>
            </a:r>
            <a:r>
              <a:rPr lang="en-US" altLang="zh-TW" dirty="0"/>
              <a:t>R</a:t>
            </a:r>
            <a:r>
              <a:rPr lang="en-US" altLang="zh-TW" dirty="0" smtClean="0"/>
              <a:t>equirement (25%)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LDAP over SSL (</a:t>
            </a:r>
            <a:r>
              <a:rPr lang="en-US" altLang="zh-TW" dirty="0" err="1" smtClean="0"/>
              <a:t>ldaps</a:t>
            </a:r>
            <a:r>
              <a:rPr lang="en-US" altLang="zh-TW" dirty="0" smtClean="0"/>
              <a:t>) on master and slave (5%)</a:t>
            </a:r>
          </a:p>
          <a:p>
            <a:pPr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 smtClean="0"/>
              <a:t>Password script for LDAP user (5%)</a:t>
            </a:r>
            <a:endParaRPr lang="en-US" altLang="zh-TW" dirty="0" smtClean="0">
              <a:hlinkClick r:id="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TW" dirty="0" smtClean="0">
                <a:hlinkClick r:id=""/>
              </a:rPr>
              <a:t>https://www.freebsd.org/doc/en/articles/ldap-auth/client.html</a:t>
            </a:r>
            <a:endParaRPr lang="en-US" altLang="zh-TW" dirty="0" smtClean="0"/>
          </a:p>
          <a:p>
            <a:pPr>
              <a:defRPr/>
            </a:pP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User Policy (15%)</a:t>
            </a:r>
          </a:p>
        </p:txBody>
      </p:sp>
    </p:spTree>
    <p:extLst>
      <p:ext uri="{BB962C8B-B14F-4D97-AF65-F5344CB8AC3E}">
        <p14:creationId xmlns:p14="http://schemas.microsoft.com/office/powerpoint/2010/main" val="3747621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LDAP - User policy</a:t>
            </a:r>
            <a:endParaRPr lang="zh-TW" altLang="en-US" dirty="0"/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sauser</a:t>
            </a:r>
            <a:r>
              <a:rPr lang="en-US" altLang="zh-TW" dirty="0" smtClean="0"/>
              <a:t> – allow to login on all hosts (5%)</a:t>
            </a:r>
          </a:p>
          <a:p>
            <a:pPr lvl="1"/>
            <a:r>
              <a:rPr lang="en-US" altLang="zh-TW" dirty="0" smtClean="0">
                <a:ea typeface="華康標楷體(P)"/>
              </a:rPr>
              <a:t>Can access user info except </a:t>
            </a:r>
            <a:r>
              <a:rPr lang="en-US" altLang="zh-TW" dirty="0" err="1" smtClean="0">
                <a:ea typeface="華康標楷體(P)"/>
              </a:rPr>
              <a:t>userPassword</a:t>
            </a:r>
            <a:endParaRPr lang="en-US" altLang="zh-TW" dirty="0" smtClean="0">
              <a:ea typeface="華康標楷體(P)"/>
            </a:endParaRPr>
          </a:p>
          <a:p>
            <a:pPr lvl="1"/>
            <a:endParaRPr lang="en-US" altLang="zh-TW" dirty="0" smtClean="0">
              <a:ea typeface="華康標楷體(P)"/>
            </a:endParaRPr>
          </a:p>
          <a:p>
            <a:r>
              <a:rPr lang="en-US" altLang="zh-TW" dirty="0" err="1" smtClean="0"/>
              <a:t>sata</a:t>
            </a:r>
            <a:r>
              <a:rPr lang="en-US" altLang="zh-TW" smtClean="0"/>
              <a:t> – allow to login all hosts (5%)</a:t>
            </a:r>
          </a:p>
          <a:p>
            <a:pPr lvl="1"/>
            <a:r>
              <a:rPr lang="en-US" altLang="zh-TW" dirty="0" smtClean="0">
                <a:ea typeface="華康標楷體(P)"/>
              </a:rPr>
              <a:t>Can access user info except </a:t>
            </a:r>
            <a:r>
              <a:rPr lang="en-US" altLang="zh-TW" dirty="0" err="1" smtClean="0">
                <a:ea typeface="華康標楷體(P)"/>
              </a:rPr>
              <a:t>userPassword</a:t>
            </a:r>
            <a:endParaRPr lang="en-US" altLang="zh-TW" dirty="0" smtClean="0">
              <a:ea typeface="華康標楷體(P)"/>
            </a:endParaRPr>
          </a:p>
          <a:p>
            <a:pPr lvl="1"/>
            <a:r>
              <a:rPr lang="en-US" altLang="zh-TW" dirty="0" smtClean="0">
                <a:ea typeface="華康標楷體(P)"/>
              </a:rPr>
              <a:t>If login on </a:t>
            </a:r>
            <a:r>
              <a:rPr lang="en-US" altLang="zh-TW" dirty="0" err="1" smtClean="0">
                <a:ea typeface="華康標楷體(P)"/>
              </a:rPr>
              <a:t>sahome</a:t>
            </a:r>
            <a:r>
              <a:rPr lang="en-US" altLang="zh-TW" dirty="0" smtClean="0">
                <a:ea typeface="華康標楷體(P)"/>
              </a:rPr>
              <a:t>, </a:t>
            </a:r>
            <a:r>
              <a:rPr lang="en-US" altLang="zh-TW" dirty="0" err="1" smtClean="0">
                <a:ea typeface="華康標楷體(P)"/>
              </a:rPr>
              <a:t>sata</a:t>
            </a:r>
            <a:r>
              <a:rPr lang="en-US" altLang="zh-TW" dirty="0" smtClean="0">
                <a:ea typeface="華康標楷體(P)"/>
              </a:rPr>
              <a:t> can ‘write’ others password. (ACL)</a:t>
            </a:r>
          </a:p>
          <a:p>
            <a:pPr lvl="1"/>
            <a:endParaRPr lang="en-US" altLang="zh-TW" dirty="0" smtClean="0">
              <a:ea typeface="華康標楷體(P)"/>
            </a:endParaRPr>
          </a:p>
          <a:p>
            <a:r>
              <a:rPr lang="en-US" altLang="zh-TW" dirty="0" err="1" smtClean="0"/>
              <a:t>saadm</a:t>
            </a:r>
            <a:r>
              <a:rPr lang="en-US" altLang="zh-TW" dirty="0" smtClean="0"/>
              <a:t> – only allow to login on </a:t>
            </a:r>
            <a:r>
              <a:rPr lang="en-US" altLang="zh-TW" dirty="0" err="1" smtClean="0"/>
              <a:t>sahome</a:t>
            </a:r>
            <a:r>
              <a:rPr lang="en-US" altLang="zh-TW" dirty="0" smtClean="0"/>
              <a:t> (ACL) (5%)</a:t>
            </a:r>
          </a:p>
          <a:p>
            <a:pPr lvl="1"/>
            <a:r>
              <a:rPr lang="en-US" altLang="zh-TW" dirty="0" smtClean="0">
                <a:ea typeface="華康標楷體(P)"/>
              </a:rPr>
              <a:t>Visible on other hosts</a:t>
            </a:r>
          </a:p>
          <a:p>
            <a:pPr lvl="1"/>
            <a:r>
              <a:rPr lang="en-US" altLang="zh-TW" dirty="0" smtClean="0">
                <a:ea typeface="華康標楷體(P)"/>
              </a:rPr>
              <a:t>Can ‘write’ information of every user.</a:t>
            </a:r>
          </a:p>
        </p:txBody>
      </p:sp>
    </p:spTree>
    <p:extLst>
      <p:ext uri="{BB962C8B-B14F-4D97-AF65-F5344CB8AC3E}">
        <p14:creationId xmlns:p14="http://schemas.microsoft.com/office/powerpoint/2010/main" val="2216522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Puppet (Total </a:t>
            </a:r>
            <a:r>
              <a:rPr lang="en-US" altLang="zh-TW" dirty="0" smtClean="0"/>
              <a:t>35%)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927600"/>
          </a:xfrm>
        </p:spPr>
        <p:txBody>
          <a:bodyPr/>
          <a:lstStyle/>
          <a:p>
            <a:r>
              <a:rPr lang="en-US" altLang="zh-TW" dirty="0" smtClean="0"/>
              <a:t>Setup (10%)</a:t>
            </a:r>
          </a:p>
          <a:p>
            <a:pPr lvl="1"/>
            <a:r>
              <a:rPr lang="en-US" altLang="zh-TW" dirty="0" err="1" smtClean="0"/>
              <a:t>sahome</a:t>
            </a:r>
            <a:r>
              <a:rPr lang="en-US" altLang="zh-TW" dirty="0" smtClean="0"/>
              <a:t> is the puppet master</a:t>
            </a:r>
          </a:p>
          <a:p>
            <a:pPr lvl="1"/>
            <a:r>
              <a:rPr lang="en-US" altLang="zh-TW" dirty="0" smtClean="0"/>
              <a:t>all machines are puppet agents</a:t>
            </a:r>
          </a:p>
          <a:p>
            <a:r>
              <a:rPr lang="en-US" altLang="zh-TW" dirty="0" smtClean="0"/>
              <a:t>Manifest to control </a:t>
            </a:r>
            <a:r>
              <a:rPr lang="en-US" altLang="zh-TW" dirty="0"/>
              <a:t>d</a:t>
            </a:r>
            <a:r>
              <a:rPr lang="en-US" altLang="zh-TW" dirty="0" smtClean="0"/>
              <a:t>ifferent host (5%)</a:t>
            </a:r>
          </a:p>
          <a:p>
            <a:r>
              <a:rPr lang="en-US" altLang="zh-TW" dirty="0" smtClean="0"/>
              <a:t>File Distribution (5%)</a:t>
            </a:r>
          </a:p>
          <a:p>
            <a:r>
              <a:rPr lang="en-US" altLang="zh-TW" dirty="0"/>
              <a:t>Offline user </a:t>
            </a:r>
            <a:r>
              <a:rPr lang="en-US" altLang="zh-TW" dirty="0" smtClean="0"/>
              <a:t>management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(5%)</a:t>
            </a:r>
          </a:p>
          <a:p>
            <a:r>
              <a:rPr lang="en-US" altLang="zh-TW" dirty="0"/>
              <a:t>Service </a:t>
            </a:r>
            <a:r>
              <a:rPr lang="en-US" altLang="zh-TW" dirty="0" smtClean="0"/>
              <a:t>deployment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(5%)</a:t>
            </a:r>
          </a:p>
          <a:p>
            <a:r>
              <a:rPr lang="en-US" altLang="zh-TW" dirty="0"/>
              <a:t>Command </a:t>
            </a:r>
            <a:r>
              <a:rPr lang="en-US" altLang="zh-TW" dirty="0" smtClean="0"/>
              <a:t>execution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(5%)</a:t>
            </a:r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11609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Puppet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Setup (10%)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927600"/>
          </a:xfrm>
        </p:spPr>
        <p:txBody>
          <a:bodyPr/>
          <a:lstStyle/>
          <a:p>
            <a:r>
              <a:rPr lang="en-US" altLang="zh-TW" dirty="0" smtClean="0"/>
              <a:t>Master (4%)</a:t>
            </a:r>
          </a:p>
          <a:p>
            <a:pPr lvl="1"/>
            <a:r>
              <a:rPr lang="en-US" altLang="zh-TW" dirty="0" smtClean="0"/>
              <a:t>On </a:t>
            </a:r>
            <a:r>
              <a:rPr lang="en-US" altLang="zh-TW" dirty="0" err="1" smtClean="0"/>
              <a:t>sahome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Run </a:t>
            </a:r>
            <a:r>
              <a:rPr lang="en-US" altLang="zh-TW" dirty="0" err="1" smtClean="0"/>
              <a:t>puppetmaster</a:t>
            </a:r>
            <a:r>
              <a:rPr lang="en-US" altLang="zh-TW" dirty="0" smtClean="0"/>
              <a:t> service</a:t>
            </a:r>
          </a:p>
          <a:p>
            <a:pPr lvl="1"/>
            <a:r>
              <a:rPr lang="en-US" altLang="zh-TW" dirty="0" smtClean="0"/>
              <a:t>Daemon runs without any error</a:t>
            </a:r>
          </a:p>
          <a:p>
            <a:r>
              <a:rPr lang="en-US" altLang="zh-TW" dirty="0" smtClean="0"/>
              <a:t>Master agent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(2%)</a:t>
            </a:r>
          </a:p>
          <a:p>
            <a:pPr lvl="1"/>
            <a:r>
              <a:rPr lang="en-US" altLang="zh-TW" dirty="0" smtClean="0"/>
              <a:t>On </a:t>
            </a:r>
            <a:r>
              <a:rPr lang="en-US" altLang="zh-TW" dirty="0" err="1" smtClean="0"/>
              <a:t>sahome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Master as agent of itself</a:t>
            </a:r>
          </a:p>
          <a:p>
            <a:pPr lvl="1"/>
            <a:r>
              <a:rPr lang="en-US" altLang="zh-TW" dirty="0" smtClean="0"/>
              <a:t>Using ‘puppet agent -t’ to fetch any manifest and execute</a:t>
            </a:r>
          </a:p>
          <a:p>
            <a:r>
              <a:rPr lang="en-US" altLang="zh-TW" dirty="0" smtClean="0"/>
              <a:t>Normal </a:t>
            </a:r>
            <a:r>
              <a:rPr lang="en-US" altLang="zh-TW" dirty="0"/>
              <a:t>agent</a:t>
            </a:r>
            <a:r>
              <a:rPr lang="zh-TW" altLang="en-US" dirty="0"/>
              <a:t> </a:t>
            </a:r>
            <a:r>
              <a:rPr lang="en-US" altLang="zh-TW" dirty="0" smtClean="0"/>
              <a:t>(4%, 2% for each)</a:t>
            </a:r>
            <a:endParaRPr lang="en-US" altLang="zh-TW" dirty="0"/>
          </a:p>
          <a:p>
            <a:pPr lvl="1"/>
            <a:r>
              <a:rPr lang="en-US" altLang="zh-TW" dirty="0" smtClean="0"/>
              <a:t>On </a:t>
            </a:r>
            <a:r>
              <a:rPr lang="en-US" altLang="zh-TW" dirty="0" err="1" smtClean="0"/>
              <a:t>saduty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sabsd</a:t>
            </a:r>
            <a:endParaRPr lang="en-US" altLang="zh-TW" dirty="0"/>
          </a:p>
          <a:p>
            <a:pPr lvl="1"/>
            <a:r>
              <a:rPr lang="en-US" altLang="zh-TW" dirty="0"/>
              <a:t>Using ‘puppet agent -t’ to fetch any manifest and </a:t>
            </a:r>
            <a:r>
              <a:rPr lang="en-US" altLang="zh-TW" dirty="0" smtClean="0"/>
              <a:t>execute</a:t>
            </a:r>
          </a:p>
          <a:p>
            <a:pPr lvl="1"/>
            <a:r>
              <a:rPr lang="en-US" altLang="zh-TW" dirty="0" smtClean="0"/>
              <a:t>Make sure the certificates are correct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12144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Puppet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Node Manifest (5%)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927600"/>
          </a:xfrm>
        </p:spPr>
        <p:txBody>
          <a:bodyPr/>
          <a:lstStyle/>
          <a:p>
            <a:r>
              <a:rPr lang="en-US" altLang="zh-TW" dirty="0" smtClean="0"/>
              <a:t>Define three node definition in </a:t>
            </a:r>
            <a:r>
              <a:rPr lang="en-US" altLang="zh-TW" dirty="0" err="1" smtClean="0"/>
              <a:t>site.pp</a:t>
            </a:r>
            <a:endParaRPr lang="en-US" altLang="zh-TW" dirty="0" smtClean="0"/>
          </a:p>
          <a:p>
            <a:r>
              <a:rPr lang="en-US" altLang="zh-TW" dirty="0" smtClean="0"/>
              <a:t>Node ‘master’ (2%)</a:t>
            </a:r>
          </a:p>
          <a:p>
            <a:pPr lvl="1"/>
            <a:r>
              <a:rPr lang="en-US" altLang="zh-TW" dirty="0" smtClean="0"/>
              <a:t>Apply on </a:t>
            </a:r>
            <a:r>
              <a:rPr lang="en-US" altLang="zh-TW" dirty="0" err="1" smtClean="0"/>
              <a:t>sahome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Should create an empty file called ‘/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sa</a:t>
            </a:r>
            <a:r>
              <a:rPr lang="en-US" altLang="zh-TW" dirty="0" smtClean="0"/>
              <a:t>-puppet-master’</a:t>
            </a:r>
          </a:p>
          <a:p>
            <a:r>
              <a:rPr lang="en-US" altLang="zh-TW" dirty="0" smtClean="0"/>
              <a:t>Node ‘slave’ (2%)</a:t>
            </a:r>
          </a:p>
          <a:p>
            <a:pPr lvl="1"/>
            <a:r>
              <a:rPr lang="en-US" altLang="zh-TW" dirty="0" smtClean="0"/>
              <a:t>Apply on </a:t>
            </a:r>
            <a:r>
              <a:rPr lang="en-US" altLang="zh-TW" dirty="0" err="1" smtClean="0"/>
              <a:t>saduty</a:t>
            </a:r>
            <a:endParaRPr lang="en-US" altLang="zh-TW" dirty="0" smtClean="0"/>
          </a:p>
          <a:p>
            <a:pPr lvl="1"/>
            <a:r>
              <a:rPr lang="en-US" altLang="zh-TW" dirty="0"/>
              <a:t>Should create an </a:t>
            </a:r>
            <a:r>
              <a:rPr lang="en-US" altLang="zh-TW" dirty="0" smtClean="0"/>
              <a:t>empty file </a:t>
            </a:r>
            <a:r>
              <a:rPr lang="en-US" altLang="zh-TW" dirty="0"/>
              <a:t>called ‘/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sa</a:t>
            </a:r>
            <a:r>
              <a:rPr lang="en-US" altLang="zh-TW" dirty="0" smtClean="0"/>
              <a:t>-puppet-slave’</a:t>
            </a:r>
          </a:p>
          <a:p>
            <a:r>
              <a:rPr lang="en-US" altLang="zh-TW" dirty="0" smtClean="0"/>
              <a:t>Node ‘default’ (1%)</a:t>
            </a:r>
          </a:p>
          <a:p>
            <a:pPr lvl="1"/>
            <a:r>
              <a:rPr lang="en-US" altLang="zh-TW" dirty="0" smtClean="0"/>
              <a:t>Apply on all machines, excludes </a:t>
            </a:r>
            <a:r>
              <a:rPr lang="en-US" altLang="zh-TW" dirty="0" err="1" smtClean="0"/>
              <a:t>sahome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saduty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In this homework, it will apply on </a:t>
            </a:r>
            <a:r>
              <a:rPr lang="en-US" altLang="zh-TW" dirty="0" err="1" smtClean="0"/>
              <a:t>sabsd</a:t>
            </a:r>
            <a:endParaRPr lang="en-US" altLang="zh-TW" dirty="0" smtClean="0"/>
          </a:p>
          <a:p>
            <a:pPr lvl="1"/>
            <a:r>
              <a:rPr lang="en-US" altLang="zh-TW" dirty="0"/>
              <a:t>Should create an empty file</a:t>
            </a:r>
            <a:r>
              <a:rPr lang="en-US" altLang="zh-TW" dirty="0" smtClean="0"/>
              <a:t> </a:t>
            </a:r>
            <a:r>
              <a:rPr lang="en-US" altLang="zh-TW" dirty="0"/>
              <a:t>called ‘/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sa</a:t>
            </a:r>
            <a:r>
              <a:rPr lang="en-US" altLang="zh-TW" dirty="0" smtClean="0"/>
              <a:t>-puppet-default’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6222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Puppet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File Distribution (5%)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927600"/>
          </a:xfrm>
        </p:spPr>
        <p:txBody>
          <a:bodyPr/>
          <a:lstStyle/>
          <a:p>
            <a:r>
              <a:rPr lang="en-US" altLang="zh-TW" dirty="0" smtClean="0"/>
              <a:t>Distribute files to agents</a:t>
            </a:r>
          </a:p>
          <a:p>
            <a:pPr lvl="1"/>
            <a:r>
              <a:rPr lang="en-US" altLang="zh-TW" dirty="0" smtClean="0"/>
              <a:t>You need to write modules</a:t>
            </a:r>
          </a:p>
          <a:p>
            <a:r>
              <a:rPr lang="en-US" altLang="zh-TW" dirty="0" smtClean="0"/>
              <a:t>Single file (3%)</a:t>
            </a:r>
          </a:p>
          <a:p>
            <a:pPr lvl="1"/>
            <a:r>
              <a:rPr lang="en-US" altLang="zh-TW" dirty="0" smtClean="0"/>
              <a:t>Will modify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/hosts</a:t>
            </a:r>
          </a:p>
          <a:p>
            <a:pPr lvl="1"/>
            <a:r>
              <a:rPr lang="en-US" altLang="zh-TW" dirty="0" smtClean="0"/>
              <a:t>Three versions of ‘/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/hosts’ files should be distributed to </a:t>
            </a:r>
            <a:br>
              <a:rPr lang="en-US" altLang="zh-TW" dirty="0" smtClean="0"/>
            </a:br>
            <a:r>
              <a:rPr lang="en-US" altLang="zh-TW" dirty="0" err="1" smtClean="0"/>
              <a:t>sahome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saduty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sabsd</a:t>
            </a:r>
            <a:r>
              <a:rPr lang="en-US" altLang="zh-TW" dirty="0" smtClean="0"/>
              <a:t> respectively</a:t>
            </a:r>
          </a:p>
          <a:p>
            <a:pPr lvl="2"/>
            <a:r>
              <a:rPr lang="en-US" altLang="zh-TW" dirty="0" smtClean="0"/>
              <a:t>You may create multiple modules </a:t>
            </a:r>
          </a:p>
          <a:p>
            <a:pPr lvl="1"/>
            <a:r>
              <a:rPr lang="en-US" altLang="zh-TW" dirty="0" smtClean="0"/>
              <a:t>Make sure your puppet still work correctly</a:t>
            </a:r>
            <a:endParaRPr lang="en-US" altLang="zh-TW" dirty="0"/>
          </a:p>
          <a:p>
            <a:r>
              <a:rPr lang="en-US" altLang="zh-TW" dirty="0" smtClean="0"/>
              <a:t>Directory (2%)</a:t>
            </a:r>
            <a:endParaRPr lang="en-US" altLang="zh-TW" dirty="0"/>
          </a:p>
          <a:p>
            <a:pPr lvl="1"/>
            <a:r>
              <a:rPr lang="en-US" altLang="zh-TW" dirty="0" smtClean="0"/>
              <a:t>Create a directory called ‘</a:t>
            </a:r>
            <a:r>
              <a:rPr lang="en-US" altLang="zh-TW" dirty="0" err="1" smtClean="0"/>
              <a:t>sa</a:t>
            </a:r>
            <a:r>
              <a:rPr lang="en-US" altLang="zh-TW" dirty="0" smtClean="0"/>
              <a:t>-demo’, put some files under it </a:t>
            </a:r>
          </a:p>
          <a:p>
            <a:pPr lvl="1"/>
            <a:r>
              <a:rPr lang="en-US" altLang="zh-TW" dirty="0" smtClean="0"/>
              <a:t>Recursively distribute the directory to all agents</a:t>
            </a:r>
          </a:p>
          <a:p>
            <a:pPr lvl="1"/>
            <a:r>
              <a:rPr lang="en-US" altLang="zh-TW" dirty="0"/>
              <a:t>T</a:t>
            </a:r>
            <a:r>
              <a:rPr lang="en-US" altLang="zh-TW" dirty="0" smtClean="0"/>
              <a:t>arget path 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sa</a:t>
            </a:r>
            <a:r>
              <a:rPr lang="en-US" altLang="zh-TW" dirty="0" smtClean="0"/>
              <a:t>-demo</a:t>
            </a:r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50952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SCC" id="{F0C4BA69-6315-4797-B476-8B32AF6D4DBC}" vid="{C2A01E83-36D3-4966-9054-FF11822CE3D5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CSCC</Template>
  <TotalTime>1311</TotalTime>
  <Words>789</Words>
  <Application>Microsoft Office PowerPoint</Application>
  <PresentationFormat>如螢幕大小 (4:3)</PresentationFormat>
  <Paragraphs>208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9" baseType="lpstr">
      <vt:lpstr>Futura Md BT</vt:lpstr>
      <vt:lpstr>華康標楷體(P)</vt:lpstr>
      <vt:lpstr>華康儷中黑(P)</vt:lpstr>
      <vt:lpstr>華康儷粗黑(P)</vt:lpstr>
      <vt:lpstr>微軟正黑體</vt:lpstr>
      <vt:lpstr>新細明體</vt:lpstr>
      <vt:lpstr>Arial</vt:lpstr>
      <vt:lpstr>Calibri</vt:lpstr>
      <vt:lpstr>Consolas</vt:lpstr>
      <vt:lpstr>Times</vt:lpstr>
      <vt:lpstr>Times New Roman</vt:lpstr>
      <vt:lpstr>Wingdings</vt:lpstr>
      <vt:lpstr>CSCC</vt:lpstr>
      <vt:lpstr>System Administration Practice Homework6 - LDAP login + Puppet + Jail</vt:lpstr>
      <vt:lpstr>LDAP – Overview (Total 60%)</vt:lpstr>
      <vt:lpstr>LDAP Base Requirement (35%)</vt:lpstr>
      <vt:lpstr>LDAP Advanced Requirement (25%)</vt:lpstr>
      <vt:lpstr>LDAP - User policy</vt:lpstr>
      <vt:lpstr>Puppet (Total 35%)</vt:lpstr>
      <vt:lpstr>Puppet – Setup (10%)</vt:lpstr>
      <vt:lpstr>Puppet – Node Manifest (5%)</vt:lpstr>
      <vt:lpstr>Puppet – File Distribution (5%)</vt:lpstr>
      <vt:lpstr>Puppet – Offline User Management (5%)</vt:lpstr>
      <vt:lpstr>Puppet – Service Deployment (5%)</vt:lpstr>
      <vt:lpstr>Puppet – Command Execution (5%) </vt:lpstr>
      <vt:lpstr>Puppet – Command Execution  - How to verify your work</vt:lpstr>
      <vt:lpstr>Jail (10 %)</vt:lpstr>
      <vt:lpstr>Deadline</vt:lpstr>
      <vt:lpstr>Help!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 Forwarding and Shell Login</dc:title>
  <dc:creator>Liang-Chi Tseng</dc:creator>
  <cp:keywords>CSCC</cp:keywords>
  <cp:lastModifiedBy>mangoking</cp:lastModifiedBy>
  <cp:revision>138</cp:revision>
  <dcterms:created xsi:type="dcterms:W3CDTF">2015-09-19T05:20:01Z</dcterms:created>
  <dcterms:modified xsi:type="dcterms:W3CDTF">2015-12-25T03:47:23Z</dcterms:modified>
</cp:coreProperties>
</file>