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9" r:id="rId1"/>
    <p:sldMasterId id="2147483660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797675" cy="987425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149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399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51275" y="0"/>
            <a:ext cx="2946399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931862" y="741362"/>
            <a:ext cx="4933949" cy="370204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49" cy="4443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9380536"/>
            <a:ext cx="2946399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51275" y="9380536"/>
            <a:ext cx="2946399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920406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49" cy="4443411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1870785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49" cy="4443411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931862" y="741362"/>
            <a:ext cx="4933949" cy="370204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791211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49" cy="4443411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931862" y="741362"/>
            <a:ext cx="4933949" cy="370204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541815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49" cy="4443411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931862" y="741362"/>
            <a:ext cx="4933949" cy="370204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2384702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99" cy="4443299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931862" y="741362"/>
            <a:ext cx="4933800" cy="3701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4164487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99" cy="4443299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931862" y="741362"/>
            <a:ext cx="4933800" cy="3701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30084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99" cy="4443299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931862" y="741362"/>
            <a:ext cx="4933800" cy="3701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64430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99" cy="4443299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931862" y="741362"/>
            <a:ext cx="4933800" cy="3701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237297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99" cy="4443299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931862" y="741362"/>
            <a:ext cx="4933800" cy="3701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5279036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99" cy="4443299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931862" y="741362"/>
            <a:ext cx="4933800" cy="3701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34657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99" cy="4443299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931862" y="741362"/>
            <a:ext cx="4933800" cy="3701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70657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99" cy="4443299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931862" y="741362"/>
            <a:ext cx="4933800" cy="3701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025525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49" cy="4443411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931862" y="741362"/>
            <a:ext cx="4933949" cy="370204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42064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49" cy="4443411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931862" y="741362"/>
            <a:ext cx="4933949" cy="370204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75154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49" cy="4443411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931862" y="741362"/>
            <a:ext cx="4933949" cy="370204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3439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49" cy="4443411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931862" y="741362"/>
            <a:ext cx="4933949" cy="370204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80392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49" cy="4443411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931862" y="741362"/>
            <a:ext cx="4933949" cy="370204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38131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49" cy="4443411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931862" y="741362"/>
            <a:ext cx="4933949" cy="370204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437143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49" cy="4443411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931862" y="741362"/>
            <a:ext cx="4933949" cy="370204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4707559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/>
        </p:nvSpPr>
        <p:spPr>
          <a:xfrm>
            <a:off x="3851275" y="9380536"/>
            <a:ext cx="2946399" cy="493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-US" sz="1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931862" y="741362"/>
            <a:ext cx="4933949" cy="370204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49" cy="44434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5785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直排標題及文字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 rot="5400000">
            <a:off x="4873624" y="2206624"/>
            <a:ext cx="5835649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 rot="5400000">
            <a:off x="911225" y="339724"/>
            <a:ext cx="5835649" cy="567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❑"/>
              <a:defRPr/>
            </a:lvl1pPr>
            <a:lvl2pPr marL="742950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marL="1143000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marL="1600200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❑"/>
              <a:defRPr/>
            </a:lvl1pPr>
            <a:lvl2pPr marL="742950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marL="1143000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marL="1600200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/>
          <p:nvPr/>
        </p:nvSpPr>
        <p:spPr>
          <a:xfrm>
            <a:off x="146550" y="6385125"/>
            <a:ext cx="276600" cy="33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2128838" y="3400425"/>
            <a:ext cx="6400799" cy="209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1pPr>
            <a:lvl2pPr marL="742950" marR="0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marL="1143000" marR="0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marL="1600200" marR="0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標題及直排文字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 rot="5400000">
            <a:off x="2552699" y="-114300"/>
            <a:ext cx="4648199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❑"/>
              <a:defRPr/>
            </a:lvl1pPr>
            <a:lvl2pPr marL="742950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marL="1143000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marL="1600200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含標題的圖片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含標題的內容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對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兩項物件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3809999" cy="464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953000" y="1447800"/>
            <a:ext cx="3809999" cy="464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區段標題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905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❑"/>
              <a:defRPr/>
            </a:lvl1pPr>
            <a:lvl2pPr marL="742950" marR="0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marL="1143000" marR="0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marL="1600200" marR="0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/>
          <p:nvPr/>
        </p:nvSpPr>
        <p:spPr>
          <a:xfrm>
            <a:off x="0" y="0"/>
            <a:ext cx="609599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 txBox="1"/>
          <p:nvPr/>
        </p:nvSpPr>
        <p:spPr>
          <a:xfrm rot="5400000">
            <a:off x="-2016918" y="2242342"/>
            <a:ext cx="4668836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rme"/>
              <a:buNone/>
            </a:pPr>
            <a:r>
              <a:rPr lang="en-US" sz="2400" b="0" i="1" u="none" strike="noStrike" cap="none" baseline="0">
                <a:solidFill>
                  <a:schemeClr val="lt1"/>
                </a:solidFill>
                <a:latin typeface="Carme"/>
                <a:ea typeface="Carme"/>
                <a:cs typeface="Carme"/>
                <a:sym typeface="Carme"/>
              </a:rPr>
              <a:t>Computer Center, CS, NCTU</a:t>
            </a:r>
          </a:p>
        </p:txBody>
      </p:sp>
      <p:sp>
        <p:nvSpPr>
          <p:cNvPr id="13" name="Shape 13"/>
          <p:cNvSpPr/>
          <p:nvPr/>
        </p:nvSpPr>
        <p:spPr>
          <a:xfrm>
            <a:off x="125411" y="6400800"/>
            <a:ext cx="304799" cy="304799"/>
          </a:xfrm>
          <a:prstGeom prst="ellipse">
            <a:avLst/>
          </a:prstGeom>
          <a:solidFill>
            <a:srgbClr val="99CC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14"/>
          <p:cNvSpPr txBox="1"/>
          <p:nvPr/>
        </p:nvSpPr>
        <p:spPr>
          <a:xfrm>
            <a:off x="0" y="6248400"/>
            <a:ext cx="533399" cy="457200"/>
          </a:xfrm>
          <a:prstGeom prst="rect">
            <a:avLst/>
          </a:prstGeom>
          <a:noFill/>
          <a:ln>
            <a:noFill/>
          </a:ln>
        </p:spPr>
        <p:txBody>
          <a:bodyPr lIns="21600" tIns="0" rIns="0" bIns="46800" anchor="b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rme"/>
              <a:buNone/>
            </a:pPr>
            <a:endParaRPr/>
          </a:p>
        </p:txBody>
      </p:sp>
      <p:sp>
        <p:nvSpPr>
          <p:cNvPr id="15" name="Shape 15"/>
          <p:cNvSpPr txBox="1"/>
          <p:nvPr/>
        </p:nvSpPr>
        <p:spPr>
          <a:xfrm>
            <a:off x="990600" y="1182687"/>
            <a:ext cx="7772400" cy="36512"/>
          </a:xfrm>
          <a:prstGeom prst="rect">
            <a:avLst/>
          </a:prstGeom>
          <a:gradFill>
            <a:gsLst>
              <a:gs pos="0">
                <a:srgbClr val="C0C0C0"/>
              </a:gs>
              <a:gs pos="100000">
                <a:srgbClr val="FFFFFF"/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/>
        </p:nvSpPr>
        <p:spPr>
          <a:xfrm>
            <a:off x="0" y="0"/>
            <a:ext cx="1219199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2" name="Shape 52"/>
          <p:cNvCxnSpPr/>
          <p:nvPr/>
        </p:nvCxnSpPr>
        <p:spPr>
          <a:xfrm>
            <a:off x="914400" y="3276600"/>
            <a:ext cx="7543800" cy="0"/>
          </a:xfrm>
          <a:prstGeom prst="straightConnector1">
            <a:avLst/>
          </a:prstGeom>
          <a:noFill/>
          <a:ln w="28575" cap="rnd">
            <a:solidFill>
              <a:srgbClr val="003399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3" name="Shape 53"/>
          <p:cNvSpPr txBox="1"/>
          <p:nvPr/>
        </p:nvSpPr>
        <p:spPr>
          <a:xfrm>
            <a:off x="914400" y="609600"/>
            <a:ext cx="1219199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Shape 54"/>
          <p:cNvSpPr txBox="1"/>
          <p:nvPr/>
        </p:nvSpPr>
        <p:spPr>
          <a:xfrm>
            <a:off x="609600" y="2514600"/>
            <a:ext cx="1219199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905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❑"/>
              <a:defRPr/>
            </a:lvl1pPr>
            <a:lvl2pPr marL="742950" marR="0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marL="1143000" marR="0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marL="1600200" marR="0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s.sourceforge.net/gparted/gparted-live-0.19.1-4-i486.iso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isk_partitioning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tips4pc.com/format%20your%20computer/how_to_shrink_a_partition_on_you.htm" TargetMode="External"/><Relationship Id="rId7" Type="http://schemas.openxmlformats.org/officeDocument/2006/relationships/hyperlink" Target="http://www.howtoforge.com/partitioning_with_gparted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://gparted.org/liveusb.php" TargetMode="External"/><Relationship Id="rId5" Type="http://schemas.openxmlformats.org/officeDocument/2006/relationships/hyperlink" Target="http://7club.ithome.com.tw/index.php/article/10036527/1" TargetMode="External"/><Relationship Id="rId4" Type="http://schemas.openxmlformats.org/officeDocument/2006/relationships/hyperlink" Target="http://www.easeus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tition-tool.com/landing/home-download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ctrTitle"/>
          </p:nvPr>
        </p:nvSpPr>
        <p:spPr>
          <a:xfrm>
            <a:off x="2124075" y="2205036"/>
            <a:ext cx="6553200" cy="9667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 b="0" i="0" u="none" strike="noStrike" cap="none" baseline="0" dirty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How to Shrink a Partition </a:t>
            </a:r>
            <a:br>
              <a:rPr lang="en-US" sz="3400" b="0" i="0" u="none" strike="noStrike" cap="none" baseline="0" dirty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400" b="0" i="0" u="none" strike="noStrike" cap="none" baseline="0" dirty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on Your Hard Drive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subTitle" idx="1"/>
          </p:nvPr>
        </p:nvSpPr>
        <p:spPr>
          <a:xfrm>
            <a:off x="2128836" y="3400425"/>
            <a:ext cx="6400799" cy="461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hmwang</a:t>
            </a:r>
            <a:endParaRPr lang="en-US"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XP user (3/5)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Click “</a:t>
            </a:r>
            <a:r>
              <a:rPr lang="en-US" sz="2400" b="0" i="0" u="none" strike="noStrike" cap="non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OK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”. </a:t>
            </a:r>
          </a:p>
          <a:p>
            <a:pPr marL="342900" marR="0" lvl="0" indent="-1905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5" name="Shape 1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15048" y="1826423"/>
            <a:ext cx="5923499" cy="4901100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Shape 136"/>
          <p:cNvSpPr txBox="1"/>
          <p:nvPr/>
        </p:nvSpPr>
        <p:spPr>
          <a:xfrm>
            <a:off x="77625" y="6344725"/>
            <a:ext cx="450000" cy="45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10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XP user (4/5)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Click “</a:t>
            </a:r>
            <a:r>
              <a:rPr lang="en-US" sz="2400" b="0" i="0" u="none" strike="noStrike" cap="non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Apply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 .</a:t>
            </a:r>
          </a:p>
        </p:txBody>
      </p:sp>
      <p:pic>
        <p:nvPicPr>
          <p:cNvPr id="143" name="Shape 1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0350" y="1811875"/>
            <a:ext cx="6612899" cy="4939199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Shape 144"/>
          <p:cNvSpPr txBox="1"/>
          <p:nvPr/>
        </p:nvSpPr>
        <p:spPr>
          <a:xfrm>
            <a:off x="77625" y="6344725"/>
            <a:ext cx="450000" cy="45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11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XP user (5/5)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342900" marR="0" lvl="0" indent="-190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51" name="Shape 1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20650" y="979350"/>
            <a:ext cx="7512300" cy="5585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Shape 152"/>
          <p:cNvSpPr txBox="1"/>
          <p:nvPr/>
        </p:nvSpPr>
        <p:spPr>
          <a:xfrm>
            <a:off x="77625" y="6344725"/>
            <a:ext cx="450000" cy="45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12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ctrTitle"/>
          </p:nvPr>
        </p:nvSpPr>
        <p:spPr>
          <a:xfrm>
            <a:off x="2124075" y="2205036"/>
            <a:ext cx="6553200" cy="966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 dirty="0" err="1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GParted</a:t>
            </a:r>
            <a:r>
              <a:rPr lang="en-US" sz="3400" dirty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Live USB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subTitle" idx="1"/>
          </p:nvPr>
        </p:nvSpPr>
        <p:spPr>
          <a:xfrm>
            <a:off x="2128836" y="3400425"/>
            <a:ext cx="6400799" cy="2095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827087" y="107950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 b="0" i="0" u="none" strike="noStrike" cap="none" baseline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How to Shrink a Partition on Your Hard Drive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(GParted Live USB)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GParted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857250" y="3786187"/>
            <a:ext cx="7786799" cy="16001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Times New Roman"/>
              <a:buNone/>
            </a:pPr>
            <a:r>
              <a:rPr lang="en-US" sz="2400" b="1" i="0" u="none" strike="noStrike" cap="non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ATTENTION: backup your data first</a:t>
            </a:r>
            <a:r>
              <a:rPr lang="en-US" sz="24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!</a:t>
            </a:r>
            <a:r>
              <a:rPr lang="en-US" sz="2400" b="1" i="0" u="none" strike="noStrike" cap="non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1" i="0" u="none" strike="noStrike" cap="none" baseline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4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注意: 先備份您的重要資料!!!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 baseline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 txBox="1"/>
          <p:nvPr/>
        </p:nvSpPr>
        <p:spPr>
          <a:xfrm>
            <a:off x="77625" y="6344725"/>
            <a:ext cx="450000" cy="45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14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GParted Live USB </a:t>
            </a:r>
            <a:r>
              <a:rPr lang="en-US" sz="3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(1/4)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5063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to install?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Download </a:t>
            </a:r>
            <a:r>
              <a:rPr lang="en-US" sz="2400" u="sng">
                <a:solidFill>
                  <a:srgbClr val="FF0000"/>
                </a:solidFill>
                <a:hlinkClick r:id="rId3"/>
              </a:rPr>
              <a:t>gparted-live-0.19.1-4-i486.iso</a:t>
            </a:r>
          </a:p>
          <a:p>
            <a: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➢"/>
            </a:pPr>
            <a:r>
              <a:rPr lang="en-US" sz="24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http://downloads.sourceforge.net/gparted/gparted-live-0.19.1-4-i486.iso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sz="2400">
                <a:solidFill>
                  <a:schemeClr val="dk1"/>
                </a:solidFill>
              </a:rPr>
              <a:t>For GNU/Linux &amp; Mac User</a:t>
            </a:r>
          </a:p>
          <a:p>
            <a: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➢"/>
            </a:pPr>
            <a:r>
              <a:rPr lang="en-US" sz="2400">
                <a:solidFill>
                  <a:schemeClr val="dk1"/>
                </a:solidFill>
              </a:rPr>
              <a:t>Open Terminal</a:t>
            </a:r>
          </a:p>
          <a:p>
            <a: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➢"/>
            </a:pPr>
            <a:r>
              <a:rPr lang="en-US" sz="2400">
                <a:solidFill>
                  <a:schemeClr val="dk1"/>
                </a:solidFill>
              </a:rPr>
              <a:t>$ sudo dd if=/path-to-gparted-live-0.19.1-4-i486.iso of=</a:t>
            </a:r>
            <a:r>
              <a:rPr lang="en-US" sz="2400">
                <a:solidFill>
                  <a:srgbClr val="FF0000"/>
                </a:solidFill>
              </a:rPr>
              <a:t>/dev/sdx</a:t>
            </a:r>
            <a:r>
              <a:rPr lang="en-US" sz="2400">
                <a:solidFill>
                  <a:schemeClr val="dk1"/>
                </a:solidFill>
              </a:rPr>
              <a:t> bs=4M; sync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>
                <a:solidFill>
                  <a:schemeClr val="dk1"/>
                </a:solidFill>
              </a:rPr>
              <a:t>For Windows User </a:t>
            </a:r>
          </a:p>
          <a:p>
            <a: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➢"/>
            </a:pPr>
            <a:r>
              <a:rPr lang="en-US" sz="2400">
                <a:solidFill>
                  <a:schemeClr val="dk1"/>
                </a:solidFill>
              </a:rPr>
              <a:t>Choose one to create bootable Live USB</a:t>
            </a:r>
          </a:p>
          <a:p>
            <a: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400">
                <a:solidFill>
                  <a:schemeClr val="dk1"/>
                </a:solidFill>
              </a:rPr>
              <a:t>Tuxboot</a:t>
            </a:r>
          </a:p>
          <a:p>
            <a: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400">
                <a:solidFill>
                  <a:schemeClr val="dk1"/>
                </a:solidFill>
              </a:rPr>
              <a:t>Unetbootin</a:t>
            </a:r>
          </a:p>
          <a:p>
            <a: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400">
                <a:solidFill>
                  <a:schemeClr val="dk1"/>
                </a:solidFill>
              </a:rPr>
              <a:t>LinuxLive USB Creator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20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3" name="Shape 173"/>
          <p:cNvSpPr txBox="1"/>
          <p:nvPr/>
        </p:nvSpPr>
        <p:spPr>
          <a:xfrm>
            <a:off x="77625" y="6344725"/>
            <a:ext cx="450000" cy="45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15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GParted Live USB </a:t>
            </a:r>
            <a:r>
              <a:rPr lang="en-US" sz="3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/4)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5063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Open </a:t>
            </a:r>
            <a:r>
              <a:rPr lang="en-US" sz="2400" dirty="0" err="1">
                <a:latin typeface="Times New Roman"/>
                <a:ea typeface="Times New Roman"/>
                <a:cs typeface="Times New Roman"/>
                <a:sym typeface="Times New Roman"/>
              </a:rPr>
              <a:t>GParted</a:t>
            </a:r>
            <a:endParaRPr lang="en-US"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Click the disk you want to shrink and click Resize/Move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20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80" name="Shape 1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2900" y="2382250"/>
            <a:ext cx="5498201" cy="4128649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Shape 181"/>
          <p:cNvSpPr txBox="1"/>
          <p:nvPr/>
        </p:nvSpPr>
        <p:spPr>
          <a:xfrm>
            <a:off x="77625" y="6344725"/>
            <a:ext cx="450000" cy="45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16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GParted Live USB </a:t>
            </a:r>
            <a:r>
              <a:rPr lang="en-US" sz="3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-US" sz="3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/4)</a:t>
            </a:r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5063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Drag the black arrow to shrink then click Resize/Move button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20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88" name="Shape 1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46325" y="2267250"/>
            <a:ext cx="5651350" cy="424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Shape 189"/>
          <p:cNvSpPr txBox="1"/>
          <p:nvPr/>
        </p:nvSpPr>
        <p:spPr>
          <a:xfrm>
            <a:off x="77625" y="6344725"/>
            <a:ext cx="450000" cy="45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17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GParted Live USB </a:t>
            </a:r>
            <a:r>
              <a:rPr lang="en-US" sz="3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lang="en-US" sz="3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/4)</a:t>
            </a:r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5063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Then you will see a new &amp; unallocated space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0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96" name="Shape 1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76650" y="2012425"/>
            <a:ext cx="5990706" cy="4498475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Shape 197"/>
          <p:cNvSpPr txBox="1"/>
          <p:nvPr/>
        </p:nvSpPr>
        <p:spPr>
          <a:xfrm>
            <a:off x="77625" y="6344725"/>
            <a:ext cx="450000" cy="45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18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Appendix</a:t>
            </a:r>
          </a:p>
        </p:txBody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990600" y="1295400"/>
            <a:ext cx="7772400" cy="541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lang="en-US" sz="2400" dirty="0">
                <a:solidFill>
                  <a:schemeClr val="dk1"/>
                </a:solidFill>
              </a:rPr>
              <a:t>Commands for </a:t>
            </a:r>
            <a:r>
              <a:rPr lang="en-US" sz="2400" u="sng" dirty="0">
                <a:solidFill>
                  <a:srgbClr val="FF0000"/>
                </a:solidFill>
                <a:hlinkClick r:id="rId3"/>
              </a:rPr>
              <a:t>Disk Partitioning</a:t>
            </a:r>
          </a:p>
          <a:p>
            <a:pPr marR="0" lvl="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dirty="0" err="1">
                <a:solidFill>
                  <a:schemeClr val="dk1"/>
                </a:solidFill>
              </a:rPr>
              <a:t>gpart</a:t>
            </a:r>
            <a:r>
              <a:rPr lang="en-US" sz="2400" dirty="0">
                <a:solidFill>
                  <a:schemeClr val="dk1"/>
                </a:solidFill>
              </a:rPr>
              <a:t> (recommend on FreeBSD)</a:t>
            </a:r>
          </a:p>
          <a:p>
            <a:pPr marR="0" lvl="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dirty="0">
                <a:solidFill>
                  <a:schemeClr val="dk1"/>
                </a:solidFill>
              </a:rPr>
              <a:t>parted</a:t>
            </a:r>
          </a:p>
          <a:p>
            <a:pPr marR="0" lvl="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dirty="0" err="1">
                <a:solidFill>
                  <a:schemeClr val="dk1"/>
                </a:solidFill>
              </a:rPr>
              <a:t>gdisk</a:t>
            </a:r>
            <a:endParaRPr lang="en-US" sz="2400" dirty="0">
              <a:solidFill>
                <a:schemeClr val="dk1"/>
              </a:solidFill>
            </a:endParaRPr>
          </a:p>
          <a:p>
            <a:pPr marR="0" lvl="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dirty="0" err="1">
                <a:solidFill>
                  <a:schemeClr val="dk1"/>
                </a:solidFill>
              </a:rPr>
              <a:t>cgdisk</a:t>
            </a:r>
            <a:endParaRPr lang="en-US" sz="2400" dirty="0">
              <a:solidFill>
                <a:schemeClr val="dk1"/>
              </a:solidFill>
            </a:endParaRPr>
          </a:p>
          <a:p>
            <a:pPr marR="0" lvl="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dirty="0" err="1">
                <a:solidFill>
                  <a:schemeClr val="dk1"/>
                </a:solidFill>
              </a:rPr>
              <a:t>sgdisk</a:t>
            </a:r>
            <a:endParaRPr lang="en-US" sz="2400" dirty="0">
              <a:solidFill>
                <a:schemeClr val="dk1"/>
              </a:solidFill>
            </a:endParaRPr>
          </a:p>
          <a:p>
            <a:pPr marR="0" lvl="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dirty="0" err="1">
                <a:solidFill>
                  <a:schemeClr val="dk1"/>
                </a:solidFill>
              </a:rPr>
              <a:t>fdisk</a:t>
            </a:r>
            <a:endParaRPr lang="en-US" sz="2400" dirty="0">
              <a:solidFill>
                <a:schemeClr val="dk1"/>
              </a:solidFill>
            </a:endParaRPr>
          </a:p>
          <a:p>
            <a:pPr marR="0" lvl="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dirty="0" err="1">
                <a:solidFill>
                  <a:schemeClr val="dk1"/>
                </a:solidFill>
              </a:rPr>
              <a:t>cfdisk</a:t>
            </a:r>
            <a:endParaRPr lang="en-US" sz="2400" dirty="0">
              <a:solidFill>
                <a:schemeClr val="dk1"/>
              </a:solidFill>
            </a:endParaRPr>
          </a:p>
          <a:p>
            <a:pPr marR="0" lvl="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dirty="0" err="1">
                <a:solidFill>
                  <a:schemeClr val="dk1"/>
                </a:solidFill>
              </a:rPr>
              <a:t>sfdisk</a:t>
            </a:r>
            <a:endParaRPr lang="en-US" sz="2400" dirty="0">
              <a:solidFill>
                <a:schemeClr val="dk1"/>
              </a:solidFill>
            </a:endParaRPr>
          </a:p>
        </p:txBody>
      </p:sp>
      <p:sp>
        <p:nvSpPr>
          <p:cNvPr id="204" name="Shape 204"/>
          <p:cNvSpPr txBox="1"/>
          <p:nvPr/>
        </p:nvSpPr>
        <p:spPr>
          <a:xfrm>
            <a:off x="77625" y="6344725"/>
            <a:ext cx="450000" cy="45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19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ctrTitle"/>
          </p:nvPr>
        </p:nvSpPr>
        <p:spPr>
          <a:xfrm>
            <a:off x="2124075" y="2205036"/>
            <a:ext cx="6553200" cy="966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Windows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subTitle" idx="1"/>
          </p:nvPr>
        </p:nvSpPr>
        <p:spPr>
          <a:xfrm>
            <a:off x="2128836" y="3400425"/>
            <a:ext cx="6400799" cy="2095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 b="0" i="0" u="none" strike="noStrike" cap="none" baseline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References</a:t>
            </a:r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990600" y="1295400"/>
            <a:ext cx="7772400" cy="541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to Shrink a Partition on Your Hard Drive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0" i="0" u="sng" strike="noStrike" cap="none" baseline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http://tips4pc.com/format%20your%20computer/how_to_shrink_a_partition_on_you.htm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EaseUS</a:t>
            </a:r>
          </a:p>
          <a:p>
            <a:pPr marR="0" lvl="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0" i="0" u="sng" strike="noStrike" cap="none" baseline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http://www.easeus.com/</a:t>
            </a:r>
          </a:p>
          <a:p>
            <a: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如何調整Windows 8的磁碟分割區？</a:t>
            </a:r>
          </a:p>
          <a:p>
            <a:pPr marR="0" lvl="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7club.ithome.com.tw/index.php/article/10036527/1</a:t>
            </a:r>
          </a:p>
          <a:p>
            <a: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❑"/>
            </a:pPr>
            <a:r>
              <a:rPr lang="en-US" sz="2400">
                <a:solidFill>
                  <a:schemeClr val="dk1"/>
                </a:solidFill>
              </a:rPr>
              <a:t>GParted Live on USB</a:t>
            </a:r>
          </a:p>
          <a:p>
            <a:pPr marR="0" lvl="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u="sng">
                <a:solidFill>
                  <a:schemeClr val="hlink"/>
                </a:solidFill>
                <a:hlinkClick r:id="rId6"/>
              </a:rPr>
              <a:t>http://gparted.org/liveusb.php</a:t>
            </a:r>
          </a:p>
          <a:p>
            <a: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lang="en-US" sz="2400">
                <a:solidFill>
                  <a:schemeClr val="dk1"/>
                </a:solidFill>
              </a:rPr>
              <a:t>Modify Your Partitions With GParted Without Losing Data</a:t>
            </a:r>
          </a:p>
          <a:p>
            <a:pPr marR="0" lvl="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u="sng">
                <a:solidFill>
                  <a:schemeClr val="hlink"/>
                </a:solidFill>
                <a:hlinkClick r:id="rId7"/>
              </a:rPr>
              <a:t>http://www.howtoforge.com/partitioning_with_gparted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77625" y="6344725"/>
            <a:ext cx="450000" cy="45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20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827087" y="107950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 b="0" i="0" u="none" strike="noStrike" cap="none" baseline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How to Shrink a Partition on Your Hard Drive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(Windows)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Windows 8 / 7 / Vista user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Windows 內建工具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Windows XP user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EaseUS Partition Master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0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" name="Shape 75"/>
          <p:cNvSpPr txBox="1"/>
          <p:nvPr/>
        </p:nvSpPr>
        <p:spPr>
          <a:xfrm>
            <a:off x="857250" y="3786187"/>
            <a:ext cx="7786686" cy="16001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Times New Roman"/>
              <a:buNone/>
            </a:pPr>
            <a:r>
              <a:rPr lang="en-US" sz="2400" b="1" i="0" u="none" strike="noStrike" cap="non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ATTENTION: backup your data first</a:t>
            </a:r>
            <a:r>
              <a:rPr lang="en-US" sz="24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!</a:t>
            </a:r>
            <a:r>
              <a:rPr lang="en-US" sz="2400" b="1" i="0" u="none" strike="noStrike" cap="non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1" i="0" u="none" strike="noStrike" cap="none" baseline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4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注意: 先備份您的重要資料!!!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 baseline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Shape 76"/>
          <p:cNvSpPr txBox="1"/>
          <p:nvPr/>
        </p:nvSpPr>
        <p:spPr>
          <a:xfrm>
            <a:off x="125075" y="6344725"/>
            <a:ext cx="388199" cy="45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3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Windows 8 / 7 / Vista user (1/4)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32913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❑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在</a:t>
            </a:r>
            <a:r>
              <a:rPr lang="en-US" sz="2400" b="0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我的電腦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按右鍵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選擇“</a:t>
            </a:r>
            <a:r>
              <a:rPr lang="en-US" sz="2000" b="0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管理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	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➢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選擇“</a:t>
            </a:r>
            <a:r>
              <a:rPr lang="en-US" sz="1800" b="0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磁碟管理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”。</a:t>
            </a:r>
          </a:p>
        </p:txBody>
      </p:sp>
      <p:pic>
        <p:nvPicPr>
          <p:cNvPr id="83" name="Shape 8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81050" y="2590799"/>
            <a:ext cx="5791500" cy="4149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43108" y="1349899"/>
            <a:ext cx="669366" cy="502024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x="4282050" y="1701425"/>
            <a:ext cx="579899" cy="417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>
                <a:solidFill>
                  <a:schemeClr val="dk1"/>
                </a:solidFill>
              </a:rPr>
              <a:t>或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4984287" y="1447800"/>
            <a:ext cx="32913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❑"/>
            </a:pPr>
            <a:r>
              <a:rPr lang="en-US" sz="2400">
                <a:solidFill>
                  <a:schemeClr val="dk1"/>
                </a:solidFill>
              </a:rPr>
              <a:t>WinKey         + R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</a:rPr>
              <a:t>輸入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2000" b="0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diskmgmt.msc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	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➢"/>
            </a:pPr>
            <a:r>
              <a:rPr lang="en-US" sz="1800">
                <a:solidFill>
                  <a:schemeClr val="dk1"/>
                </a:solidFill>
              </a:rPr>
              <a:t>點選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1800">
                <a:solidFill>
                  <a:srgbClr val="FF0000"/>
                </a:solidFill>
              </a:rPr>
              <a:t>確定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”。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125075" y="6344725"/>
            <a:ext cx="388199" cy="45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4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Windows 8 / 7 / Vista user (2/4)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❑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在你選擇的磁碟區，按右鍵，選擇“</a:t>
            </a:r>
            <a:r>
              <a:rPr lang="en-US" sz="2400" b="0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壓縮磁碟區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”。</a:t>
            </a:r>
          </a:p>
        </p:txBody>
      </p:sp>
      <p:pic>
        <p:nvPicPr>
          <p:cNvPr id="94" name="Shape 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48611" y="1868725"/>
            <a:ext cx="6656400" cy="48579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 txBox="1"/>
          <p:nvPr/>
        </p:nvSpPr>
        <p:spPr>
          <a:xfrm>
            <a:off x="125075" y="6344725"/>
            <a:ext cx="388199" cy="45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5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Windows 8 / 7 / Vista user (3/4)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lang="en-US" sz="2400" b="0" i="0" u="none" strike="noStrike" cap="none" baseline="0">
                <a:solidFill>
                  <a:schemeClr val="dk1"/>
                </a:solidFill>
              </a:rPr>
              <a:t>設定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想要切割的磁區大小，設定好後按下“</a:t>
            </a:r>
            <a:r>
              <a:rPr lang="en-US" sz="2400" b="0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壓縮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”。</a:t>
            </a:r>
          </a:p>
        </p:txBody>
      </p:sp>
      <p:pic>
        <p:nvPicPr>
          <p:cNvPr id="102" name="Shape 10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67300" y="1841025"/>
            <a:ext cx="6819000" cy="4869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Shape 103"/>
          <p:cNvSpPr txBox="1"/>
          <p:nvPr/>
        </p:nvSpPr>
        <p:spPr>
          <a:xfrm>
            <a:off x="125075" y="6344725"/>
            <a:ext cx="388199" cy="45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6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Windows 8 / 7 / Vista user (4/4)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❑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回到磁碟管理的視窗，會在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磁區的後方，看見已經切割出來的磁區空間。</a:t>
            </a:r>
          </a:p>
        </p:txBody>
      </p:sp>
      <p:pic>
        <p:nvPicPr>
          <p:cNvPr id="110" name="Shape 1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95300" y="2232323"/>
            <a:ext cx="6363000" cy="45588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Shape 111"/>
          <p:cNvSpPr txBox="1"/>
          <p:nvPr/>
        </p:nvSpPr>
        <p:spPr>
          <a:xfrm>
            <a:off x="125075" y="6344725"/>
            <a:ext cx="388199" cy="45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7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XP user (1/5)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Install  </a:t>
            </a:r>
            <a:r>
              <a:rPr lang="en-US" sz="2400" b="0" i="0" u="none" strike="noStrike" cap="none" baseline="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EaseUS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Partition Master.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000" b="0" i="0" u="sng" strike="noStrike" cap="none" baseline="0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http://www.partition-tool.com/landing/home-download.htm</a:t>
            </a:r>
          </a:p>
        </p:txBody>
      </p:sp>
      <p:pic>
        <p:nvPicPr>
          <p:cNvPr id="118" name="Shape 1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39501" y="2250550"/>
            <a:ext cx="6264999" cy="4511925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Shape 119"/>
          <p:cNvSpPr txBox="1"/>
          <p:nvPr/>
        </p:nvSpPr>
        <p:spPr>
          <a:xfrm>
            <a:off x="125075" y="6344725"/>
            <a:ext cx="388199" cy="45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8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XP user (2/5)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Select D: drive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Right click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Select “</a:t>
            </a:r>
            <a:r>
              <a:rPr lang="en-US" sz="2000" b="0" i="0" u="none" strike="noStrike" cap="non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Resize/Move partition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”.</a:t>
            </a:r>
          </a:p>
        </p:txBody>
      </p:sp>
      <p:pic>
        <p:nvPicPr>
          <p:cNvPr id="126" name="Shape 1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38350" y="2643186"/>
            <a:ext cx="5676900" cy="4214699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Shape 127"/>
          <p:cNvSpPr txBox="1"/>
          <p:nvPr/>
        </p:nvSpPr>
        <p:spPr>
          <a:xfrm>
            <a:off x="125075" y="6344725"/>
            <a:ext cx="388199" cy="45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9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pos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opos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384</Words>
  <Application>Microsoft Office PowerPoint</Application>
  <PresentationFormat>如螢幕大小 (4:3)</PresentationFormat>
  <Paragraphs>104</Paragraphs>
  <Slides>20</Slides>
  <Notes>20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20</vt:i4>
      </vt:variant>
    </vt:vector>
  </HeadingPairs>
  <TitlesOfParts>
    <vt:vector size="25" baseType="lpstr">
      <vt:lpstr>Carme</vt:lpstr>
      <vt:lpstr>Arial</vt:lpstr>
      <vt:lpstr>Times New Roman</vt:lpstr>
      <vt:lpstr>proposal</vt:lpstr>
      <vt:lpstr>1_proposal</vt:lpstr>
      <vt:lpstr>       How to Shrink a Partition              on Your Hard Drive</vt:lpstr>
      <vt:lpstr>Windows</vt:lpstr>
      <vt:lpstr> How to Shrink a Partition on Your Hard Drive  (Windows)</vt:lpstr>
      <vt:lpstr>Windows 8 / 7 / Vista user (1/4)</vt:lpstr>
      <vt:lpstr>Windows 8 / 7 / Vista user (2/4)</vt:lpstr>
      <vt:lpstr>Windows 8 / 7 / Vista user (3/4)</vt:lpstr>
      <vt:lpstr>Windows 8 / 7 / Vista user (4/4)</vt:lpstr>
      <vt:lpstr>XP user (1/5)</vt:lpstr>
      <vt:lpstr>XP user (2/5)</vt:lpstr>
      <vt:lpstr>XP user (3/5)</vt:lpstr>
      <vt:lpstr>XP user (4/5)</vt:lpstr>
      <vt:lpstr>XP user (5/5)</vt:lpstr>
      <vt:lpstr>GParted Live USB</vt:lpstr>
      <vt:lpstr> How to Shrink a Partition on Your Hard Drive  (GParted Live USB)</vt:lpstr>
      <vt:lpstr>GParted Live USB (1/4)</vt:lpstr>
      <vt:lpstr>GParted Live USB (2/4)</vt:lpstr>
      <vt:lpstr>GParted Live USB (3/4)</vt:lpstr>
      <vt:lpstr>GParted Live USB (4/4)</vt:lpstr>
      <vt:lpstr>Appendix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Shrink a Partition              on Your Hard Drive</dc:title>
  <dc:creator>Champion</dc:creator>
  <cp:lastModifiedBy>Champion</cp:lastModifiedBy>
  <cp:revision>2</cp:revision>
  <dcterms:modified xsi:type="dcterms:W3CDTF">2015-09-17T09:58:53Z</dcterms:modified>
</cp:coreProperties>
</file>