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72" autoAdjust="0"/>
  </p:normalViewPr>
  <p:slideViewPr>
    <p:cSldViewPr>
      <p:cViewPr varScale="1">
        <p:scale>
          <a:sx n="84" d="100"/>
          <a:sy n="84" d="100"/>
        </p:scale>
        <p:origin x="118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B5798F5-6B78-4DFE-8C31-F8773E7FEBBB}" type="datetimeFigureOut">
              <a:rPr lang="zh-TW" altLang="en-US"/>
              <a:pPr>
                <a:defRPr/>
              </a:pPr>
              <a:t>2015/10/1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3C55DFA-C608-4523-B1C8-01A4419CE4D0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9001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906462" y="4691062"/>
            <a:ext cx="4984749" cy="444341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705955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906462" y="4691062"/>
            <a:ext cx="4984799" cy="44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9142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906462" y="4691062"/>
            <a:ext cx="4984799" cy="44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25552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906462" y="4691062"/>
            <a:ext cx="4984799" cy="44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45733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906462" y="4691062"/>
            <a:ext cx="4984799" cy="44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07432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906462" y="4691062"/>
            <a:ext cx="4984799" cy="44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00838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906462" y="4691062"/>
            <a:ext cx="4984799" cy="44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19456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906462" y="4691062"/>
            <a:ext cx="4984799" cy="44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67767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906462" y="4691062"/>
            <a:ext cx="4984799" cy="44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06512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906462" y="4691062"/>
            <a:ext cx="4984799" cy="44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3950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906462" y="4691062"/>
            <a:ext cx="4984799" cy="44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3760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906462" y="4691062"/>
            <a:ext cx="4984799" cy="44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41375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906462" y="4691062"/>
            <a:ext cx="4984799" cy="44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65301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906462" y="4691062"/>
            <a:ext cx="4984799" cy="44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89137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906462" y="4691062"/>
            <a:ext cx="4984799" cy="44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95065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906462" y="4691062"/>
            <a:ext cx="4984799" cy="44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19028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906462" y="4691062"/>
            <a:ext cx="4984799" cy="44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97302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906462" y="4691062"/>
            <a:ext cx="4984799" cy="44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66479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906462" y="4691062"/>
            <a:ext cx="4984799" cy="44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37542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906462" y="4691062"/>
            <a:ext cx="4984799" cy="44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46879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906462" y="4691062"/>
            <a:ext cx="4984799" cy="44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63861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906462" y="4691062"/>
            <a:ext cx="4984799" cy="44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0828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906462" y="4691062"/>
            <a:ext cx="4984799" cy="44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3678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906462" y="4691062"/>
            <a:ext cx="4984799" cy="44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1975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906462" y="4691062"/>
            <a:ext cx="4984799" cy="44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0382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906462" y="4691062"/>
            <a:ext cx="4984799" cy="44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8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906462" y="4691062"/>
            <a:ext cx="4984799" cy="44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9218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906462" y="4691062"/>
            <a:ext cx="4984799" cy="44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3702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906462" y="4691062"/>
            <a:ext cx="4984799" cy="44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9832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" cy="68580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endParaRPr lang="zh-TW" altLang="en-US" smtClean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914400" y="3276600"/>
            <a:ext cx="75438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14400" y="609600"/>
            <a:ext cx="1219200" cy="43434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endParaRPr lang="zh-TW" altLang="en-US" smtClean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9600" y="2514600"/>
            <a:ext cx="1219200" cy="43434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endParaRPr lang="zh-TW" altLang="en-US" smtClean="0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2124075" y="2205038"/>
            <a:ext cx="6553200" cy="966787"/>
          </a:xfrm>
        </p:spPr>
        <p:txBody>
          <a:bodyPr lIns="91440" tIns="45720" rIns="91440" bIns="45720" anchor="ctr"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128838" y="3400425"/>
            <a:ext cx="6400800" cy="2095500"/>
          </a:xfrm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2801969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3168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19900" y="260350"/>
            <a:ext cx="1943100" cy="58356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90600" y="260350"/>
            <a:ext cx="5676900" cy="58356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43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2609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363793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906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2241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1853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4297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0160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723326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039596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603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4478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endParaRPr lang="zh-TW" altLang="en-US" smtClean="0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34938" y="90488"/>
            <a:ext cx="365125" cy="466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1" lang="en-US" altLang="zh-TW" sz="2400" i="1" smtClean="0">
                <a:solidFill>
                  <a:schemeClr val="bg1"/>
                </a:solidFill>
                <a:latin typeface="Futura Md BT" pitchFamily="34" charset="0"/>
              </a:rPr>
              <a:t>Computer Center, CS, NCTU</a:t>
            </a:r>
          </a:p>
        </p:txBody>
      </p:sp>
      <p:sp>
        <p:nvSpPr>
          <p:cNvPr id="1030" name="Oval 6"/>
          <p:cNvSpPr>
            <a:spLocks noChangeArrowheads="1"/>
          </p:cNvSpPr>
          <p:nvPr/>
        </p:nvSpPr>
        <p:spPr bwMode="auto">
          <a:xfrm>
            <a:off x="125413" y="6400800"/>
            <a:ext cx="304800" cy="304800"/>
          </a:xfrm>
          <a:prstGeom prst="ellipse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22225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endParaRPr lang="zh-TW" altLang="en-US" smtClean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248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" tIns="0" rIns="0" bIns="4680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fld id="{5FDA74D8-864F-4D97-8C6B-79B8003833AA}" type="slidenum">
              <a:rPr lang="en-US" altLang="zh-TW" sz="1400">
                <a:solidFill>
                  <a:schemeClr val="bg1"/>
                </a:solidFill>
                <a:latin typeface="Futura Md BT" pitchFamily="34" charset="0"/>
              </a:rPr>
              <a:pPr algn="ctr" eaLnBrk="1" hangingPunct="1"/>
              <a:t>‹#›</a:t>
            </a:fld>
            <a:endParaRPr lang="en-US" altLang="zh-TW" sz="1400">
              <a:solidFill>
                <a:schemeClr val="bg1"/>
              </a:solidFill>
              <a:latin typeface="Futura Md BT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990600" y="1182688"/>
            <a:ext cx="7772400" cy="36512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endParaRPr lang="zh-TW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9pPr>
    </p:titleStyle>
    <p:bodyStyle>
      <a:lvl1pPr marL="342900" indent="-342900" algn="l" rtl="0" eaLnBrk="0" fontAlgn="base" hangingPunct="0">
        <a:spcBef>
          <a:spcPct val="25000"/>
        </a:spcBef>
        <a:spcAft>
          <a:spcPct val="0"/>
        </a:spcAft>
        <a:buFont typeface="Wingdings" panose="05000000000000000000" pitchFamily="2" charset="2"/>
        <a:buChar char="q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5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2pPr>
      <a:lvl3pPr marL="1143000" indent="-228600" algn="l" rtl="0" eaLnBrk="0" fontAlgn="base" hangingPunct="0">
        <a:spcBef>
          <a:spcPct val="25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Ø"/>
        <a:defRPr kumimoji="1">
          <a:solidFill>
            <a:schemeClr val="tx1"/>
          </a:solidFill>
          <a:latin typeface="+mn-lt"/>
          <a:ea typeface="華康標楷體(P)" pitchFamily="66" charset="-120"/>
        </a:defRPr>
      </a:lvl3pPr>
      <a:lvl4pPr marL="1600200" indent="-228600" algn="l" rtl="0" eaLnBrk="0" fontAlgn="base" hangingPunct="0">
        <a:spcBef>
          <a:spcPct val="25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華康標楷體(P)" pitchFamily="66" charset="-120"/>
        </a:defRPr>
      </a:lvl4pPr>
      <a:lvl5pPr marL="2057400" indent="-228600" algn="l" rtl="0" eaLnBrk="0" fontAlgn="base" hangingPunct="0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5pPr>
      <a:lvl6pPr marL="25146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6pPr>
      <a:lvl7pPr marL="29718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7pPr>
      <a:lvl8pPr marL="34290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8pPr>
      <a:lvl9pPr marL="38862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nasa.cs.nctu.edu.tw/2015sahw1/files/PCMan.ex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ftp://ftp.gnu.org/gnu/bash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nasa.cs.nctu.edu.tw/sa/2015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nctu.edu.tw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armorgames.com/play/2205/light-bot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nasa.cs.nctu.edu.tw/2015sahw1/files/sahw1.mp4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s://nasa.cs.nctu.edu.tw/2015sahw1/files/sahw1.srt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nasa.cs.nctu.edu.tw/2015sahw1/files/nctucs.png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nasa.cs.nctu.edu.tw/sa/2015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tbsd.net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mis.ndhu.edu.tw/docu/question.ht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nasa.cs.nctu.edu.tw/2015sahw1/files/Volleyball.ex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 sz="quarter"/>
          </p:nvPr>
        </p:nvSpPr>
        <p:spPr>
          <a:xfrm>
            <a:off x="2124075" y="2023110"/>
            <a:ext cx="6553200" cy="11487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rgbClr val="333399"/>
              </a:buClr>
              <a:buSzPct val="25000"/>
            </a:pPr>
            <a:r>
              <a:rPr lang="en-US" sz="3400" b="0" i="0" u="none" strike="noStrike" cap="none" baseline="0" dirty="0" smtClean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System Administration </a:t>
            </a:r>
            <a:r>
              <a:rPr lang="en-US" altLang="zh-TW" sz="3400" b="0" i="0" u="none" strike="noStrike" cap="none" baseline="0" dirty="0" smtClean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Practice</a:t>
            </a:r>
            <a:br>
              <a:rPr lang="en-US" altLang="zh-TW" sz="3400" b="0" i="0" u="none" strike="noStrike" cap="none" baseline="0" dirty="0" smtClean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altLang="zh-TW" sz="3400" dirty="0" smtClean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Homework 1-3 : Chinese World</a:t>
            </a:r>
            <a:endParaRPr lang="en-US" sz="3400" dirty="0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" name="Shape 60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lctseng</a:t>
            </a:r>
            <a:endParaRPr lang="en-US"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2162687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altLang="zh-TW" dirty="0"/>
              <a:t>Base system (</a:t>
            </a:r>
            <a:r>
              <a:rPr lang="en-US" altLang="zh-TW" dirty="0" smtClean="0">
                <a:solidFill>
                  <a:srgbClr val="FF0000"/>
                </a:solidFill>
              </a:rPr>
              <a:t>40%</a:t>
            </a:r>
            <a:r>
              <a:rPr lang="en-US" altLang="zh-TW" dirty="0" smtClean="0"/>
              <a:t>) (6)</a:t>
            </a:r>
            <a:endParaRPr lang="en-US" dirty="0"/>
          </a:p>
        </p:txBody>
      </p:sp>
      <p:sp>
        <p:nvSpPr>
          <p:cNvPr id="80" name="Shape 80"/>
          <p:cNvSpPr txBox="1">
            <a:spLocks noGrp="1"/>
          </p:cNvSpPr>
          <p:nvPr>
            <p:ph idx="1"/>
          </p:nvPr>
        </p:nvSpPr>
        <p:spPr>
          <a:xfrm>
            <a:off x="990600" y="1447800"/>
            <a:ext cx="7772400" cy="517017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❏"/>
            </a:pPr>
            <a:r>
              <a:rPr lang="en-US" altLang="zh-TW" dirty="0" smtClean="0"/>
              <a:t>Wine</a:t>
            </a:r>
            <a:r>
              <a:rPr lang="en-US" dirty="0" smtClean="0"/>
              <a:t> (</a:t>
            </a:r>
            <a:r>
              <a:rPr lang="en-US" dirty="0">
                <a:solidFill>
                  <a:srgbClr val="FF0000"/>
                </a:solidFill>
              </a:rPr>
              <a:t>total</a:t>
            </a:r>
            <a:r>
              <a:rPr lang="en-US" dirty="0" smtClean="0"/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10</a:t>
            </a:r>
            <a:r>
              <a:rPr lang="en-US" dirty="0" smtClean="0">
                <a:solidFill>
                  <a:srgbClr val="FF0000"/>
                </a:solidFill>
              </a:rPr>
              <a:t>%</a:t>
            </a:r>
            <a:r>
              <a:rPr lang="en-US" dirty="0" smtClean="0"/>
              <a:t>)</a:t>
            </a:r>
          </a:p>
          <a:p>
            <a:pPr marL="914400" lvl="1" indent="-381000">
              <a:spcBef>
                <a:spcPts val="0"/>
              </a:spcBef>
              <a:buSzPct val="80000"/>
              <a:buFont typeface="Arial"/>
              <a:buChar char="❏"/>
            </a:pPr>
            <a:r>
              <a:rPr lang="en-US" dirty="0" smtClean="0"/>
              <a:t>Install </a:t>
            </a:r>
            <a:r>
              <a:rPr lang="en-US" dirty="0" err="1" smtClean="0"/>
              <a:t>PCMan</a:t>
            </a:r>
            <a:r>
              <a:rPr lang="en-US" dirty="0" smtClean="0"/>
              <a:t> for windows and run it (</a:t>
            </a:r>
            <a:r>
              <a:rPr lang="en-US" dirty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 %</a:t>
            </a:r>
            <a:r>
              <a:rPr lang="en-US" dirty="0" smtClean="0"/>
              <a:t>)</a:t>
            </a:r>
          </a:p>
          <a:p>
            <a:pPr marL="1314450" lvl="2" indent="-381000">
              <a:spcBef>
                <a:spcPts val="0"/>
              </a:spcBef>
              <a:buSzPct val="80000"/>
              <a:buFont typeface="Arial"/>
              <a:buChar char="❏"/>
            </a:pPr>
            <a:r>
              <a:rPr lang="en-US" dirty="0" smtClean="0"/>
              <a:t>Path: ~/.wine/</a:t>
            </a:r>
            <a:r>
              <a:rPr lang="en-US" dirty="0" err="1" smtClean="0"/>
              <a:t>drive_c</a:t>
            </a:r>
            <a:r>
              <a:rPr lang="en-US" dirty="0" smtClean="0"/>
              <a:t>/</a:t>
            </a:r>
            <a:r>
              <a:rPr lang="en-US" dirty="0" err="1" smtClean="0"/>
              <a:t>ProgramFiles</a:t>
            </a:r>
            <a:r>
              <a:rPr lang="en-US" dirty="0" smtClean="0"/>
              <a:t>/</a:t>
            </a:r>
            <a:r>
              <a:rPr lang="en-US" dirty="0" err="1" smtClean="0"/>
              <a:t>PCMan</a:t>
            </a:r>
            <a:endParaRPr lang="en-US" dirty="0"/>
          </a:p>
          <a:p>
            <a:pPr marL="1314450" lvl="2" indent="-381000">
              <a:spcBef>
                <a:spcPts val="0"/>
              </a:spcBef>
              <a:buSzPct val="80000"/>
              <a:buFont typeface="Arial"/>
              <a:buChar char="❏"/>
            </a:pPr>
            <a:r>
              <a:rPr lang="en-US" dirty="0" smtClean="0"/>
              <a:t>Download the installer</a:t>
            </a:r>
          </a:p>
          <a:p>
            <a:pPr marL="1771650" lvl="3" indent="-381000">
              <a:spcBef>
                <a:spcPts val="0"/>
              </a:spcBef>
              <a:buSzPct val="80000"/>
              <a:buFont typeface="Arial"/>
              <a:buChar char="❏"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nasa.cs.nctu.edu.tw/2015sahw1/files/PCMan.exe</a:t>
            </a:r>
            <a:endParaRPr lang="en-US" dirty="0" smtClean="0"/>
          </a:p>
          <a:p>
            <a:pPr marL="914400" lvl="1" indent="-381000">
              <a:spcBef>
                <a:spcPts val="0"/>
              </a:spcBef>
              <a:buSzPct val="80000"/>
              <a:buFont typeface="Arial"/>
              <a:buChar char="❏"/>
            </a:pPr>
            <a:r>
              <a:rPr lang="en-US" altLang="zh-TW" dirty="0"/>
              <a:t>With Chinese support </a:t>
            </a:r>
            <a:r>
              <a:rPr lang="en-US" altLang="zh-TW" dirty="0" smtClean="0"/>
              <a:t>(</a:t>
            </a:r>
            <a:r>
              <a:rPr lang="en-US" altLang="zh-TW" dirty="0" smtClean="0">
                <a:solidFill>
                  <a:srgbClr val="FF0000"/>
                </a:solidFill>
              </a:rPr>
              <a:t>3%</a:t>
            </a:r>
            <a:r>
              <a:rPr lang="en-US" altLang="zh-TW" dirty="0" smtClean="0"/>
              <a:t>)</a:t>
            </a:r>
            <a:endParaRPr lang="en-US" dirty="0" smtClean="0"/>
          </a:p>
          <a:p>
            <a:pPr marL="933450" lvl="2" indent="0">
              <a:spcBef>
                <a:spcPts val="0"/>
              </a:spcBef>
              <a:buSzPct val="80000"/>
              <a:buNone/>
            </a:pPr>
            <a:endParaRPr lang="en-US" dirty="0" smtClean="0"/>
          </a:p>
          <a:p>
            <a:pPr marL="1771650" lvl="3" indent="-381000">
              <a:spcBef>
                <a:spcPts val="0"/>
              </a:spcBef>
              <a:buSzPct val="80000"/>
              <a:buFont typeface="Arial"/>
              <a:buChar char="❏"/>
            </a:pPr>
            <a:endParaRPr lang="en-US" dirty="0" smtClean="0"/>
          </a:p>
          <a:p>
            <a:pPr marL="933450" lvl="2" indent="0">
              <a:spcBef>
                <a:spcPts val="0"/>
              </a:spcBef>
              <a:buSzPct val="80000"/>
              <a:buNone/>
            </a:pPr>
            <a:endParaRPr lang="en-US" dirty="0" smtClean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8927" y="3402303"/>
            <a:ext cx="4466273" cy="326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25674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/>
              <a:t>Software Rank </a:t>
            </a:r>
            <a:r>
              <a:rPr lang="en-US" dirty="0" smtClean="0"/>
              <a:t>B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en-US" altLang="zh-TW" dirty="0" smtClean="0">
                <a:solidFill>
                  <a:srgbClr val="FF0000"/>
                </a:solidFill>
              </a:rPr>
              <a:t>20%</a:t>
            </a:r>
            <a:r>
              <a:rPr lang="en-US" altLang="zh-TW" dirty="0" smtClean="0"/>
              <a:t>)</a:t>
            </a:r>
            <a:endParaRPr lang="en-US" dirty="0"/>
          </a:p>
        </p:txBody>
      </p:sp>
      <p:sp>
        <p:nvSpPr>
          <p:cNvPr id="80" name="Shape 80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❏"/>
            </a:pPr>
            <a:r>
              <a:rPr lang="en-US" dirty="0" smtClean="0"/>
              <a:t>Terminal (</a:t>
            </a:r>
            <a:r>
              <a:rPr lang="en-US" dirty="0" smtClean="0">
                <a:solidFill>
                  <a:srgbClr val="FF0000"/>
                </a:solidFill>
              </a:rPr>
              <a:t>5</a:t>
            </a:r>
            <a:r>
              <a:rPr lang="en-US" altLang="zh-TW" dirty="0" smtClean="0">
                <a:solidFill>
                  <a:srgbClr val="FF0000"/>
                </a:solidFill>
              </a:rPr>
              <a:t>%</a:t>
            </a:r>
            <a:r>
              <a:rPr lang="en-US" dirty="0" smtClean="0"/>
              <a:t>)</a:t>
            </a:r>
            <a:endParaRPr lang="en-US" dirty="0"/>
          </a:p>
          <a:p>
            <a:pPr marL="914400" lvl="1" indent="-381000">
              <a:buFont typeface="Times New Roman"/>
              <a:buChar char="❏"/>
            </a:pPr>
            <a:r>
              <a:rPr lang="en-US" altLang="zh-TW" dirty="0" err="1" smtClean="0">
                <a:solidFill>
                  <a:srgbClr val="FF0000"/>
                </a:solidFill>
              </a:rPr>
              <a:t>rxvt-unicode</a:t>
            </a:r>
            <a:r>
              <a:rPr lang="zh-TW" altLang="en-US" dirty="0" smtClean="0">
                <a:solidFill>
                  <a:srgbClr val="FF0000"/>
                </a:solidFill>
              </a:rPr>
              <a:t>*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914400" lvl="1" indent="-381000">
              <a:buFont typeface="Times New Roman"/>
              <a:buChar char="❏"/>
            </a:pPr>
            <a:r>
              <a:rPr lang="en-US" dirty="0" err="1" smtClean="0">
                <a:solidFill>
                  <a:srgbClr val="FF0000"/>
                </a:solidFill>
              </a:rPr>
              <a:t>ROXTerm</a:t>
            </a:r>
            <a:r>
              <a:rPr lang="en-US" altLang="zh-TW" dirty="0" smtClean="0">
                <a:solidFill>
                  <a:srgbClr val="FF0000"/>
                </a:solidFill>
              </a:rPr>
              <a:t>*</a:t>
            </a:r>
            <a:endParaRPr lang="en-US" dirty="0">
              <a:solidFill>
                <a:srgbClr val="FF0000"/>
              </a:solidFill>
            </a:endParaRP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❏"/>
            </a:pPr>
            <a:r>
              <a:rPr lang="en-US" dirty="0" err="1" smtClean="0">
                <a:solidFill>
                  <a:schemeClr val="tx1"/>
                </a:solidFill>
              </a:rPr>
              <a:t>xterm</a:t>
            </a:r>
            <a:endParaRPr lang="en-US" dirty="0">
              <a:solidFill>
                <a:schemeClr val="tx1"/>
              </a:solidFill>
            </a:endParaRP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❏"/>
            </a:pPr>
            <a:r>
              <a:rPr lang="en-US" dirty="0" err="1"/>
              <a:t>eterm</a:t>
            </a:r>
            <a:endParaRPr lang="en-US" dirty="0"/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❏"/>
            </a:pPr>
            <a:r>
              <a:rPr lang="en-US" dirty="0" err="1"/>
              <a:t>aterm</a:t>
            </a:r>
            <a:endParaRPr lang="en-US" dirty="0"/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❏"/>
            </a:pPr>
            <a:r>
              <a:rPr lang="en-US" dirty="0"/>
              <a:t>FTP </a:t>
            </a:r>
            <a:r>
              <a:rPr lang="en-US" dirty="0" smtClean="0"/>
              <a:t>client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en-US" altLang="zh-TW" dirty="0">
                <a:solidFill>
                  <a:srgbClr val="FF0000"/>
                </a:solidFill>
              </a:rPr>
              <a:t>2</a:t>
            </a:r>
            <a:r>
              <a:rPr lang="en-US" altLang="zh-TW" dirty="0" smtClean="0">
                <a:solidFill>
                  <a:srgbClr val="FF0000"/>
                </a:solidFill>
              </a:rPr>
              <a:t>%</a:t>
            </a:r>
            <a:r>
              <a:rPr lang="en-US" altLang="zh-TW" dirty="0" smtClean="0"/>
              <a:t>)</a:t>
            </a:r>
            <a:endParaRPr lang="en-US" dirty="0"/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❏"/>
            </a:pPr>
            <a:r>
              <a:rPr lang="en-US" dirty="0" err="1">
                <a:solidFill>
                  <a:srgbClr val="FF0000"/>
                </a:solidFill>
              </a:rPr>
              <a:t>filezilla</a:t>
            </a:r>
            <a:r>
              <a:rPr lang="en-US" dirty="0">
                <a:solidFill>
                  <a:srgbClr val="FF0000"/>
                </a:solidFill>
              </a:rPr>
              <a:t>*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❏"/>
            </a:pPr>
            <a:r>
              <a:rPr lang="en-US" dirty="0">
                <a:solidFill>
                  <a:schemeClr val="dk1"/>
                </a:solidFill>
              </a:rPr>
              <a:t>Mail </a:t>
            </a:r>
            <a:r>
              <a:rPr lang="en-US" dirty="0" smtClean="0">
                <a:solidFill>
                  <a:schemeClr val="dk1"/>
                </a:solidFill>
              </a:rPr>
              <a:t>client</a:t>
            </a:r>
            <a:r>
              <a:rPr lang="zh-TW" altLang="en-US" dirty="0" smtClean="0">
                <a:solidFill>
                  <a:schemeClr val="dk1"/>
                </a:solidFill>
              </a:rPr>
              <a:t> </a:t>
            </a:r>
            <a:r>
              <a:rPr lang="en-US" altLang="zh-TW" dirty="0" smtClean="0">
                <a:solidFill>
                  <a:schemeClr val="dk1"/>
                </a:solidFill>
              </a:rPr>
              <a:t>(</a:t>
            </a:r>
            <a:r>
              <a:rPr lang="en-US" altLang="zh-TW" dirty="0" smtClean="0">
                <a:solidFill>
                  <a:srgbClr val="FF0000"/>
                </a:solidFill>
              </a:rPr>
              <a:t>6%</a:t>
            </a:r>
            <a:r>
              <a:rPr lang="en-US" altLang="zh-TW" dirty="0" smtClean="0">
                <a:solidFill>
                  <a:schemeClr val="dk1"/>
                </a:solidFill>
              </a:rPr>
              <a:t>)</a:t>
            </a:r>
            <a:endParaRPr lang="en-US" dirty="0">
              <a:solidFill>
                <a:schemeClr val="dk1"/>
              </a:solidFill>
            </a:endParaRP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❏"/>
            </a:pPr>
            <a:r>
              <a:rPr lang="en-US" dirty="0">
                <a:solidFill>
                  <a:srgbClr val="FF0000"/>
                </a:solidFill>
              </a:rPr>
              <a:t>Thunderbird*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❏"/>
            </a:pPr>
            <a:r>
              <a:rPr lang="en-US" dirty="0">
                <a:solidFill>
                  <a:schemeClr val="dk1"/>
                </a:solidFill>
              </a:rPr>
              <a:t>Evolution</a:t>
            </a:r>
          </a:p>
          <a:p>
            <a:pPr marL="152400" lvl="0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dirty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1" name="Shape 81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❏"/>
            </a:pPr>
            <a:r>
              <a:rPr lang="en-US" dirty="0"/>
              <a:t>Instant </a:t>
            </a:r>
            <a:r>
              <a:rPr lang="en-US" dirty="0" smtClean="0"/>
              <a:t>Messenger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en-US" altLang="zh-TW" dirty="0" smtClean="0">
                <a:solidFill>
                  <a:srgbClr val="FF0000"/>
                </a:solidFill>
              </a:rPr>
              <a:t>3%</a:t>
            </a:r>
            <a:r>
              <a:rPr lang="en-US" altLang="zh-TW" dirty="0" smtClean="0"/>
              <a:t>)</a:t>
            </a:r>
            <a:endParaRPr lang="en-US" dirty="0"/>
          </a:p>
          <a:p>
            <a:pPr marL="914400" marR="0" lvl="1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❏"/>
            </a:pPr>
            <a:r>
              <a:rPr lang="en-US" dirty="0">
                <a:solidFill>
                  <a:srgbClr val="FF0000"/>
                </a:solidFill>
              </a:rPr>
              <a:t>pidgin*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❏"/>
            </a:pPr>
            <a:r>
              <a:rPr lang="en-US" dirty="0"/>
              <a:t>PDF </a:t>
            </a:r>
            <a:r>
              <a:rPr lang="en-US" dirty="0" smtClean="0"/>
              <a:t>reader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en-US" altLang="zh-TW" dirty="0" smtClean="0">
                <a:solidFill>
                  <a:srgbClr val="FF0000"/>
                </a:solidFill>
              </a:rPr>
              <a:t>2%</a:t>
            </a:r>
            <a:r>
              <a:rPr lang="en-US" altLang="zh-TW" dirty="0" smtClean="0"/>
              <a:t>)</a:t>
            </a:r>
            <a:endParaRPr lang="en-US" dirty="0"/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❏"/>
            </a:pPr>
            <a:r>
              <a:rPr lang="en-US" dirty="0" err="1">
                <a:solidFill>
                  <a:srgbClr val="FF0000"/>
                </a:solidFill>
              </a:rPr>
              <a:t>Xpdf</a:t>
            </a:r>
            <a:r>
              <a:rPr lang="en-US" dirty="0">
                <a:solidFill>
                  <a:srgbClr val="FF0000"/>
                </a:solidFill>
              </a:rPr>
              <a:t> *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❏"/>
            </a:pPr>
            <a:r>
              <a:rPr lang="en-US" dirty="0"/>
              <a:t>evince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❏"/>
            </a:pPr>
            <a:r>
              <a:rPr lang="en-US" dirty="0" err="1"/>
              <a:t>mupdf</a:t>
            </a:r>
            <a:endParaRPr lang="en-US" dirty="0"/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❏"/>
            </a:pPr>
            <a:r>
              <a:rPr lang="en-US" dirty="0" smtClean="0"/>
              <a:t>Browser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en-US" altLang="zh-TW" dirty="0">
                <a:solidFill>
                  <a:srgbClr val="FF0000"/>
                </a:solidFill>
              </a:rPr>
              <a:t>2</a:t>
            </a:r>
            <a:r>
              <a:rPr lang="en-US" altLang="zh-TW" dirty="0" smtClean="0">
                <a:solidFill>
                  <a:srgbClr val="FF0000"/>
                </a:solidFill>
              </a:rPr>
              <a:t>%</a:t>
            </a:r>
            <a:r>
              <a:rPr lang="en-US" altLang="zh-TW" dirty="0" smtClean="0"/>
              <a:t>)</a:t>
            </a:r>
            <a:endParaRPr lang="en-US" dirty="0"/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❏"/>
            </a:pPr>
            <a:r>
              <a:rPr lang="en-US" dirty="0">
                <a:solidFill>
                  <a:srgbClr val="FF0000"/>
                </a:solidFill>
              </a:rPr>
              <a:t>Firefox*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❏"/>
            </a:pPr>
            <a:r>
              <a:rPr lang="en-US" dirty="0"/>
              <a:t>Opera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❏"/>
            </a:pPr>
            <a:r>
              <a:rPr lang="en-US" dirty="0"/>
              <a:t>Chromium</a:t>
            </a:r>
          </a:p>
        </p:txBody>
      </p:sp>
    </p:spTree>
    <p:extLst>
      <p:ext uri="{BB962C8B-B14F-4D97-AF65-F5344CB8AC3E}">
        <p14:creationId xmlns:p14="http://schemas.microsoft.com/office/powerpoint/2010/main" val="275166453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/>
              <a:t>Software Rank </a:t>
            </a:r>
            <a:r>
              <a:rPr lang="en-US" dirty="0" smtClean="0"/>
              <a:t>B</a:t>
            </a:r>
            <a:r>
              <a:rPr lang="zh-TW" altLang="en-US" dirty="0" smtClean="0"/>
              <a:t> </a:t>
            </a:r>
            <a:r>
              <a:rPr lang="en-US" altLang="zh-TW" dirty="0" smtClean="0"/>
              <a:t>–</a:t>
            </a:r>
            <a:r>
              <a:rPr lang="zh-TW" altLang="en-US" dirty="0" smtClean="0"/>
              <a:t> </a:t>
            </a:r>
            <a:r>
              <a:rPr lang="en-US" altLang="zh-TW" dirty="0" smtClean="0"/>
              <a:t>Requirement (1)</a:t>
            </a:r>
            <a:endParaRPr lang="en-US" dirty="0"/>
          </a:p>
        </p:txBody>
      </p:sp>
      <p:sp>
        <p:nvSpPr>
          <p:cNvPr id="80" name="Shape 8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❏"/>
            </a:pPr>
            <a:r>
              <a:rPr lang="en-US" dirty="0" smtClean="0"/>
              <a:t>Terminal </a:t>
            </a:r>
            <a:r>
              <a:rPr lang="en-US" dirty="0" smtClean="0">
                <a:solidFill>
                  <a:srgbClr val="FF0000"/>
                </a:solidFill>
              </a:rPr>
              <a:t>(total 5%</a:t>
            </a:r>
            <a:r>
              <a:rPr lang="en-US" dirty="0" smtClean="0"/>
              <a:t>)</a:t>
            </a:r>
            <a:endParaRPr lang="en-US" dirty="0"/>
          </a:p>
          <a:p>
            <a:pPr marL="914400" lvl="1" indent="-381000">
              <a:buFont typeface="Times New Roman"/>
              <a:buChar char="❏"/>
            </a:pPr>
            <a:r>
              <a:rPr lang="en-US" altLang="zh-TW" dirty="0" err="1" smtClean="0">
                <a:solidFill>
                  <a:srgbClr val="FF0000"/>
                </a:solidFill>
              </a:rPr>
              <a:t>rxvt-unicode</a:t>
            </a:r>
            <a:r>
              <a:rPr lang="zh-TW" altLang="en-US" dirty="0" smtClean="0">
                <a:solidFill>
                  <a:srgbClr val="FF0000"/>
                </a:solidFill>
              </a:rPr>
              <a:t>*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914400" lvl="1" indent="-381000">
              <a:buFont typeface="Times New Roman"/>
              <a:buChar char="❏"/>
            </a:pPr>
            <a:r>
              <a:rPr lang="en-US" dirty="0" err="1" smtClean="0">
                <a:solidFill>
                  <a:srgbClr val="FF0000"/>
                </a:solidFill>
              </a:rPr>
              <a:t>ROXTerm</a:t>
            </a:r>
            <a:r>
              <a:rPr lang="en-US" altLang="zh-TW" dirty="0" smtClean="0">
                <a:solidFill>
                  <a:srgbClr val="FF0000"/>
                </a:solidFill>
              </a:rPr>
              <a:t>*</a:t>
            </a:r>
            <a:endParaRPr lang="en-US" dirty="0">
              <a:solidFill>
                <a:srgbClr val="FF0000"/>
              </a:solidFill>
            </a:endParaRP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❏"/>
            </a:pPr>
            <a:r>
              <a:rPr lang="en-US" dirty="0" err="1" smtClean="0">
                <a:solidFill>
                  <a:schemeClr val="tx1"/>
                </a:solidFill>
              </a:rPr>
              <a:t>xterm</a:t>
            </a:r>
            <a:endParaRPr lang="en-US" dirty="0">
              <a:solidFill>
                <a:schemeClr val="tx1"/>
              </a:solidFill>
            </a:endParaRP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❏"/>
            </a:pPr>
            <a:r>
              <a:rPr lang="en-US" dirty="0" err="1"/>
              <a:t>eterm</a:t>
            </a:r>
            <a:endParaRPr lang="en-US" dirty="0"/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❏"/>
            </a:pPr>
            <a:r>
              <a:rPr lang="en-US" dirty="0" err="1" smtClean="0"/>
              <a:t>Aterm</a:t>
            </a:r>
            <a:endParaRPr lang="en-US" dirty="0" smtClean="0"/>
          </a:p>
          <a:p>
            <a:pPr marL="514350" indent="-381000">
              <a:buFont typeface="Times New Roman"/>
              <a:buChar char="❏"/>
            </a:pPr>
            <a:r>
              <a:rPr lang="en-US" altLang="zh-TW" dirty="0" smtClean="0"/>
              <a:t>Requirements</a:t>
            </a:r>
          </a:p>
          <a:p>
            <a:pPr marL="914400" lvl="1" indent="-381000">
              <a:buFont typeface="Times New Roman"/>
              <a:buChar char="❏"/>
            </a:pPr>
            <a:r>
              <a:rPr lang="en-US" dirty="0" err="1" smtClean="0"/>
              <a:t>ssh</a:t>
            </a:r>
            <a:r>
              <a:rPr lang="en-US" dirty="0" smtClean="0"/>
              <a:t> to ssh.bs2.to (</a:t>
            </a:r>
            <a:r>
              <a:rPr lang="en-US" dirty="0" err="1" smtClean="0"/>
              <a:t>bbs</a:t>
            </a:r>
            <a:r>
              <a:rPr lang="en-US" dirty="0" smtClean="0"/>
              <a:t>) (</a:t>
            </a:r>
            <a:r>
              <a:rPr lang="en-US" dirty="0" smtClean="0">
                <a:solidFill>
                  <a:srgbClr val="FF0000"/>
                </a:solidFill>
              </a:rPr>
              <a:t>1%</a:t>
            </a:r>
            <a:r>
              <a:rPr lang="en-US" dirty="0" smtClean="0"/>
              <a:t>)</a:t>
            </a:r>
          </a:p>
          <a:p>
            <a:pPr marL="1314450" lvl="2" indent="-381000">
              <a:buFont typeface="Times New Roman"/>
              <a:buChar char="❏"/>
            </a:pPr>
            <a:r>
              <a:rPr lang="en-US" altLang="zh-TW" dirty="0" smtClean="0">
                <a:latin typeface="Consolas" panose="020B0609020204030204" pitchFamily="49" charset="0"/>
                <a:cs typeface="Consolas" panose="020B0609020204030204" pitchFamily="49" charset="0"/>
              </a:rPr>
              <a:t>$ </a:t>
            </a:r>
            <a:r>
              <a:rPr lang="en-US" altLang="zh-TW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ssh</a:t>
            </a:r>
            <a:r>
              <a:rPr lang="en-US" altLang="zh-TW" dirty="0" smtClean="0">
                <a:latin typeface="Consolas" panose="020B0609020204030204" pitchFamily="49" charset="0"/>
                <a:cs typeface="Consolas" panose="020B0609020204030204" pitchFamily="49" charset="0"/>
              </a:rPr>
              <a:t> bbsu@ssh.bs2.to</a:t>
            </a:r>
          </a:p>
          <a:p>
            <a:pPr marL="914400" lvl="1" indent="-381000">
              <a:buFont typeface="Times New Roman"/>
              <a:buChar char="❏"/>
            </a:pPr>
            <a:r>
              <a:rPr lang="en-US" dirty="0" smtClean="0"/>
              <a:t>Chinese support (</a:t>
            </a:r>
            <a:r>
              <a:rPr lang="en-US" dirty="0" smtClean="0">
                <a:solidFill>
                  <a:srgbClr val="FF0000"/>
                </a:solidFill>
              </a:rPr>
              <a:t>4%</a:t>
            </a:r>
            <a:r>
              <a:rPr lang="en-US" dirty="0" smtClean="0"/>
              <a:t>) </a:t>
            </a:r>
          </a:p>
          <a:p>
            <a:pPr marL="1314450" lvl="2" indent="-381000">
              <a:buFont typeface="Times New Roman"/>
              <a:buChar char="❏"/>
            </a:pPr>
            <a:r>
              <a:rPr lang="en-US" dirty="0" smtClean="0"/>
              <a:t>Above command using </a:t>
            </a:r>
            <a:r>
              <a:rPr lang="en-US" dirty="0" smtClean="0">
                <a:solidFill>
                  <a:srgbClr val="FF0000"/>
                </a:solidFill>
              </a:rPr>
              <a:t>UTF-8 (not Big5!)</a:t>
            </a:r>
          </a:p>
          <a:p>
            <a:pPr marL="1314450" lvl="2" indent="-381000">
              <a:buFont typeface="Times New Roman"/>
              <a:buChar char="❏"/>
            </a:pPr>
            <a:r>
              <a:rPr lang="en-US" dirty="0" smtClean="0"/>
              <a:t>You must have </a:t>
            </a:r>
            <a:r>
              <a:rPr lang="en-US" dirty="0" smtClean="0">
                <a:solidFill>
                  <a:srgbClr val="FF0000"/>
                </a:solidFill>
              </a:rPr>
              <a:t>correct encoding </a:t>
            </a:r>
            <a:r>
              <a:rPr lang="en-US" dirty="0" smtClean="0"/>
              <a:t>in </a:t>
            </a:r>
            <a:r>
              <a:rPr lang="en-US" dirty="0" err="1" smtClean="0"/>
              <a:t>env</a:t>
            </a:r>
            <a:r>
              <a:rPr lang="en-US" dirty="0" smtClean="0"/>
              <a:t>. variables</a:t>
            </a:r>
            <a:endParaRPr lang="en-US" dirty="0"/>
          </a:p>
          <a:p>
            <a:pPr marL="152400" lvl="0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dirty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219200"/>
            <a:ext cx="4218623" cy="283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69490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/>
              <a:t>Software Rank </a:t>
            </a:r>
            <a:r>
              <a:rPr lang="en-US" dirty="0" smtClean="0"/>
              <a:t>B</a:t>
            </a:r>
            <a:r>
              <a:rPr lang="zh-TW" altLang="en-US" dirty="0" smtClean="0"/>
              <a:t> </a:t>
            </a:r>
            <a:r>
              <a:rPr lang="en-US" altLang="zh-TW" dirty="0" smtClean="0"/>
              <a:t>–</a:t>
            </a:r>
            <a:r>
              <a:rPr lang="zh-TW" altLang="en-US" dirty="0" smtClean="0"/>
              <a:t> </a:t>
            </a:r>
            <a:r>
              <a:rPr lang="en-US" altLang="zh-TW" dirty="0" smtClean="0"/>
              <a:t>Requirement (2)</a:t>
            </a:r>
            <a:endParaRPr lang="en-US" dirty="0"/>
          </a:p>
        </p:txBody>
      </p:sp>
      <p:sp>
        <p:nvSpPr>
          <p:cNvPr id="80" name="Shape 8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❏"/>
            </a:pPr>
            <a:r>
              <a:rPr lang="en-US" dirty="0" smtClean="0"/>
              <a:t>FTP client (</a:t>
            </a:r>
            <a:r>
              <a:rPr lang="en-US" dirty="0" smtClean="0">
                <a:solidFill>
                  <a:srgbClr val="FF0000"/>
                </a:solidFill>
              </a:rPr>
              <a:t>total 2%</a:t>
            </a:r>
            <a:r>
              <a:rPr lang="en-US" dirty="0" smtClean="0"/>
              <a:t>)</a:t>
            </a:r>
            <a:endParaRPr lang="en-US" dirty="0"/>
          </a:p>
          <a:p>
            <a:pPr marL="914400" lvl="1" indent="-381000">
              <a:spcBef>
                <a:spcPts val="0"/>
              </a:spcBef>
              <a:buFont typeface="Times New Roman"/>
              <a:buChar char="❏"/>
            </a:pPr>
            <a:r>
              <a:rPr lang="en-US" altLang="zh-TW" dirty="0" err="1">
                <a:solidFill>
                  <a:srgbClr val="FF0000"/>
                </a:solidFill>
              </a:rPr>
              <a:t>filezilla</a:t>
            </a:r>
            <a:r>
              <a:rPr lang="en-US" altLang="zh-TW" dirty="0">
                <a:solidFill>
                  <a:srgbClr val="FF0000"/>
                </a:solidFill>
              </a:rPr>
              <a:t>*</a:t>
            </a:r>
          </a:p>
          <a:p>
            <a:pPr marL="514350" indent="-381000">
              <a:buFont typeface="Times New Roman"/>
              <a:buChar char="❏"/>
            </a:pPr>
            <a:r>
              <a:rPr lang="en-US" altLang="zh-TW" dirty="0" smtClean="0"/>
              <a:t>Requirements</a:t>
            </a:r>
          </a:p>
          <a:p>
            <a:pPr marL="914400" lvl="1" indent="-381000">
              <a:buFont typeface="Times New Roman"/>
              <a:buChar char="❏"/>
            </a:pPr>
            <a:r>
              <a:rPr lang="en-US" dirty="0" smtClean="0"/>
              <a:t>Download files from </a:t>
            </a:r>
            <a:r>
              <a:rPr lang="en-US" altLang="zh-TW" u="sng" dirty="0">
                <a:solidFill>
                  <a:schemeClr val="hlink"/>
                </a:solidFill>
                <a:hlinkClick r:id="rId3"/>
              </a:rPr>
              <a:t>ftp://ftp.gnu.org/gnu/bash</a:t>
            </a:r>
            <a:r>
              <a:rPr lang="zh-TW" altLang="en-US" u="sng" dirty="0" smtClean="0">
                <a:solidFill>
                  <a:schemeClr val="hlink"/>
                </a:solidFill>
              </a:rPr>
              <a:t> </a:t>
            </a:r>
            <a:r>
              <a:rPr lang="en-US" altLang="zh-TW" dirty="0" smtClean="0"/>
              <a:t>(</a:t>
            </a:r>
            <a:r>
              <a:rPr lang="en-US" altLang="zh-TW" dirty="0" smtClean="0">
                <a:solidFill>
                  <a:srgbClr val="FF0000"/>
                </a:solidFill>
              </a:rPr>
              <a:t>1%</a:t>
            </a:r>
            <a:r>
              <a:rPr lang="en-US" altLang="zh-TW" dirty="0" smtClean="0"/>
              <a:t>) </a:t>
            </a:r>
            <a:endParaRPr lang="en-US" altLang="zh-TW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914400" lvl="1" indent="-381000">
              <a:buFont typeface="Times New Roman"/>
              <a:buChar char="❏"/>
            </a:pPr>
            <a:r>
              <a:rPr lang="en-US" altLang="zh-TW" dirty="0" smtClean="0"/>
              <a:t>Display in </a:t>
            </a:r>
            <a:r>
              <a:rPr lang="en-US" dirty="0" smtClean="0"/>
              <a:t>Chinese (</a:t>
            </a:r>
            <a:r>
              <a:rPr lang="en-US" altLang="zh-TW" dirty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%</a:t>
            </a:r>
            <a:r>
              <a:rPr lang="en-US" dirty="0" smtClean="0"/>
              <a:t>) </a:t>
            </a:r>
            <a:endParaRPr lang="en-US" dirty="0"/>
          </a:p>
          <a:p>
            <a:pPr marL="152400" lvl="0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dirty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8895" y="3442927"/>
            <a:ext cx="4497705" cy="327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7668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/>
              <a:t>Software Rank </a:t>
            </a:r>
            <a:r>
              <a:rPr lang="en-US" dirty="0" smtClean="0"/>
              <a:t>B</a:t>
            </a:r>
            <a:r>
              <a:rPr lang="zh-TW" altLang="en-US" dirty="0" smtClean="0"/>
              <a:t> </a:t>
            </a:r>
            <a:r>
              <a:rPr lang="en-US" altLang="zh-TW" dirty="0" smtClean="0"/>
              <a:t>–</a:t>
            </a:r>
            <a:r>
              <a:rPr lang="zh-TW" altLang="en-US" dirty="0" smtClean="0"/>
              <a:t> </a:t>
            </a:r>
            <a:r>
              <a:rPr lang="en-US" altLang="zh-TW" dirty="0" smtClean="0"/>
              <a:t>Requirement (3)</a:t>
            </a:r>
            <a:endParaRPr lang="en-US" dirty="0"/>
          </a:p>
        </p:txBody>
      </p:sp>
      <p:sp>
        <p:nvSpPr>
          <p:cNvPr id="80" name="Shape 80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❏"/>
            </a:pPr>
            <a:r>
              <a:rPr lang="en-US" dirty="0" smtClean="0"/>
              <a:t>Mail client (</a:t>
            </a:r>
            <a:r>
              <a:rPr lang="en-US" dirty="0" smtClean="0">
                <a:solidFill>
                  <a:srgbClr val="FF0000"/>
                </a:solidFill>
              </a:rPr>
              <a:t>total </a:t>
            </a:r>
            <a:r>
              <a:rPr lang="en-US" dirty="0">
                <a:solidFill>
                  <a:srgbClr val="FF0000"/>
                </a:solidFill>
              </a:rPr>
              <a:t>6</a:t>
            </a:r>
            <a:r>
              <a:rPr lang="en-US" dirty="0" smtClean="0">
                <a:solidFill>
                  <a:srgbClr val="FF0000"/>
                </a:solidFill>
              </a:rPr>
              <a:t>%</a:t>
            </a:r>
            <a:r>
              <a:rPr lang="en-US" dirty="0" smtClean="0"/>
              <a:t>)</a:t>
            </a:r>
            <a:endParaRPr lang="en-US" dirty="0"/>
          </a:p>
          <a:p>
            <a:pPr marL="914400" lvl="1" indent="-381000">
              <a:spcBef>
                <a:spcPts val="0"/>
              </a:spcBef>
              <a:buFont typeface="Times New Roman"/>
              <a:buChar char="❏"/>
            </a:pPr>
            <a:r>
              <a:rPr lang="en-US" altLang="zh-TW" dirty="0" smtClean="0">
                <a:solidFill>
                  <a:srgbClr val="FF0000"/>
                </a:solidFill>
              </a:rPr>
              <a:t>Thunderbird</a:t>
            </a:r>
            <a:r>
              <a:rPr lang="en-US" altLang="zh-TW" dirty="0">
                <a:solidFill>
                  <a:srgbClr val="FF0000"/>
                </a:solidFill>
              </a:rPr>
              <a:t>*</a:t>
            </a:r>
          </a:p>
          <a:p>
            <a:pPr marL="914400" lvl="1" indent="-381000">
              <a:spcBef>
                <a:spcPts val="0"/>
              </a:spcBef>
              <a:buFont typeface="Times New Roman"/>
              <a:buChar char="❏"/>
            </a:pPr>
            <a:r>
              <a:rPr lang="en-US" altLang="zh-TW" dirty="0">
                <a:solidFill>
                  <a:schemeClr val="dk1"/>
                </a:solidFill>
              </a:rPr>
              <a:t>Evolution</a:t>
            </a:r>
            <a:endParaRPr lang="en-US" altLang="zh-TW" dirty="0">
              <a:solidFill>
                <a:srgbClr val="FF0000"/>
              </a:solidFill>
            </a:endParaRPr>
          </a:p>
          <a:p>
            <a:pPr marL="514350" indent="-381000">
              <a:buFont typeface="Times New Roman"/>
              <a:buChar char="❏"/>
            </a:pPr>
            <a:r>
              <a:rPr lang="en-US" altLang="zh-TW" dirty="0" smtClean="0"/>
              <a:t>Requirements</a:t>
            </a:r>
          </a:p>
          <a:p>
            <a:pPr marL="914400" lvl="1" indent="-381000">
              <a:buFont typeface="Times New Roman"/>
              <a:buChar char="❏"/>
            </a:pPr>
            <a:r>
              <a:rPr lang="en-US" dirty="0" smtClean="0"/>
              <a:t>Send mails (</a:t>
            </a:r>
            <a:r>
              <a:rPr lang="en-US" dirty="0" smtClean="0">
                <a:solidFill>
                  <a:srgbClr val="FF0000"/>
                </a:solidFill>
              </a:rPr>
              <a:t>2%</a:t>
            </a:r>
            <a:r>
              <a:rPr lang="en-US" dirty="0" smtClean="0"/>
              <a:t>)</a:t>
            </a:r>
          </a:p>
          <a:p>
            <a:pPr marL="914400" lvl="1" indent="-381000">
              <a:buFont typeface="Times New Roman"/>
              <a:buChar char="❏"/>
            </a:pPr>
            <a:r>
              <a:rPr lang="en-US" dirty="0" smtClean="0"/>
              <a:t>Receive mails (</a:t>
            </a:r>
            <a:r>
              <a:rPr lang="en-US" dirty="0" smtClean="0">
                <a:solidFill>
                  <a:srgbClr val="FF0000"/>
                </a:solidFill>
              </a:rPr>
              <a:t>2%</a:t>
            </a:r>
            <a:r>
              <a:rPr lang="en-US" dirty="0" smtClean="0"/>
              <a:t>)</a:t>
            </a:r>
          </a:p>
          <a:p>
            <a:pPr marL="914400" lvl="1" indent="-381000">
              <a:buFont typeface="Times New Roman"/>
              <a:buChar char="❏"/>
            </a:pPr>
            <a:r>
              <a:rPr lang="en-US" dirty="0" smtClean="0"/>
              <a:t>Chinese support </a:t>
            </a:r>
          </a:p>
          <a:p>
            <a:pPr marL="1314450" lvl="2" indent="-381000">
              <a:buFont typeface="Times New Roman"/>
              <a:buChar char="❏"/>
            </a:pPr>
            <a:r>
              <a:rPr lang="en-US" dirty="0"/>
              <a:t>d</a:t>
            </a:r>
            <a:r>
              <a:rPr lang="en-US" dirty="0" smtClean="0"/>
              <a:t>isplay (</a:t>
            </a:r>
            <a:r>
              <a:rPr lang="en-US" dirty="0" smtClean="0">
                <a:solidFill>
                  <a:srgbClr val="FF0000"/>
                </a:solidFill>
              </a:rPr>
              <a:t>1%</a:t>
            </a:r>
            <a:r>
              <a:rPr lang="en-US" dirty="0" smtClean="0"/>
              <a:t>)</a:t>
            </a:r>
          </a:p>
          <a:p>
            <a:pPr marL="1314450" lvl="2" indent="-381000">
              <a:buFont typeface="Times New Roman"/>
              <a:buChar char="❏"/>
            </a:pPr>
            <a:r>
              <a:rPr lang="en-US" dirty="0"/>
              <a:t>i</a:t>
            </a:r>
            <a:r>
              <a:rPr lang="en-US" dirty="0" smtClean="0"/>
              <a:t>nput (</a:t>
            </a:r>
            <a:r>
              <a:rPr lang="en-US" dirty="0" smtClean="0">
                <a:solidFill>
                  <a:srgbClr val="FF0000"/>
                </a:solidFill>
              </a:rPr>
              <a:t>1%</a:t>
            </a:r>
            <a:r>
              <a:rPr lang="en-US" dirty="0" smtClean="0"/>
              <a:t>)</a:t>
            </a:r>
          </a:p>
          <a:p>
            <a:pPr marL="914400" lvl="1" indent="-381000">
              <a:buFont typeface="Times New Roman"/>
              <a:buChar char="❏"/>
            </a:pPr>
            <a:r>
              <a:rPr lang="en-US" dirty="0" smtClean="0"/>
              <a:t>Note: don’t sent to yourself</a:t>
            </a:r>
          </a:p>
          <a:p>
            <a:pPr marL="1314450" lvl="2" indent="-381000">
              <a:buFont typeface="Times New Roman"/>
              <a:buChar char="❏"/>
            </a:pPr>
            <a:endParaRPr lang="en-US" dirty="0" smtClean="0"/>
          </a:p>
          <a:p>
            <a:pPr marL="152400" lvl="0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dirty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1539" y="2126961"/>
            <a:ext cx="4312920" cy="328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82541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/>
              <a:t>Software Rank </a:t>
            </a:r>
            <a:r>
              <a:rPr lang="en-US" dirty="0" smtClean="0"/>
              <a:t>B</a:t>
            </a:r>
            <a:r>
              <a:rPr lang="zh-TW" altLang="en-US" dirty="0" smtClean="0"/>
              <a:t> </a:t>
            </a:r>
            <a:r>
              <a:rPr lang="en-US" altLang="zh-TW" dirty="0" smtClean="0"/>
              <a:t>–</a:t>
            </a:r>
            <a:r>
              <a:rPr lang="zh-TW" altLang="en-US" dirty="0" smtClean="0"/>
              <a:t> </a:t>
            </a:r>
            <a:r>
              <a:rPr lang="en-US" altLang="zh-TW" dirty="0" smtClean="0"/>
              <a:t>Requirement (4)</a:t>
            </a:r>
            <a:endParaRPr lang="en-US" dirty="0"/>
          </a:p>
        </p:txBody>
      </p:sp>
      <p:sp>
        <p:nvSpPr>
          <p:cNvPr id="80" name="Shape 8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>
              <a:spcBef>
                <a:spcPts val="0"/>
              </a:spcBef>
              <a:buFont typeface="Times New Roman"/>
              <a:buChar char="❏"/>
            </a:pPr>
            <a:r>
              <a:rPr lang="en-US" altLang="zh-TW" dirty="0"/>
              <a:t>Instant Messenger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FF0000"/>
                </a:solidFill>
              </a:rPr>
              <a:t>total </a:t>
            </a:r>
            <a:r>
              <a:rPr lang="en-US" altLang="zh-TW" dirty="0" smtClean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%</a:t>
            </a:r>
            <a:r>
              <a:rPr lang="en-US" dirty="0" smtClean="0"/>
              <a:t>)</a:t>
            </a:r>
            <a:endParaRPr lang="en-US" dirty="0"/>
          </a:p>
          <a:p>
            <a:pPr marL="914400" lvl="1" indent="-381000">
              <a:spcBef>
                <a:spcPts val="0"/>
              </a:spcBef>
              <a:buFont typeface="Times New Roman"/>
              <a:buChar char="❏"/>
            </a:pPr>
            <a:r>
              <a:rPr lang="en-US" altLang="zh-TW" dirty="0">
                <a:solidFill>
                  <a:srgbClr val="FF0000"/>
                </a:solidFill>
              </a:rPr>
              <a:t>pidgin*</a:t>
            </a:r>
          </a:p>
          <a:p>
            <a:pPr marL="514350" indent="-381000">
              <a:buFont typeface="Times New Roman"/>
              <a:buChar char="❏"/>
            </a:pPr>
            <a:r>
              <a:rPr lang="en-US" altLang="zh-TW" dirty="0" smtClean="0"/>
              <a:t>Requirements</a:t>
            </a:r>
          </a:p>
          <a:p>
            <a:pPr marL="914400" lvl="1" indent="-381000">
              <a:buFont typeface="Times New Roman"/>
              <a:buChar char="❏"/>
            </a:pPr>
            <a:r>
              <a:rPr lang="en-US" dirty="0" smtClean="0"/>
              <a:t>Join </a:t>
            </a:r>
            <a:r>
              <a:rPr lang="en-US" altLang="zh-TW" dirty="0" smtClean="0"/>
              <a:t>#</a:t>
            </a:r>
            <a:r>
              <a:rPr lang="en-US" altLang="zh-TW" dirty="0" err="1" smtClean="0"/>
              <a:t>nctuNASA</a:t>
            </a:r>
            <a:r>
              <a:rPr lang="en-US" altLang="zh-TW" dirty="0" smtClean="0"/>
              <a:t> IRC group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en-US" altLang="zh-TW" dirty="0">
                <a:solidFill>
                  <a:srgbClr val="FF0000"/>
                </a:solidFill>
              </a:rPr>
              <a:t>1</a:t>
            </a:r>
            <a:r>
              <a:rPr lang="en-US" altLang="zh-TW" dirty="0" smtClean="0">
                <a:solidFill>
                  <a:srgbClr val="FF0000"/>
                </a:solidFill>
              </a:rPr>
              <a:t>%</a:t>
            </a:r>
            <a:r>
              <a:rPr lang="en-US" altLang="zh-TW" dirty="0" smtClean="0"/>
              <a:t>)</a:t>
            </a:r>
          </a:p>
          <a:p>
            <a:pPr marL="914400" lvl="1" indent="-381000">
              <a:buFont typeface="Times New Roman"/>
              <a:buChar char="❏"/>
            </a:pPr>
            <a:r>
              <a:rPr lang="en-US" altLang="zh-TW" dirty="0" smtClean="0"/>
              <a:t>Can see Chinese </a:t>
            </a:r>
            <a:r>
              <a:rPr lang="en-US" altLang="zh-TW" dirty="0"/>
              <a:t> (</a:t>
            </a:r>
            <a:r>
              <a:rPr lang="en-US" altLang="zh-TW" dirty="0">
                <a:solidFill>
                  <a:srgbClr val="FF0000"/>
                </a:solidFill>
              </a:rPr>
              <a:t>1%</a:t>
            </a:r>
            <a:r>
              <a:rPr lang="en-US" altLang="zh-TW" dirty="0"/>
              <a:t>)</a:t>
            </a:r>
            <a:endParaRPr lang="en-US" altLang="zh-TW" dirty="0" smtClean="0"/>
          </a:p>
          <a:p>
            <a:pPr marL="914400" lvl="1" indent="-381000">
              <a:buFont typeface="Times New Roman"/>
              <a:buChar char="❏"/>
            </a:pPr>
            <a:r>
              <a:rPr lang="en-US" dirty="0" smtClean="0"/>
              <a:t>Input in Chinese </a:t>
            </a:r>
            <a:r>
              <a:rPr lang="en-US" altLang="zh-TW" dirty="0"/>
              <a:t>(</a:t>
            </a:r>
            <a:r>
              <a:rPr lang="en-US" altLang="zh-TW" dirty="0">
                <a:solidFill>
                  <a:srgbClr val="FF0000"/>
                </a:solidFill>
              </a:rPr>
              <a:t>1%</a:t>
            </a:r>
            <a:r>
              <a:rPr lang="en-US" altLang="zh-TW" dirty="0"/>
              <a:t>)</a:t>
            </a:r>
            <a:endParaRPr lang="en-US" dirty="0"/>
          </a:p>
          <a:p>
            <a:pPr marL="152400" lvl="0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dirty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b="15724"/>
          <a:stretch/>
        </p:blipFill>
        <p:spPr>
          <a:xfrm>
            <a:off x="2181225" y="4230062"/>
            <a:ext cx="5339715" cy="253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8849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/>
              <a:t>Software Rank </a:t>
            </a:r>
            <a:r>
              <a:rPr lang="en-US" dirty="0" smtClean="0"/>
              <a:t>B</a:t>
            </a:r>
            <a:r>
              <a:rPr lang="zh-TW" altLang="en-US" dirty="0" smtClean="0"/>
              <a:t> </a:t>
            </a:r>
            <a:r>
              <a:rPr lang="en-US" altLang="zh-TW" dirty="0" smtClean="0"/>
              <a:t>–</a:t>
            </a:r>
            <a:r>
              <a:rPr lang="zh-TW" altLang="en-US" dirty="0" smtClean="0"/>
              <a:t> </a:t>
            </a:r>
            <a:r>
              <a:rPr lang="en-US" altLang="zh-TW" dirty="0" smtClean="0"/>
              <a:t>Requirement (5)</a:t>
            </a:r>
            <a:endParaRPr lang="en-US" dirty="0"/>
          </a:p>
        </p:txBody>
      </p:sp>
      <p:sp>
        <p:nvSpPr>
          <p:cNvPr id="80" name="Shape 8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>
              <a:spcBef>
                <a:spcPts val="0"/>
              </a:spcBef>
              <a:buFont typeface="Times New Roman"/>
              <a:buChar char="❏"/>
            </a:pPr>
            <a:r>
              <a:rPr lang="en-US" altLang="zh-TW" dirty="0"/>
              <a:t>PDF reader</a:t>
            </a:r>
            <a:r>
              <a:rPr lang="zh-TW" altLang="en-US" dirty="0"/>
              <a:t> </a:t>
            </a:r>
            <a:r>
              <a:rPr lang="en-US" altLang="zh-TW" dirty="0"/>
              <a:t>(</a:t>
            </a:r>
            <a:r>
              <a:rPr lang="en-US" altLang="zh-TW" dirty="0">
                <a:solidFill>
                  <a:srgbClr val="FF0000"/>
                </a:solidFill>
              </a:rPr>
              <a:t>2%</a:t>
            </a:r>
            <a:r>
              <a:rPr lang="en-US" altLang="zh-TW" dirty="0"/>
              <a:t>)</a:t>
            </a:r>
          </a:p>
          <a:p>
            <a:pPr marL="914400" lvl="1" indent="-381000">
              <a:spcBef>
                <a:spcPts val="0"/>
              </a:spcBef>
              <a:buFont typeface="Times New Roman"/>
              <a:buChar char="❏"/>
            </a:pPr>
            <a:r>
              <a:rPr lang="en-US" altLang="zh-TW" dirty="0" err="1" smtClean="0">
                <a:solidFill>
                  <a:srgbClr val="FF0000"/>
                </a:solidFill>
              </a:rPr>
              <a:t>xpdf</a:t>
            </a:r>
            <a:r>
              <a:rPr lang="en-US" altLang="zh-TW" dirty="0" smtClean="0">
                <a:solidFill>
                  <a:srgbClr val="FF0000"/>
                </a:solidFill>
              </a:rPr>
              <a:t> </a:t>
            </a:r>
            <a:r>
              <a:rPr lang="en-US" altLang="zh-TW" dirty="0">
                <a:solidFill>
                  <a:srgbClr val="FF0000"/>
                </a:solidFill>
              </a:rPr>
              <a:t>*</a:t>
            </a:r>
          </a:p>
          <a:p>
            <a:pPr marL="914400" lvl="1" indent="-381000">
              <a:spcBef>
                <a:spcPts val="0"/>
              </a:spcBef>
              <a:buFont typeface="Times New Roman"/>
              <a:buChar char="❏"/>
            </a:pPr>
            <a:r>
              <a:rPr lang="en-US" altLang="zh-TW" dirty="0"/>
              <a:t>evince</a:t>
            </a:r>
          </a:p>
          <a:p>
            <a:pPr marL="914400" lvl="1" indent="-381000">
              <a:spcBef>
                <a:spcPts val="0"/>
              </a:spcBef>
              <a:buFont typeface="Times New Roman"/>
              <a:buChar char="❏"/>
            </a:pPr>
            <a:r>
              <a:rPr lang="en-US" altLang="zh-TW" dirty="0" err="1"/>
              <a:t>mupdf</a:t>
            </a:r>
            <a:endParaRPr lang="en-US" altLang="zh-TW" dirty="0">
              <a:solidFill>
                <a:srgbClr val="FF0000"/>
              </a:solidFill>
            </a:endParaRPr>
          </a:p>
          <a:p>
            <a:pPr marL="514350" indent="-381000">
              <a:buFont typeface="Times New Roman"/>
              <a:buChar char="❏"/>
            </a:pPr>
            <a:r>
              <a:rPr lang="en-US" altLang="zh-TW" dirty="0" smtClean="0"/>
              <a:t>Requirements</a:t>
            </a:r>
          </a:p>
          <a:p>
            <a:pPr marL="914400" lvl="1" indent="-381000">
              <a:buFont typeface="Times New Roman"/>
              <a:buChar char="❏"/>
            </a:pPr>
            <a:r>
              <a:rPr lang="en-US" altLang="zh-TW" dirty="0" smtClean="0"/>
              <a:t>Open any PDF file </a:t>
            </a:r>
            <a:r>
              <a:rPr lang="en-US" altLang="zh-TW" dirty="0" smtClean="0">
                <a:solidFill>
                  <a:srgbClr val="FF0000"/>
                </a:solidFill>
              </a:rPr>
              <a:t>with applications listed above</a:t>
            </a:r>
          </a:p>
          <a:p>
            <a:pPr marL="914400" lvl="1" indent="-381000">
              <a:buFont typeface="Times New Roman"/>
              <a:buChar char="❏"/>
            </a:pPr>
            <a:r>
              <a:rPr lang="en-US" dirty="0" smtClean="0"/>
              <a:t>You can download PDF files from here</a:t>
            </a:r>
          </a:p>
          <a:p>
            <a:pPr marL="1314450" lvl="2" indent="-381000">
              <a:buFont typeface="Times New Roman"/>
              <a:buChar char="❏"/>
            </a:pPr>
            <a:r>
              <a:rPr lang="en-US" dirty="0">
                <a:hlinkClick r:id="rId3"/>
              </a:rPr>
              <a:t>https://nasa.cs.nctu.edu.tw/sa/2015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 </a:t>
            </a:r>
            <a:endParaRPr lang="en-US" dirty="0"/>
          </a:p>
          <a:p>
            <a:pPr marL="152400" lvl="0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dirty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4343400"/>
            <a:ext cx="2949893" cy="238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11660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/>
              <a:t>Software Rank </a:t>
            </a:r>
            <a:r>
              <a:rPr lang="en-US" dirty="0" smtClean="0"/>
              <a:t>B</a:t>
            </a:r>
            <a:r>
              <a:rPr lang="zh-TW" altLang="en-US" dirty="0" smtClean="0"/>
              <a:t> </a:t>
            </a:r>
            <a:r>
              <a:rPr lang="en-US" altLang="zh-TW" dirty="0" smtClean="0"/>
              <a:t>–</a:t>
            </a:r>
            <a:r>
              <a:rPr lang="zh-TW" altLang="en-US" dirty="0" smtClean="0"/>
              <a:t> </a:t>
            </a:r>
            <a:r>
              <a:rPr lang="en-US" altLang="zh-TW" dirty="0" smtClean="0"/>
              <a:t>Requirement (6)</a:t>
            </a:r>
            <a:endParaRPr lang="en-US" dirty="0"/>
          </a:p>
        </p:txBody>
      </p:sp>
      <p:sp>
        <p:nvSpPr>
          <p:cNvPr id="80" name="Shape 80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>
              <a:spcBef>
                <a:spcPts val="0"/>
              </a:spcBef>
              <a:buFont typeface="Times New Roman"/>
              <a:buChar char="❏"/>
            </a:pPr>
            <a:r>
              <a:rPr lang="en-US" altLang="zh-TW" dirty="0"/>
              <a:t>Browser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FF0000"/>
                </a:solidFill>
              </a:rPr>
              <a:t>total </a:t>
            </a:r>
            <a:r>
              <a:rPr lang="en-US" altLang="zh-TW" dirty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%</a:t>
            </a:r>
            <a:r>
              <a:rPr lang="en-US" dirty="0" smtClean="0"/>
              <a:t>)</a:t>
            </a:r>
            <a:endParaRPr lang="en-US" dirty="0"/>
          </a:p>
          <a:p>
            <a:pPr marL="914400" lvl="1" indent="-381000">
              <a:spcBef>
                <a:spcPts val="0"/>
              </a:spcBef>
              <a:buFont typeface="Times New Roman"/>
              <a:buChar char="❏"/>
            </a:pPr>
            <a:r>
              <a:rPr lang="en-US" altLang="zh-TW" dirty="0">
                <a:solidFill>
                  <a:srgbClr val="FF0000"/>
                </a:solidFill>
              </a:rPr>
              <a:t>Firefox*</a:t>
            </a:r>
          </a:p>
          <a:p>
            <a:pPr marL="914400" lvl="1" indent="-381000">
              <a:spcBef>
                <a:spcPts val="0"/>
              </a:spcBef>
              <a:buFont typeface="Times New Roman"/>
              <a:buChar char="❏"/>
            </a:pPr>
            <a:r>
              <a:rPr lang="en-US" altLang="zh-TW" dirty="0"/>
              <a:t>Opera</a:t>
            </a:r>
          </a:p>
          <a:p>
            <a:pPr marL="914400" lvl="1" indent="-381000">
              <a:spcBef>
                <a:spcPts val="0"/>
              </a:spcBef>
              <a:buFont typeface="Times New Roman"/>
              <a:buChar char="❏"/>
            </a:pPr>
            <a:r>
              <a:rPr lang="en-US" altLang="zh-TW" dirty="0"/>
              <a:t>Chromium</a:t>
            </a:r>
            <a:endParaRPr lang="en-US" altLang="zh-TW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" name="文字版面配置區 3"/>
          <p:cNvSpPr>
            <a:spLocks noGrp="1"/>
          </p:cNvSpPr>
          <p:nvPr>
            <p:ph sz="half" idx="2"/>
          </p:nvPr>
        </p:nvSpPr>
        <p:spPr>
          <a:xfrm>
            <a:off x="4198621" y="1447800"/>
            <a:ext cx="4945379" cy="4648199"/>
          </a:xfrm>
        </p:spPr>
        <p:txBody>
          <a:bodyPr/>
          <a:lstStyle/>
          <a:p>
            <a:pPr marL="514350" indent="-381000">
              <a:buFont typeface="Times New Roman"/>
              <a:buChar char="❏"/>
            </a:pPr>
            <a:r>
              <a:rPr lang="en-US" altLang="zh-TW" dirty="0"/>
              <a:t>Requirements</a:t>
            </a:r>
          </a:p>
          <a:p>
            <a:pPr marL="914400" lvl="1" indent="-381000">
              <a:buFont typeface="Times New Roman"/>
              <a:buChar char="❏"/>
            </a:pPr>
            <a:r>
              <a:rPr lang="en-US" altLang="zh-TW" dirty="0">
                <a:solidFill>
                  <a:schemeClr val="dk1"/>
                </a:solidFill>
              </a:rPr>
              <a:t>Open </a:t>
            </a:r>
            <a:r>
              <a:rPr lang="en-US" altLang="zh-TW" u="sng" dirty="0">
                <a:solidFill>
                  <a:schemeClr val="hlink"/>
                </a:solidFill>
                <a:hlinkClick r:id="rId3"/>
              </a:rPr>
              <a:t>http://www.cs.nctu.edu.tw</a:t>
            </a:r>
            <a:r>
              <a:rPr lang="en-US" altLang="zh-TW" dirty="0"/>
              <a:t> (</a:t>
            </a:r>
            <a:r>
              <a:rPr lang="en-US" altLang="zh-TW" dirty="0">
                <a:solidFill>
                  <a:srgbClr val="FF0000"/>
                </a:solidFill>
              </a:rPr>
              <a:t>1%</a:t>
            </a:r>
            <a:r>
              <a:rPr lang="en-US" altLang="zh-TW" dirty="0"/>
              <a:t>)</a:t>
            </a:r>
          </a:p>
          <a:p>
            <a:pPr marL="914400" lvl="1" indent="-381000">
              <a:buFont typeface="Times New Roman"/>
              <a:buChar char="❏"/>
            </a:pPr>
            <a:r>
              <a:rPr lang="en-US" altLang="zh-TW" dirty="0"/>
              <a:t>Chinese interface  (</a:t>
            </a:r>
            <a:r>
              <a:rPr lang="en-US" altLang="zh-TW" dirty="0">
                <a:solidFill>
                  <a:srgbClr val="FF0000"/>
                </a:solidFill>
              </a:rPr>
              <a:t>1%</a:t>
            </a:r>
            <a:r>
              <a:rPr lang="en-US" altLang="zh-TW" dirty="0"/>
              <a:t>)</a:t>
            </a:r>
          </a:p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8313" y="3189187"/>
            <a:ext cx="5869305" cy="342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31422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/>
              <a:t>Software Rank </a:t>
            </a:r>
            <a:r>
              <a:rPr lang="en-US" dirty="0" smtClean="0"/>
              <a:t>A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en-US" altLang="zh-TW" dirty="0" smtClean="0">
                <a:solidFill>
                  <a:srgbClr val="FF0000"/>
                </a:solidFill>
              </a:rPr>
              <a:t>20%</a:t>
            </a:r>
            <a:r>
              <a:rPr lang="en-US" altLang="zh-TW" dirty="0" smtClean="0"/>
              <a:t>)</a:t>
            </a:r>
            <a:endParaRPr lang="en-US" dirty="0"/>
          </a:p>
        </p:txBody>
      </p:sp>
      <p:sp>
        <p:nvSpPr>
          <p:cNvPr id="88" name="Shape 88"/>
          <p:cNvSpPr txBox="1">
            <a:spLocks noGrp="1"/>
          </p:cNvSpPr>
          <p:nvPr>
            <p:ph sz="half" idx="1"/>
          </p:nvPr>
        </p:nvSpPr>
        <p:spPr>
          <a:xfrm>
            <a:off x="731520" y="1447800"/>
            <a:ext cx="4527779" cy="4648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❏"/>
            </a:pPr>
            <a:r>
              <a:rPr lang="en-US" dirty="0"/>
              <a:t>Browser </a:t>
            </a:r>
            <a:r>
              <a:rPr lang="en-US" altLang="zh-TW" dirty="0" smtClean="0"/>
              <a:t>(</a:t>
            </a:r>
            <a:r>
              <a:rPr lang="en-US" altLang="zh-TW" dirty="0" smtClean="0">
                <a:solidFill>
                  <a:srgbClr val="FF0000"/>
                </a:solidFill>
              </a:rPr>
              <a:t>10%</a:t>
            </a:r>
            <a:r>
              <a:rPr lang="en-US" altLang="zh-TW" dirty="0" smtClean="0"/>
              <a:t>)</a:t>
            </a:r>
            <a:endParaRPr lang="en-US" dirty="0" smtClean="0"/>
          </a:p>
          <a:p>
            <a:pPr marL="76200" lvl="0" indent="0" rtl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(with Flash support)</a:t>
            </a:r>
            <a:endParaRPr lang="en-US" dirty="0">
              <a:solidFill>
                <a:srgbClr val="FF0000"/>
              </a:solidFill>
            </a:endParaRP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❏"/>
            </a:pPr>
            <a:r>
              <a:rPr lang="en-US" dirty="0">
                <a:solidFill>
                  <a:srgbClr val="FF0000"/>
                </a:solidFill>
              </a:rPr>
              <a:t>Firefox*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❏"/>
            </a:pPr>
            <a:r>
              <a:rPr lang="en-US" dirty="0"/>
              <a:t>Opera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❏"/>
            </a:pPr>
            <a:r>
              <a:rPr lang="en-US" dirty="0"/>
              <a:t>Chromium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❏"/>
            </a:pPr>
            <a:r>
              <a:rPr lang="en-US" dirty="0"/>
              <a:t>Multimedia : Video, </a:t>
            </a:r>
            <a:r>
              <a:rPr lang="en-US" dirty="0" smtClean="0"/>
              <a:t>Audio</a:t>
            </a:r>
            <a:r>
              <a:rPr lang="en-US" altLang="zh-TW" dirty="0" smtClean="0"/>
              <a:t>(</a:t>
            </a:r>
            <a:r>
              <a:rPr lang="en-US" altLang="zh-TW" dirty="0">
                <a:solidFill>
                  <a:srgbClr val="FF0000"/>
                </a:solidFill>
              </a:rPr>
              <a:t>4</a:t>
            </a:r>
            <a:r>
              <a:rPr lang="en-US" altLang="zh-TW" dirty="0" smtClean="0">
                <a:solidFill>
                  <a:srgbClr val="FF0000"/>
                </a:solidFill>
              </a:rPr>
              <a:t>%</a:t>
            </a:r>
            <a:r>
              <a:rPr lang="en-US" altLang="zh-TW" dirty="0" smtClean="0"/>
              <a:t>)</a:t>
            </a:r>
            <a:endParaRPr lang="en-US" dirty="0"/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❏"/>
            </a:pPr>
            <a:r>
              <a:rPr lang="en-US" dirty="0" err="1">
                <a:solidFill>
                  <a:srgbClr val="FF0000"/>
                </a:solidFill>
              </a:rPr>
              <a:t>Mplayer</a:t>
            </a:r>
            <a:r>
              <a:rPr lang="en-US" dirty="0">
                <a:solidFill>
                  <a:srgbClr val="FF0000"/>
                </a:solidFill>
              </a:rPr>
              <a:t>*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❏"/>
            </a:pPr>
            <a:r>
              <a:rPr lang="en-US" dirty="0"/>
              <a:t>VLC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❏"/>
            </a:pPr>
            <a:r>
              <a:rPr lang="en-US" dirty="0" err="1"/>
              <a:t>Xmms</a:t>
            </a:r>
            <a:endParaRPr lang="en-US" dirty="0"/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❏"/>
            </a:pPr>
            <a:r>
              <a:rPr lang="en-US" dirty="0"/>
              <a:t>BBS </a:t>
            </a:r>
            <a:r>
              <a:rPr lang="en-US" dirty="0" smtClean="0"/>
              <a:t>client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en-US" altLang="zh-TW" dirty="0" smtClean="0">
                <a:solidFill>
                  <a:srgbClr val="FF0000"/>
                </a:solidFill>
              </a:rPr>
              <a:t>2%</a:t>
            </a:r>
            <a:r>
              <a:rPr lang="en-US" altLang="zh-TW" dirty="0" smtClean="0"/>
              <a:t>)</a:t>
            </a:r>
            <a:endParaRPr lang="en-US" dirty="0"/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❏"/>
            </a:pPr>
            <a:r>
              <a:rPr lang="en-US" dirty="0" err="1">
                <a:solidFill>
                  <a:srgbClr val="FF0000"/>
                </a:solidFill>
              </a:rPr>
              <a:t>pcmanx</a:t>
            </a:r>
            <a:r>
              <a:rPr lang="en-US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sz="half" idx="2"/>
          </p:nvPr>
        </p:nvSpPr>
        <p:spPr>
          <a:xfrm>
            <a:off x="4800600" y="1447800"/>
            <a:ext cx="3962399" cy="4648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❏"/>
            </a:pPr>
            <a:r>
              <a:rPr lang="en-US" dirty="0"/>
              <a:t>Pictures </a:t>
            </a:r>
            <a:r>
              <a:rPr lang="en-US" dirty="0" smtClean="0"/>
              <a:t>editor/viewer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en-US" altLang="zh-TW" dirty="0">
                <a:solidFill>
                  <a:srgbClr val="FF0000"/>
                </a:solidFill>
              </a:rPr>
              <a:t>2</a:t>
            </a:r>
            <a:r>
              <a:rPr lang="en-US" altLang="zh-TW" dirty="0" smtClean="0">
                <a:solidFill>
                  <a:srgbClr val="FF0000"/>
                </a:solidFill>
              </a:rPr>
              <a:t>%</a:t>
            </a:r>
            <a:r>
              <a:rPr lang="en-US" altLang="zh-TW" dirty="0" smtClean="0"/>
              <a:t>)</a:t>
            </a:r>
            <a:endParaRPr lang="en-US" dirty="0"/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❏"/>
            </a:pPr>
            <a:r>
              <a:rPr lang="en-US" dirty="0">
                <a:solidFill>
                  <a:srgbClr val="FF0000"/>
                </a:solidFill>
              </a:rPr>
              <a:t>Gimp*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❏"/>
            </a:pPr>
            <a:r>
              <a:rPr lang="en-US" dirty="0"/>
              <a:t>Remote </a:t>
            </a:r>
            <a:r>
              <a:rPr lang="en-US" dirty="0" smtClean="0"/>
              <a:t>desktop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en-US" altLang="zh-TW" dirty="0">
                <a:solidFill>
                  <a:srgbClr val="FF0000"/>
                </a:solidFill>
              </a:rPr>
              <a:t>2</a:t>
            </a:r>
            <a:r>
              <a:rPr lang="en-US" altLang="zh-TW" dirty="0" smtClean="0">
                <a:solidFill>
                  <a:srgbClr val="FF0000"/>
                </a:solidFill>
              </a:rPr>
              <a:t>%</a:t>
            </a:r>
            <a:r>
              <a:rPr lang="en-US" altLang="zh-TW" dirty="0" smtClean="0"/>
              <a:t>)</a:t>
            </a:r>
            <a:endParaRPr lang="en-US" dirty="0"/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❏"/>
            </a:pPr>
            <a:r>
              <a:rPr lang="en-US" dirty="0" err="1" smtClean="0">
                <a:solidFill>
                  <a:schemeClr val="tx1"/>
                </a:solidFill>
              </a:rPr>
              <a:t>freeNX</a:t>
            </a:r>
            <a:endParaRPr lang="en-US" dirty="0">
              <a:solidFill>
                <a:schemeClr val="tx1"/>
              </a:solidFill>
            </a:endParaRPr>
          </a:p>
          <a:p>
            <a:pPr marL="1371600" lvl="2" indent="-381000" rtl="0">
              <a:spcBef>
                <a:spcPts val="0"/>
              </a:spcBef>
              <a:buClr>
                <a:schemeClr val="lt2"/>
              </a:buClr>
              <a:buSzPct val="100000"/>
              <a:buFont typeface="Times New Roman"/>
              <a:buChar char="❏"/>
            </a:pPr>
            <a:r>
              <a:rPr lang="en-US" dirty="0"/>
              <a:t>(32bits only)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❏"/>
            </a:pPr>
            <a:r>
              <a:rPr lang="en-US" dirty="0" err="1">
                <a:solidFill>
                  <a:schemeClr val="dk1"/>
                </a:solidFill>
              </a:rPr>
              <a:t>tightvnc</a:t>
            </a:r>
            <a:endParaRPr lang="en-US" dirty="0">
              <a:solidFill>
                <a:schemeClr val="dk1"/>
              </a:solidFill>
            </a:endParaRP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❏"/>
            </a:pPr>
            <a:r>
              <a:rPr lang="en-US" dirty="0" err="1">
                <a:solidFill>
                  <a:schemeClr val="dk1"/>
                </a:solidFill>
              </a:rPr>
              <a:t>tigervnc</a:t>
            </a:r>
            <a:endParaRPr lang="en-US" dirty="0">
              <a:solidFill>
                <a:schemeClr val="dk1"/>
              </a:solidFill>
            </a:endParaRP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❏"/>
            </a:pPr>
            <a:r>
              <a:rPr lang="en-US" dirty="0" err="1"/>
              <a:t>Tsclient</a:t>
            </a:r>
            <a:endParaRPr lang="en-US" dirty="0"/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❏"/>
            </a:pPr>
            <a:r>
              <a:rPr lang="en-US" dirty="0" err="1"/>
              <a:t>Remmina</a:t>
            </a:r>
            <a:endParaRPr lang="en-US" dirty="0"/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❏"/>
            </a:pPr>
            <a:r>
              <a:rPr lang="en-US" dirty="0" err="1"/>
              <a:t>vinagre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22452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mtClean="0"/>
              <a:t>Software Rank A</a:t>
            </a:r>
            <a:r>
              <a:rPr lang="zh-TW" altLang="en-US" smtClean="0"/>
              <a:t> </a:t>
            </a:r>
            <a:r>
              <a:rPr lang="en-US" altLang="zh-TW" smtClean="0"/>
              <a:t>–</a:t>
            </a:r>
            <a:r>
              <a:rPr lang="zh-TW" altLang="en-US" smtClean="0"/>
              <a:t> </a:t>
            </a:r>
            <a:r>
              <a:rPr lang="en-US" altLang="zh-TW" smtClean="0"/>
              <a:t>Requirement (1)</a:t>
            </a:r>
            <a:endParaRPr lang="en-US" dirty="0"/>
          </a:p>
        </p:txBody>
      </p:sp>
      <p:sp>
        <p:nvSpPr>
          <p:cNvPr id="80" name="Shape 8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>
              <a:spcBef>
                <a:spcPts val="0"/>
              </a:spcBef>
              <a:buFont typeface="Times New Roman"/>
              <a:buChar char="❏"/>
            </a:pPr>
            <a:r>
              <a:rPr lang="en-US" altLang="zh-TW" dirty="0" smtClean="0"/>
              <a:t>Browser</a:t>
            </a:r>
            <a:r>
              <a:rPr lang="en-US" dirty="0" smtClean="0"/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en-US" altLang="zh-TW" dirty="0">
                <a:solidFill>
                  <a:srgbClr val="FF0000"/>
                </a:solidFill>
              </a:rPr>
              <a:t>with Flash support</a:t>
            </a:r>
            <a:r>
              <a:rPr lang="en-US" altLang="zh-TW" dirty="0" smtClean="0">
                <a:solidFill>
                  <a:srgbClr val="FF0000"/>
                </a:solidFill>
              </a:rPr>
              <a:t>) </a:t>
            </a:r>
            <a:r>
              <a:rPr lang="en-US" altLang="zh-TW" dirty="0"/>
              <a:t>(</a:t>
            </a:r>
            <a:r>
              <a:rPr lang="en-US" altLang="zh-TW" dirty="0">
                <a:solidFill>
                  <a:srgbClr val="FF0000"/>
                </a:solidFill>
              </a:rPr>
              <a:t>10%</a:t>
            </a:r>
            <a:r>
              <a:rPr lang="en-US" altLang="zh-TW" dirty="0"/>
              <a:t>)</a:t>
            </a:r>
            <a:endParaRPr lang="en-US" dirty="0"/>
          </a:p>
          <a:p>
            <a:pPr marL="914400" lvl="1" indent="-381000">
              <a:spcBef>
                <a:spcPts val="0"/>
              </a:spcBef>
              <a:buFont typeface="Times New Roman"/>
              <a:buChar char="❏"/>
            </a:pPr>
            <a:r>
              <a:rPr lang="en-US" altLang="zh-TW" dirty="0" smtClean="0">
                <a:solidFill>
                  <a:srgbClr val="FF0000"/>
                </a:solidFill>
              </a:rPr>
              <a:t>Firefox*</a:t>
            </a:r>
          </a:p>
          <a:p>
            <a:pPr marL="914400" lvl="1" indent="-381000">
              <a:spcBef>
                <a:spcPts val="0"/>
              </a:spcBef>
              <a:buFont typeface="Times New Roman"/>
              <a:buChar char="❏"/>
            </a:pPr>
            <a:r>
              <a:rPr lang="en-US" altLang="zh-TW" dirty="0" smtClean="0"/>
              <a:t>Opera</a:t>
            </a:r>
          </a:p>
          <a:p>
            <a:pPr marL="914400" lvl="1" indent="-381000">
              <a:spcBef>
                <a:spcPts val="0"/>
              </a:spcBef>
              <a:buFont typeface="Times New Roman"/>
              <a:buChar char="❏"/>
            </a:pPr>
            <a:r>
              <a:rPr lang="en-US" altLang="zh-TW" dirty="0" smtClean="0"/>
              <a:t>Chromium</a:t>
            </a:r>
          </a:p>
          <a:p>
            <a:pPr marL="514350" indent="-381000">
              <a:spcBef>
                <a:spcPts val="0"/>
              </a:spcBef>
              <a:buFont typeface="Times New Roman"/>
              <a:buChar char="❏"/>
            </a:pPr>
            <a:r>
              <a:rPr lang="en-US" altLang="zh-TW" dirty="0" smtClean="0">
                <a:solidFill>
                  <a:schemeClr val="tx1"/>
                </a:solidFill>
              </a:rPr>
              <a:t>Requirement</a:t>
            </a:r>
          </a:p>
          <a:p>
            <a:pPr marL="914400" lvl="1" indent="-381000">
              <a:spcBef>
                <a:spcPts val="0"/>
              </a:spcBef>
              <a:buFont typeface="Times New Roman"/>
              <a:buChar char="❏"/>
            </a:pPr>
            <a:r>
              <a:rPr lang="en-US" altLang="zh-TW" u="sng" dirty="0">
                <a:solidFill>
                  <a:schemeClr val="hlink"/>
                </a:solidFill>
                <a:hlinkClick r:id="rId3"/>
              </a:rPr>
              <a:t>http://armorgames.com/play/2205/light-bot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marL="914400" lvl="1" indent="-381000">
              <a:spcBef>
                <a:spcPts val="0"/>
              </a:spcBef>
              <a:buFont typeface="Times New Roman"/>
              <a:buChar char="❏"/>
            </a:pPr>
            <a:r>
              <a:rPr lang="en-US" altLang="zh-TW" dirty="0" smtClean="0">
                <a:solidFill>
                  <a:schemeClr val="tx1"/>
                </a:solidFill>
              </a:rPr>
              <a:t>Play this flash game </a:t>
            </a:r>
            <a:r>
              <a:rPr lang="en-US" altLang="zh-TW" dirty="0" smtClean="0">
                <a:solidFill>
                  <a:srgbClr val="FF0000"/>
                </a:solidFill>
              </a:rPr>
              <a:t>*normally*</a:t>
            </a:r>
          </a:p>
          <a:p>
            <a:pPr marL="914400" lvl="1" indent="-381000">
              <a:spcBef>
                <a:spcPts val="0"/>
              </a:spcBef>
              <a:buFont typeface="Times New Roman"/>
              <a:buChar char="❏"/>
            </a:pPr>
            <a:endParaRPr lang="en-US" altLang="zh-TW" dirty="0" smtClean="0">
              <a:solidFill>
                <a:srgbClr val="FF0000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8205" y="3897630"/>
            <a:ext cx="3755229" cy="284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17175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Requirements (1)</a:t>
            </a:r>
            <a:endParaRPr lang="en-US" dirty="0"/>
          </a:p>
        </p:txBody>
      </p:sp>
      <p:sp>
        <p:nvSpPr>
          <p:cNvPr id="73" name="Shape 7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❏"/>
            </a:pPr>
            <a:r>
              <a:rPr lang="en-US" sz="3000" dirty="0"/>
              <a:t>Basic </a:t>
            </a:r>
            <a:r>
              <a:rPr lang="en-US" sz="3000" dirty="0" smtClean="0"/>
              <a:t>system (</a:t>
            </a:r>
            <a:r>
              <a:rPr lang="en-US" sz="3000" dirty="0" smtClean="0">
                <a:solidFill>
                  <a:srgbClr val="FF0000"/>
                </a:solidFill>
              </a:rPr>
              <a:t>40%</a:t>
            </a:r>
            <a:r>
              <a:rPr lang="en-US" sz="3000" dirty="0" smtClean="0"/>
              <a:t>)</a:t>
            </a:r>
            <a:endParaRPr lang="en-US" sz="3000" dirty="0"/>
          </a:p>
          <a:p>
            <a:pPr marL="914400" lvl="1" indent="-419100" rtl="0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❏"/>
            </a:pPr>
            <a:r>
              <a:rPr lang="en-US" sz="3000" dirty="0"/>
              <a:t>Build a basic X Server and Window </a:t>
            </a:r>
            <a:r>
              <a:rPr lang="en-US" sz="3000" dirty="0" smtClean="0"/>
              <a:t>Manager</a:t>
            </a:r>
            <a:r>
              <a:rPr lang="en-US" altLang="zh-TW" sz="3000" dirty="0" smtClean="0"/>
              <a:t>(with Display Manager)</a:t>
            </a:r>
            <a:r>
              <a:rPr lang="en-US" sz="3000" dirty="0" smtClean="0"/>
              <a:t> </a:t>
            </a:r>
            <a:r>
              <a:rPr lang="en-US" sz="3000" dirty="0"/>
              <a:t>and </a:t>
            </a:r>
            <a:r>
              <a:rPr lang="en-US" sz="3000" dirty="0">
                <a:solidFill>
                  <a:srgbClr val="FF0000"/>
                </a:solidFill>
              </a:rPr>
              <a:t>Wine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❏"/>
            </a:pPr>
            <a:r>
              <a:rPr lang="en-US" sz="3000" dirty="0"/>
              <a:t>Software Rank </a:t>
            </a:r>
            <a:r>
              <a:rPr lang="en-US" sz="3000" dirty="0" smtClean="0"/>
              <a:t>B (</a:t>
            </a:r>
            <a:r>
              <a:rPr lang="en-US" sz="3000" dirty="0" smtClean="0">
                <a:solidFill>
                  <a:srgbClr val="FF0000"/>
                </a:solidFill>
              </a:rPr>
              <a:t>20%</a:t>
            </a:r>
            <a:r>
              <a:rPr lang="en-US" sz="3000" dirty="0" smtClean="0"/>
              <a:t>)</a:t>
            </a:r>
            <a:endParaRPr lang="en-US" sz="3000" dirty="0"/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❏"/>
            </a:pPr>
            <a:r>
              <a:rPr lang="en-US" sz="3000" dirty="0"/>
              <a:t>Software Rank </a:t>
            </a:r>
            <a:r>
              <a:rPr lang="en-US" sz="3000" dirty="0" smtClean="0"/>
              <a:t>A (</a:t>
            </a:r>
            <a:r>
              <a:rPr lang="en-US" sz="3000" dirty="0" smtClean="0">
                <a:solidFill>
                  <a:srgbClr val="FF0000"/>
                </a:solidFill>
              </a:rPr>
              <a:t>20</a:t>
            </a:r>
            <a:r>
              <a:rPr lang="en-US" altLang="zh-TW" sz="3000" dirty="0" smtClean="0">
                <a:solidFill>
                  <a:srgbClr val="FF0000"/>
                </a:solidFill>
              </a:rPr>
              <a:t>%</a:t>
            </a:r>
            <a:r>
              <a:rPr lang="en-US" sz="3000" dirty="0" smtClean="0"/>
              <a:t>)</a:t>
            </a:r>
            <a:endParaRPr lang="en-US" sz="3000" dirty="0"/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❏"/>
            </a:pPr>
            <a:r>
              <a:rPr lang="en-US" sz="3000" dirty="0"/>
              <a:t>Software Rank S </a:t>
            </a:r>
            <a:r>
              <a:rPr lang="zh-TW" altLang="en-US" sz="3000" dirty="0" smtClean="0"/>
              <a:t> </a:t>
            </a:r>
            <a:r>
              <a:rPr lang="en-US" altLang="zh-TW" sz="3000" dirty="0" smtClean="0"/>
              <a:t>(</a:t>
            </a:r>
            <a:r>
              <a:rPr lang="en-US" altLang="zh-TW" dirty="0" smtClean="0">
                <a:solidFill>
                  <a:srgbClr val="FF0000"/>
                </a:solidFill>
              </a:rPr>
              <a:t>25</a:t>
            </a:r>
            <a:r>
              <a:rPr lang="en-US" altLang="zh-TW" sz="3000" dirty="0" smtClean="0">
                <a:solidFill>
                  <a:srgbClr val="FF0000"/>
                </a:solidFill>
              </a:rPr>
              <a:t>%</a:t>
            </a:r>
            <a:r>
              <a:rPr lang="en-US" altLang="zh-TW" sz="3000" dirty="0" smtClean="0"/>
              <a:t>)</a:t>
            </a:r>
            <a:endParaRPr lang="en-US" sz="3000" dirty="0"/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❏"/>
            </a:pPr>
            <a:r>
              <a:rPr lang="en-US" sz="3000" dirty="0" smtClean="0"/>
              <a:t>Bonus (Up to </a:t>
            </a:r>
            <a:r>
              <a:rPr lang="en-US" dirty="0" smtClean="0">
                <a:solidFill>
                  <a:srgbClr val="FF0000"/>
                </a:solidFill>
              </a:rPr>
              <a:t>15</a:t>
            </a:r>
            <a:r>
              <a:rPr lang="en-US" sz="3000" dirty="0" smtClean="0">
                <a:solidFill>
                  <a:srgbClr val="FF0000"/>
                </a:solidFill>
              </a:rPr>
              <a:t>%</a:t>
            </a:r>
            <a:r>
              <a:rPr lang="en-US" sz="3000" dirty="0" smtClean="0"/>
              <a:t>)</a:t>
            </a:r>
            <a:endParaRPr lang="en-US" sz="3000" dirty="0"/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❏"/>
            </a:pPr>
            <a:r>
              <a:rPr lang="en-US" dirty="0"/>
              <a:t>Choose to install </a:t>
            </a:r>
            <a:r>
              <a:rPr lang="en-US" dirty="0">
                <a:solidFill>
                  <a:srgbClr val="FF0000"/>
                </a:solidFill>
              </a:rPr>
              <a:t>one</a:t>
            </a:r>
            <a:r>
              <a:rPr lang="en-US" dirty="0"/>
              <a:t> application for each </a:t>
            </a:r>
            <a:r>
              <a:rPr lang="en-US" dirty="0" smtClean="0"/>
              <a:t>category</a:t>
            </a:r>
            <a:endParaRPr lang="en-US" dirty="0">
              <a:solidFill>
                <a:srgbClr val="FF0000"/>
              </a:solidFill>
            </a:endParaRPr>
          </a:p>
          <a:p>
            <a:pPr marL="857250" lvl="1" indent="-419100">
              <a:spcBef>
                <a:spcPts val="0"/>
              </a:spcBef>
              <a:buFont typeface="Times New Roman"/>
              <a:buChar char="❏"/>
            </a:pPr>
            <a:r>
              <a:rPr lang="en-US" dirty="0" smtClean="0">
                <a:solidFill>
                  <a:schemeClr val="tx1"/>
                </a:solidFill>
              </a:rPr>
              <a:t>You still can install </a:t>
            </a:r>
            <a:r>
              <a:rPr lang="en-US" dirty="0">
                <a:solidFill>
                  <a:schemeClr val="tx1"/>
                </a:solidFill>
              </a:rPr>
              <a:t>more than one </a:t>
            </a:r>
            <a:r>
              <a:rPr lang="en-US" dirty="0" smtClean="0">
                <a:solidFill>
                  <a:schemeClr val="tx1"/>
                </a:solidFill>
              </a:rPr>
              <a:t>for </a:t>
            </a:r>
            <a:r>
              <a:rPr lang="en-US" dirty="0">
                <a:solidFill>
                  <a:schemeClr val="tx1"/>
                </a:solidFill>
              </a:rPr>
              <a:t>precaution</a:t>
            </a:r>
            <a:endParaRPr lang="en-US" dirty="0" smtClean="0">
              <a:solidFill>
                <a:schemeClr val="tx1"/>
              </a:solidFill>
            </a:endParaRPr>
          </a:p>
          <a:p>
            <a:pPr marL="857250" lvl="1" indent="-419100">
              <a:spcBef>
                <a:spcPts val="0"/>
              </a:spcBef>
              <a:buFont typeface="Times New Roman"/>
              <a:buChar char="❏"/>
            </a:pPr>
            <a:r>
              <a:rPr lang="en-US" altLang="zh-TW" dirty="0">
                <a:solidFill>
                  <a:srgbClr val="FF0000"/>
                </a:solidFill>
              </a:rPr>
              <a:t>* for recommended</a:t>
            </a:r>
            <a:endParaRPr lang="en-US" dirty="0">
              <a:solidFill>
                <a:srgbClr val="FF0000"/>
              </a:solidFill>
            </a:endParaRP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❏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8995844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Software Rank A</a:t>
            </a:r>
            <a:r>
              <a:rPr lang="zh-TW" altLang="en-US" dirty="0" smtClean="0"/>
              <a:t> </a:t>
            </a:r>
            <a:r>
              <a:rPr lang="en-US" altLang="zh-TW" dirty="0" smtClean="0"/>
              <a:t>–</a:t>
            </a:r>
            <a:r>
              <a:rPr lang="zh-TW" altLang="en-US" dirty="0" smtClean="0"/>
              <a:t> </a:t>
            </a:r>
            <a:r>
              <a:rPr lang="en-US" altLang="zh-TW" dirty="0" smtClean="0"/>
              <a:t>Requirement (2)</a:t>
            </a:r>
            <a:endParaRPr lang="en-US" dirty="0"/>
          </a:p>
        </p:txBody>
      </p:sp>
      <p:sp>
        <p:nvSpPr>
          <p:cNvPr id="80" name="Shape 80"/>
          <p:cNvSpPr txBox="1">
            <a:spLocks noGrp="1"/>
          </p:cNvSpPr>
          <p:nvPr>
            <p:ph idx="1"/>
          </p:nvPr>
        </p:nvSpPr>
        <p:spPr>
          <a:xfrm>
            <a:off x="990600" y="1403350"/>
            <a:ext cx="8153400" cy="515747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>
              <a:spcBef>
                <a:spcPts val="0"/>
              </a:spcBef>
              <a:buFont typeface="Times New Roman"/>
              <a:buChar char="❏"/>
            </a:pPr>
            <a:r>
              <a:rPr lang="en-US" altLang="zh-TW" dirty="0"/>
              <a:t>Multimedia : Video, </a:t>
            </a:r>
            <a:r>
              <a:rPr lang="en-US" altLang="zh-TW" dirty="0" smtClean="0"/>
              <a:t>Audio(</a:t>
            </a:r>
            <a:r>
              <a:rPr lang="en-US" altLang="zh-TW" dirty="0" smtClean="0">
                <a:solidFill>
                  <a:srgbClr val="FF0000"/>
                </a:solidFill>
              </a:rPr>
              <a:t>total 4</a:t>
            </a:r>
            <a:r>
              <a:rPr lang="en-US" altLang="zh-TW" dirty="0">
                <a:solidFill>
                  <a:srgbClr val="FF0000"/>
                </a:solidFill>
              </a:rPr>
              <a:t>%</a:t>
            </a:r>
            <a:r>
              <a:rPr lang="en-US" altLang="zh-TW" dirty="0"/>
              <a:t>)</a:t>
            </a:r>
          </a:p>
          <a:p>
            <a:pPr marL="914400" lvl="1" indent="-381000">
              <a:spcBef>
                <a:spcPts val="0"/>
              </a:spcBef>
              <a:buFont typeface="Times New Roman"/>
              <a:buChar char="❏"/>
            </a:pPr>
            <a:r>
              <a:rPr lang="en-US" altLang="zh-TW" dirty="0" err="1" smtClean="0">
                <a:solidFill>
                  <a:srgbClr val="FF0000"/>
                </a:solidFill>
              </a:rPr>
              <a:t>Mplayer</a:t>
            </a:r>
            <a:r>
              <a:rPr lang="en-US" altLang="zh-TW" dirty="0">
                <a:solidFill>
                  <a:srgbClr val="FF0000"/>
                </a:solidFill>
              </a:rPr>
              <a:t>*</a:t>
            </a:r>
          </a:p>
          <a:p>
            <a:pPr marL="914400" lvl="1" indent="-381000">
              <a:spcBef>
                <a:spcPts val="0"/>
              </a:spcBef>
              <a:buFont typeface="Times New Roman"/>
              <a:buChar char="❏"/>
            </a:pPr>
            <a:r>
              <a:rPr lang="en-US" altLang="zh-TW" dirty="0"/>
              <a:t>VLC</a:t>
            </a:r>
          </a:p>
          <a:p>
            <a:pPr marL="914400" lvl="1" indent="-381000">
              <a:spcBef>
                <a:spcPts val="0"/>
              </a:spcBef>
              <a:buFont typeface="Times New Roman"/>
              <a:buChar char="❏"/>
            </a:pPr>
            <a:r>
              <a:rPr lang="en-US" altLang="zh-TW" dirty="0" err="1" smtClean="0"/>
              <a:t>Xmms</a:t>
            </a:r>
            <a:endParaRPr lang="en-US" altLang="zh-TW" dirty="0" smtClean="0"/>
          </a:p>
          <a:p>
            <a:pPr marL="914400" lvl="1" indent="-381000">
              <a:spcBef>
                <a:spcPts val="0"/>
              </a:spcBef>
              <a:buFont typeface="Times New Roman"/>
              <a:buChar char="❏"/>
            </a:pPr>
            <a:endParaRPr lang="en-US" altLang="zh-TW" dirty="0"/>
          </a:p>
          <a:p>
            <a:pPr marL="914400" lvl="1" indent="-381000">
              <a:spcBef>
                <a:spcPts val="0"/>
              </a:spcBef>
              <a:buFont typeface="Times New Roman"/>
              <a:buChar char="❏"/>
            </a:pPr>
            <a:endParaRPr lang="en-US" altLang="zh-TW" dirty="0" smtClean="0"/>
          </a:p>
          <a:p>
            <a:pPr marL="914400" lvl="1" indent="-381000">
              <a:spcBef>
                <a:spcPts val="0"/>
              </a:spcBef>
              <a:buFont typeface="Times New Roman"/>
              <a:buChar char="❏"/>
            </a:pPr>
            <a:endParaRPr lang="en-US" altLang="zh-TW" dirty="0"/>
          </a:p>
          <a:p>
            <a:pPr marL="914400" lvl="1" indent="-381000">
              <a:spcBef>
                <a:spcPts val="0"/>
              </a:spcBef>
              <a:buFont typeface="Times New Roman"/>
              <a:buChar char="❏"/>
            </a:pPr>
            <a:endParaRPr lang="en-US" altLang="zh-TW" dirty="0" smtClean="0"/>
          </a:p>
          <a:p>
            <a:pPr marL="514350" indent="-381000">
              <a:spcBef>
                <a:spcPts val="0"/>
              </a:spcBef>
              <a:buFont typeface="Times New Roman"/>
              <a:buChar char="❏"/>
            </a:pPr>
            <a:r>
              <a:rPr lang="en-US" altLang="zh-TW" dirty="0" smtClean="0">
                <a:solidFill>
                  <a:schemeClr val="tx1"/>
                </a:solidFill>
              </a:rPr>
              <a:t>Requirement</a:t>
            </a:r>
          </a:p>
          <a:p>
            <a:pPr marL="914400" lvl="1" indent="-381000">
              <a:spcBef>
                <a:spcPts val="0"/>
              </a:spcBef>
              <a:buFont typeface="Times New Roman"/>
              <a:buChar char="❏"/>
            </a:pPr>
            <a:r>
              <a:rPr lang="en-US" altLang="zh-TW" dirty="0" smtClean="0">
                <a:solidFill>
                  <a:schemeClr val="tx1"/>
                </a:solidFill>
              </a:rPr>
              <a:t>Play this video (with audio)</a:t>
            </a:r>
            <a:r>
              <a:rPr lang="zh-TW" altLang="en-US" dirty="0" smtClean="0">
                <a:solidFill>
                  <a:schemeClr val="tx1"/>
                </a:solidFill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</a:rPr>
              <a:t>(</a:t>
            </a:r>
            <a:r>
              <a:rPr lang="en-US" altLang="zh-TW" dirty="0" smtClean="0">
                <a:solidFill>
                  <a:srgbClr val="FF0000"/>
                </a:solidFill>
              </a:rPr>
              <a:t>1%</a:t>
            </a:r>
            <a:r>
              <a:rPr lang="en-US" altLang="zh-TW" dirty="0" smtClean="0">
                <a:solidFill>
                  <a:schemeClr val="tx1"/>
                </a:solidFill>
              </a:rPr>
              <a:t>)</a:t>
            </a:r>
          </a:p>
          <a:p>
            <a:pPr marL="1314450" lvl="2" indent="-381000">
              <a:spcBef>
                <a:spcPts val="0"/>
              </a:spcBef>
              <a:buFont typeface="Times New Roman"/>
              <a:buChar char="❏"/>
            </a:pPr>
            <a:r>
              <a:rPr lang="en-US" altLang="zh-TW" sz="1800" dirty="0" smtClean="0">
                <a:solidFill>
                  <a:schemeClr val="tx1"/>
                </a:solidFill>
              </a:rPr>
              <a:t>Video:</a:t>
            </a:r>
            <a:r>
              <a:rPr lang="en-US" altLang="zh-TW" sz="1800" dirty="0">
                <a:solidFill>
                  <a:schemeClr val="tx1"/>
                </a:solidFill>
              </a:rPr>
              <a:t> </a:t>
            </a:r>
            <a:r>
              <a:rPr lang="en-US" altLang="zh-TW" sz="1800" dirty="0">
                <a:solidFill>
                  <a:schemeClr val="tx1"/>
                </a:solidFill>
                <a:hlinkClick r:id="rId3"/>
              </a:rPr>
              <a:t>https://</a:t>
            </a:r>
            <a:r>
              <a:rPr lang="en-US" altLang="zh-TW" sz="1800" dirty="0" smtClean="0">
                <a:solidFill>
                  <a:schemeClr val="tx1"/>
                </a:solidFill>
                <a:hlinkClick r:id="rId3"/>
              </a:rPr>
              <a:t>nasa.cs.nctu.edu.tw/2015sahw1/files/sahw1.mp4</a:t>
            </a:r>
            <a:r>
              <a:rPr lang="en-US" altLang="zh-TW" sz="1800" dirty="0" smtClean="0">
                <a:solidFill>
                  <a:schemeClr val="tx1"/>
                </a:solidFill>
              </a:rPr>
              <a:t> </a:t>
            </a:r>
            <a:endParaRPr lang="en-US" altLang="zh-TW" sz="1800" dirty="0">
              <a:solidFill>
                <a:schemeClr val="tx1"/>
              </a:solidFill>
            </a:endParaRPr>
          </a:p>
          <a:p>
            <a:pPr marL="1314450" lvl="2" indent="-381000">
              <a:spcBef>
                <a:spcPts val="0"/>
              </a:spcBef>
              <a:buFont typeface="Times New Roman"/>
              <a:buChar char="❏"/>
            </a:pPr>
            <a:r>
              <a:rPr lang="en-US" altLang="zh-TW" sz="1800" dirty="0" smtClean="0">
                <a:solidFill>
                  <a:schemeClr val="tx1"/>
                </a:solidFill>
              </a:rPr>
              <a:t>Subtitle: </a:t>
            </a:r>
            <a:r>
              <a:rPr lang="en-US" altLang="zh-TW" sz="1800" dirty="0">
                <a:solidFill>
                  <a:schemeClr val="tx1"/>
                </a:solidFill>
                <a:hlinkClick r:id="rId4"/>
              </a:rPr>
              <a:t>https://</a:t>
            </a:r>
            <a:r>
              <a:rPr lang="en-US" altLang="zh-TW" sz="1800" dirty="0" smtClean="0">
                <a:solidFill>
                  <a:schemeClr val="tx1"/>
                </a:solidFill>
                <a:hlinkClick r:id="rId4"/>
              </a:rPr>
              <a:t>nasa.cs.nctu.edu.tw/2015sahw1/files/sahw1.srt</a:t>
            </a:r>
            <a:r>
              <a:rPr lang="en-US" altLang="zh-TW" sz="1800" dirty="0" smtClean="0">
                <a:solidFill>
                  <a:schemeClr val="tx1"/>
                </a:solidFill>
              </a:rPr>
              <a:t> 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marL="914400" lvl="1" indent="-381000">
              <a:spcBef>
                <a:spcPts val="0"/>
              </a:spcBef>
              <a:buFont typeface="Times New Roman"/>
              <a:buChar char="❏"/>
            </a:pPr>
            <a:r>
              <a:rPr lang="en-US" altLang="zh-TW" dirty="0" smtClean="0">
                <a:solidFill>
                  <a:schemeClr val="tx1"/>
                </a:solidFill>
              </a:rPr>
              <a:t>Load subtitle</a:t>
            </a:r>
            <a:r>
              <a:rPr lang="zh-TW" altLang="en-US" dirty="0" smtClean="0">
                <a:solidFill>
                  <a:schemeClr val="tx1"/>
                </a:solidFill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</a:rPr>
              <a:t>(</a:t>
            </a:r>
            <a:r>
              <a:rPr lang="en-US" altLang="zh-TW" dirty="0" smtClean="0">
                <a:solidFill>
                  <a:srgbClr val="FF0000"/>
                </a:solidFill>
              </a:rPr>
              <a:t>1%</a:t>
            </a:r>
            <a:r>
              <a:rPr lang="en-US" altLang="zh-TW" dirty="0" smtClean="0">
                <a:solidFill>
                  <a:schemeClr val="tx1"/>
                </a:solidFill>
              </a:rPr>
              <a:t>)</a:t>
            </a:r>
          </a:p>
          <a:p>
            <a:pPr marL="914400" lvl="1" indent="-381000">
              <a:spcBef>
                <a:spcPts val="0"/>
              </a:spcBef>
              <a:buFont typeface="Times New Roman"/>
              <a:buChar char="❏"/>
            </a:pPr>
            <a:r>
              <a:rPr lang="en-US" altLang="zh-TW" dirty="0" smtClean="0">
                <a:solidFill>
                  <a:schemeClr val="tx1"/>
                </a:solidFill>
              </a:rPr>
              <a:t>Show Chinese subtitle</a:t>
            </a:r>
            <a:r>
              <a:rPr lang="zh-TW" altLang="en-US" dirty="0" smtClean="0">
                <a:solidFill>
                  <a:schemeClr val="tx1"/>
                </a:solidFill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</a:rPr>
              <a:t>(</a:t>
            </a:r>
            <a:r>
              <a:rPr lang="en-US" altLang="zh-TW" dirty="0" smtClean="0">
                <a:solidFill>
                  <a:srgbClr val="FF0000"/>
                </a:solidFill>
              </a:rPr>
              <a:t>2%</a:t>
            </a:r>
            <a:r>
              <a:rPr lang="en-US" altLang="zh-TW" dirty="0" smtClean="0">
                <a:solidFill>
                  <a:schemeClr val="tx1"/>
                </a:solidFill>
              </a:rPr>
              <a:t>)</a:t>
            </a:r>
          </a:p>
          <a:p>
            <a:pPr marL="1314450" lvl="2" indent="-381000">
              <a:spcBef>
                <a:spcPts val="0"/>
              </a:spcBef>
              <a:buFont typeface="Times New Roman"/>
              <a:buChar char="❏"/>
            </a:pPr>
            <a:r>
              <a:rPr lang="en-US" altLang="zh-TW" dirty="0" smtClean="0">
                <a:solidFill>
                  <a:schemeClr val="tx1"/>
                </a:solidFill>
              </a:rPr>
              <a:t>Attention! This subtitle is encoded in UTF-8 w/ BOM</a:t>
            </a:r>
          </a:p>
          <a:p>
            <a:pPr marL="914400" lvl="1" indent="-381000">
              <a:spcBef>
                <a:spcPts val="0"/>
              </a:spcBef>
              <a:buFont typeface="Times New Roman"/>
              <a:buChar char="❏"/>
            </a:pPr>
            <a:endParaRPr lang="en-US" altLang="zh-TW" dirty="0" smtClean="0">
              <a:solidFill>
                <a:srgbClr val="FF0000"/>
              </a:solidFill>
            </a:endParaRPr>
          </a:p>
          <a:p>
            <a:pPr marL="914400" lvl="1" indent="-381000">
              <a:spcBef>
                <a:spcPts val="0"/>
              </a:spcBef>
              <a:buFont typeface="Times New Roman"/>
              <a:buChar char="❏"/>
            </a:pPr>
            <a:endParaRPr lang="en-US" altLang="zh-TW" dirty="0" smtClean="0">
              <a:solidFill>
                <a:srgbClr val="FF0000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7665" y="2058285"/>
            <a:ext cx="4829175" cy="214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94139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Software Rank A</a:t>
            </a:r>
            <a:r>
              <a:rPr lang="zh-TW" altLang="en-US" dirty="0" smtClean="0"/>
              <a:t> </a:t>
            </a:r>
            <a:r>
              <a:rPr lang="en-US" altLang="zh-TW" dirty="0" smtClean="0"/>
              <a:t>–</a:t>
            </a:r>
            <a:r>
              <a:rPr lang="zh-TW" altLang="en-US" dirty="0" smtClean="0"/>
              <a:t> </a:t>
            </a:r>
            <a:r>
              <a:rPr lang="en-US" altLang="zh-TW" dirty="0" smtClean="0"/>
              <a:t>Requirement (3)</a:t>
            </a:r>
            <a:endParaRPr lang="en-US" dirty="0"/>
          </a:p>
        </p:txBody>
      </p:sp>
      <p:sp>
        <p:nvSpPr>
          <p:cNvPr id="80" name="Shape 8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>
              <a:spcBef>
                <a:spcPts val="0"/>
              </a:spcBef>
              <a:buFont typeface="Times New Roman"/>
              <a:buChar char="❏"/>
            </a:pPr>
            <a:r>
              <a:rPr lang="en-US" altLang="zh-TW" dirty="0"/>
              <a:t>BBS client</a:t>
            </a:r>
            <a:r>
              <a:rPr lang="zh-TW" altLang="en-US" dirty="0"/>
              <a:t> </a:t>
            </a:r>
            <a:r>
              <a:rPr lang="en-US" altLang="zh-TW" dirty="0" smtClean="0"/>
              <a:t>(</a:t>
            </a:r>
            <a:r>
              <a:rPr lang="en-US" altLang="zh-TW" dirty="0" smtClean="0">
                <a:solidFill>
                  <a:srgbClr val="FF0000"/>
                </a:solidFill>
              </a:rPr>
              <a:t>total 2</a:t>
            </a:r>
            <a:r>
              <a:rPr lang="en-US" altLang="zh-TW" dirty="0">
                <a:solidFill>
                  <a:srgbClr val="FF0000"/>
                </a:solidFill>
              </a:rPr>
              <a:t>%</a:t>
            </a:r>
            <a:r>
              <a:rPr lang="en-US" altLang="zh-TW" dirty="0"/>
              <a:t>)</a:t>
            </a:r>
          </a:p>
          <a:p>
            <a:pPr marL="914400" lvl="1" indent="-381000">
              <a:spcBef>
                <a:spcPts val="0"/>
              </a:spcBef>
              <a:buFont typeface="Times New Roman"/>
              <a:buChar char="❏"/>
            </a:pPr>
            <a:r>
              <a:rPr lang="en-US" altLang="zh-TW" dirty="0" err="1">
                <a:solidFill>
                  <a:srgbClr val="FF0000"/>
                </a:solidFill>
              </a:rPr>
              <a:t>pcmanx</a:t>
            </a:r>
            <a:r>
              <a:rPr lang="en-US" altLang="zh-TW" dirty="0">
                <a:solidFill>
                  <a:srgbClr val="FF0000"/>
                </a:solidFill>
              </a:rPr>
              <a:t>* 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514350" indent="-381000">
              <a:spcBef>
                <a:spcPts val="0"/>
              </a:spcBef>
              <a:buFont typeface="Times New Roman"/>
              <a:buChar char="❏"/>
            </a:pPr>
            <a:r>
              <a:rPr lang="en-US" altLang="zh-TW" dirty="0" smtClean="0">
                <a:solidFill>
                  <a:schemeClr val="tx1"/>
                </a:solidFill>
              </a:rPr>
              <a:t>Requirement</a:t>
            </a:r>
          </a:p>
          <a:p>
            <a:pPr marL="914400" lvl="1" indent="-381000">
              <a:spcBef>
                <a:spcPts val="0"/>
              </a:spcBef>
              <a:buFont typeface="Times New Roman"/>
              <a:buChar char="❏"/>
            </a:pPr>
            <a:r>
              <a:rPr lang="en-US" altLang="zh-TW" dirty="0" smtClean="0">
                <a:solidFill>
                  <a:schemeClr val="tx1"/>
                </a:solidFill>
              </a:rPr>
              <a:t>Connect to bs2.to (</a:t>
            </a:r>
            <a:r>
              <a:rPr lang="en-US" altLang="zh-TW" dirty="0" smtClean="0">
                <a:solidFill>
                  <a:srgbClr val="FF0000"/>
                </a:solidFill>
              </a:rPr>
              <a:t>1%</a:t>
            </a:r>
            <a:r>
              <a:rPr lang="en-US" altLang="zh-TW" dirty="0" smtClean="0">
                <a:solidFill>
                  <a:schemeClr val="tx1"/>
                </a:solidFill>
              </a:rPr>
              <a:t>)</a:t>
            </a:r>
          </a:p>
          <a:p>
            <a:pPr marL="914400" lvl="1" indent="-381000">
              <a:spcBef>
                <a:spcPts val="0"/>
              </a:spcBef>
              <a:buFont typeface="Times New Roman"/>
              <a:buChar char="❏"/>
            </a:pPr>
            <a:r>
              <a:rPr lang="en-US" altLang="zh-TW" dirty="0" smtClean="0">
                <a:solidFill>
                  <a:schemeClr val="tx1"/>
                </a:solidFill>
              </a:rPr>
              <a:t>Chinese support (</a:t>
            </a:r>
            <a:r>
              <a:rPr lang="en-US" altLang="zh-TW" dirty="0" smtClean="0">
                <a:solidFill>
                  <a:srgbClr val="FF0000"/>
                </a:solidFill>
              </a:rPr>
              <a:t>1%</a:t>
            </a:r>
            <a:r>
              <a:rPr lang="en-US" altLang="zh-TW" dirty="0" smtClean="0">
                <a:solidFill>
                  <a:schemeClr val="tx1"/>
                </a:solidFill>
              </a:rPr>
              <a:t>)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914400" lvl="1" indent="-381000">
              <a:spcBef>
                <a:spcPts val="0"/>
              </a:spcBef>
              <a:buFont typeface="Times New Roman"/>
              <a:buChar char="❏"/>
            </a:pPr>
            <a:endParaRPr lang="en-US" altLang="zh-TW" dirty="0" smtClean="0">
              <a:solidFill>
                <a:srgbClr val="FF0000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740" y="3363737"/>
            <a:ext cx="4217670" cy="332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55819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Software Rank A</a:t>
            </a:r>
            <a:r>
              <a:rPr lang="zh-TW" altLang="en-US" dirty="0" smtClean="0"/>
              <a:t> </a:t>
            </a:r>
            <a:r>
              <a:rPr lang="en-US" altLang="zh-TW" dirty="0" smtClean="0"/>
              <a:t>–</a:t>
            </a:r>
            <a:r>
              <a:rPr lang="zh-TW" altLang="en-US" dirty="0" smtClean="0"/>
              <a:t> </a:t>
            </a:r>
            <a:r>
              <a:rPr lang="en-US" altLang="zh-TW" dirty="0" smtClean="0"/>
              <a:t>Requirement (4)</a:t>
            </a:r>
            <a:endParaRPr lang="en-US" dirty="0"/>
          </a:p>
        </p:txBody>
      </p:sp>
      <p:sp>
        <p:nvSpPr>
          <p:cNvPr id="80" name="Shape 8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>
              <a:spcBef>
                <a:spcPts val="0"/>
              </a:spcBef>
              <a:buFont typeface="Times New Roman"/>
              <a:buChar char="❏"/>
            </a:pPr>
            <a:r>
              <a:rPr lang="en-US" altLang="zh-TW" dirty="0"/>
              <a:t>Pictures editor/viewer</a:t>
            </a:r>
            <a:r>
              <a:rPr lang="zh-TW" altLang="en-US" dirty="0"/>
              <a:t> </a:t>
            </a:r>
            <a:r>
              <a:rPr lang="en-US" altLang="zh-TW" dirty="0"/>
              <a:t>(</a:t>
            </a:r>
            <a:r>
              <a:rPr lang="en-US" altLang="zh-TW" dirty="0">
                <a:solidFill>
                  <a:srgbClr val="FF0000"/>
                </a:solidFill>
              </a:rPr>
              <a:t>2%</a:t>
            </a:r>
            <a:r>
              <a:rPr lang="en-US" altLang="zh-TW" dirty="0"/>
              <a:t>)</a:t>
            </a:r>
          </a:p>
          <a:p>
            <a:pPr marL="914400" lvl="1" indent="-381000">
              <a:spcBef>
                <a:spcPts val="0"/>
              </a:spcBef>
              <a:buFont typeface="Times New Roman"/>
              <a:buChar char="❏"/>
            </a:pPr>
            <a:r>
              <a:rPr lang="en-US" altLang="zh-TW" dirty="0">
                <a:solidFill>
                  <a:srgbClr val="FF0000"/>
                </a:solidFill>
              </a:rPr>
              <a:t>Gimp</a:t>
            </a:r>
            <a:r>
              <a:rPr lang="en-US" altLang="zh-TW" dirty="0" smtClean="0">
                <a:solidFill>
                  <a:srgbClr val="FF0000"/>
                </a:solidFill>
              </a:rPr>
              <a:t>*</a:t>
            </a:r>
          </a:p>
          <a:p>
            <a:pPr marL="514350" indent="-381000">
              <a:spcBef>
                <a:spcPts val="0"/>
              </a:spcBef>
              <a:buFont typeface="Times New Roman"/>
              <a:buChar char="❏"/>
            </a:pPr>
            <a:r>
              <a:rPr lang="en-US" altLang="zh-TW" dirty="0" smtClean="0">
                <a:solidFill>
                  <a:schemeClr val="tx1"/>
                </a:solidFill>
              </a:rPr>
              <a:t>Requirement</a:t>
            </a:r>
          </a:p>
          <a:p>
            <a:pPr marL="914400" lvl="1" indent="-381000">
              <a:spcBef>
                <a:spcPts val="0"/>
              </a:spcBef>
              <a:buFont typeface="Times New Roman"/>
              <a:buChar char="❏"/>
            </a:pPr>
            <a:r>
              <a:rPr lang="en-US" altLang="zh-TW" dirty="0" smtClean="0">
                <a:solidFill>
                  <a:schemeClr val="tx1"/>
                </a:solidFill>
              </a:rPr>
              <a:t>Download and edit the picture</a:t>
            </a:r>
          </a:p>
          <a:p>
            <a:pPr marL="1314450" lvl="2" indent="-381000">
              <a:spcBef>
                <a:spcPts val="0"/>
              </a:spcBef>
              <a:buFont typeface="Times New Roman"/>
              <a:buChar char="❏"/>
            </a:pPr>
            <a:r>
              <a:rPr lang="en-US" altLang="zh-TW" sz="2000" dirty="0">
                <a:solidFill>
                  <a:schemeClr val="tx1"/>
                </a:solidFill>
                <a:hlinkClick r:id="rId3"/>
              </a:rPr>
              <a:t>https://</a:t>
            </a:r>
            <a:r>
              <a:rPr lang="en-US" altLang="zh-TW" sz="2000" dirty="0" smtClean="0">
                <a:solidFill>
                  <a:schemeClr val="tx1"/>
                </a:solidFill>
                <a:hlinkClick r:id="rId3"/>
              </a:rPr>
              <a:t>nasa.cs.nctu.edu.tw/2015sahw1/files/nctucs.png</a:t>
            </a:r>
            <a:r>
              <a:rPr lang="en-US" altLang="zh-TW" sz="2000" dirty="0" smtClean="0">
                <a:solidFill>
                  <a:schemeClr val="tx1"/>
                </a:solidFill>
              </a:rPr>
              <a:t> </a:t>
            </a:r>
            <a:endParaRPr lang="en-US" altLang="zh-TW" sz="2000" dirty="0" smtClean="0">
              <a:solidFill>
                <a:srgbClr val="FF0000"/>
              </a:solidFill>
            </a:endParaRPr>
          </a:p>
          <a:p>
            <a:pPr marL="914400" lvl="1" indent="-381000">
              <a:spcBef>
                <a:spcPts val="0"/>
              </a:spcBef>
              <a:buFont typeface="Times New Roman"/>
              <a:buChar char="❏"/>
            </a:pPr>
            <a:endParaRPr lang="en-US" altLang="zh-TW" dirty="0" smtClean="0">
              <a:solidFill>
                <a:srgbClr val="FF0000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3654764"/>
            <a:ext cx="4049590" cy="296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08672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Software Rank A</a:t>
            </a:r>
            <a:r>
              <a:rPr lang="zh-TW" altLang="en-US" dirty="0" smtClean="0"/>
              <a:t> </a:t>
            </a:r>
            <a:r>
              <a:rPr lang="en-US" altLang="zh-TW" dirty="0" smtClean="0"/>
              <a:t>–</a:t>
            </a:r>
            <a:r>
              <a:rPr lang="zh-TW" altLang="en-US" dirty="0" smtClean="0"/>
              <a:t> </a:t>
            </a:r>
            <a:r>
              <a:rPr lang="en-US" altLang="zh-TW" dirty="0" smtClean="0"/>
              <a:t>Requirement (5)</a:t>
            </a:r>
            <a:endParaRPr lang="en-US" dirty="0"/>
          </a:p>
        </p:txBody>
      </p:sp>
      <p:sp>
        <p:nvSpPr>
          <p:cNvPr id="80" name="Shape 8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>
              <a:spcBef>
                <a:spcPts val="0"/>
              </a:spcBef>
              <a:buFont typeface="Times New Roman"/>
              <a:buChar char="❏"/>
            </a:pPr>
            <a:r>
              <a:rPr lang="en-US" altLang="zh-TW" dirty="0"/>
              <a:t>Remote desktop</a:t>
            </a:r>
            <a:r>
              <a:rPr lang="zh-TW" altLang="en-US" dirty="0"/>
              <a:t> </a:t>
            </a:r>
            <a:r>
              <a:rPr lang="en-US" altLang="zh-TW" dirty="0" smtClean="0"/>
              <a:t>(</a:t>
            </a:r>
            <a:r>
              <a:rPr lang="en-US" altLang="zh-TW" dirty="0" smtClean="0">
                <a:solidFill>
                  <a:srgbClr val="FF0000"/>
                </a:solidFill>
              </a:rPr>
              <a:t>2%</a:t>
            </a:r>
            <a:r>
              <a:rPr lang="en-US" altLang="zh-TW" dirty="0" smtClean="0"/>
              <a:t>)</a:t>
            </a:r>
            <a:endParaRPr lang="en-US" altLang="zh-TW" dirty="0"/>
          </a:p>
          <a:p>
            <a:pPr marL="914400" lvl="1" indent="-381000">
              <a:spcBef>
                <a:spcPts val="0"/>
              </a:spcBef>
              <a:buFont typeface="Times New Roman"/>
              <a:buChar char="❏"/>
            </a:pPr>
            <a:r>
              <a:rPr lang="en-US" altLang="zh-TW" dirty="0" err="1">
                <a:solidFill>
                  <a:schemeClr val="tx1"/>
                </a:solidFill>
              </a:rPr>
              <a:t>freeNX</a:t>
            </a:r>
            <a:endParaRPr lang="en-US" altLang="zh-TW" dirty="0">
              <a:solidFill>
                <a:schemeClr val="tx1"/>
              </a:solidFill>
            </a:endParaRPr>
          </a:p>
          <a:p>
            <a:pPr marL="1371600" lvl="2" indent="-381000">
              <a:spcBef>
                <a:spcPts val="0"/>
              </a:spcBef>
              <a:buFont typeface="Times New Roman"/>
              <a:buChar char="❏"/>
            </a:pPr>
            <a:r>
              <a:rPr lang="en-US" altLang="zh-TW" dirty="0"/>
              <a:t>(32bits only)</a:t>
            </a:r>
          </a:p>
          <a:p>
            <a:pPr marL="914400" lvl="1" indent="-381000">
              <a:spcBef>
                <a:spcPts val="0"/>
              </a:spcBef>
              <a:buFont typeface="Times New Roman"/>
              <a:buChar char="❏"/>
            </a:pPr>
            <a:r>
              <a:rPr lang="en-US" altLang="zh-TW" dirty="0" err="1">
                <a:solidFill>
                  <a:schemeClr val="dk1"/>
                </a:solidFill>
              </a:rPr>
              <a:t>tightvnc</a:t>
            </a:r>
            <a:endParaRPr lang="en-US" altLang="zh-TW" dirty="0">
              <a:solidFill>
                <a:schemeClr val="dk1"/>
              </a:solidFill>
            </a:endParaRPr>
          </a:p>
          <a:p>
            <a:pPr marL="914400" lvl="1" indent="-381000">
              <a:spcBef>
                <a:spcPts val="0"/>
              </a:spcBef>
              <a:buFont typeface="Times New Roman"/>
              <a:buChar char="❏"/>
            </a:pPr>
            <a:r>
              <a:rPr lang="en-US" altLang="zh-TW" dirty="0" err="1">
                <a:solidFill>
                  <a:schemeClr val="dk1"/>
                </a:solidFill>
              </a:rPr>
              <a:t>tigervnc</a:t>
            </a:r>
            <a:endParaRPr lang="en-US" altLang="zh-TW" dirty="0">
              <a:solidFill>
                <a:schemeClr val="dk1"/>
              </a:solidFill>
            </a:endParaRPr>
          </a:p>
          <a:p>
            <a:pPr marL="914400" lvl="1" indent="-381000">
              <a:spcBef>
                <a:spcPts val="0"/>
              </a:spcBef>
              <a:buFont typeface="Times New Roman"/>
              <a:buChar char="❏"/>
            </a:pPr>
            <a:r>
              <a:rPr lang="en-US" altLang="zh-TW" dirty="0" err="1" smtClean="0"/>
              <a:t>tsclient</a:t>
            </a:r>
            <a:endParaRPr lang="en-US" altLang="zh-TW" dirty="0"/>
          </a:p>
          <a:p>
            <a:pPr marL="914400" lvl="1" indent="-381000">
              <a:spcBef>
                <a:spcPts val="0"/>
              </a:spcBef>
              <a:buFont typeface="Times New Roman"/>
              <a:buChar char="❏"/>
            </a:pPr>
            <a:r>
              <a:rPr lang="en-US" altLang="zh-TW" dirty="0" err="1" smtClean="0"/>
              <a:t>remmina</a:t>
            </a:r>
            <a:endParaRPr lang="en-US" altLang="zh-TW" dirty="0"/>
          </a:p>
          <a:p>
            <a:pPr marL="914400" lvl="1" indent="-381000">
              <a:spcBef>
                <a:spcPts val="0"/>
              </a:spcBef>
              <a:buFont typeface="Times New Roman"/>
              <a:buChar char="❏"/>
            </a:pPr>
            <a:r>
              <a:rPr lang="en-US" altLang="zh-TW" dirty="0" err="1"/>
              <a:t>vinagre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514350" indent="-381000">
              <a:spcBef>
                <a:spcPts val="0"/>
              </a:spcBef>
              <a:buFont typeface="Times New Roman"/>
              <a:buChar char="❏"/>
            </a:pPr>
            <a:r>
              <a:rPr lang="en-US" altLang="zh-TW" dirty="0" smtClean="0">
                <a:solidFill>
                  <a:schemeClr val="tx1"/>
                </a:solidFill>
              </a:rPr>
              <a:t>Requirement</a:t>
            </a:r>
          </a:p>
          <a:p>
            <a:pPr marL="914400" lvl="1" indent="-381000">
              <a:spcBef>
                <a:spcPts val="0"/>
              </a:spcBef>
              <a:buFont typeface="Times New Roman"/>
              <a:buChar char="❏"/>
            </a:pPr>
            <a:r>
              <a:rPr lang="en-US" altLang="zh-TW" dirty="0" smtClean="0">
                <a:solidFill>
                  <a:schemeClr val="tx1"/>
                </a:solidFill>
              </a:rPr>
              <a:t>Connect to TA’s VNC server, announce when demo</a:t>
            </a:r>
          </a:p>
          <a:p>
            <a:pPr marL="914400" lvl="1" indent="-381000">
              <a:spcBef>
                <a:spcPts val="0"/>
              </a:spcBef>
              <a:buFont typeface="Times New Roman"/>
              <a:buChar char="❏"/>
            </a:pPr>
            <a:r>
              <a:rPr lang="en-US" altLang="zh-TW" dirty="0" smtClean="0">
                <a:solidFill>
                  <a:schemeClr val="tx1"/>
                </a:solidFill>
              </a:rPr>
              <a:t>You can connect to your own computer for testing</a:t>
            </a:r>
          </a:p>
        </p:txBody>
      </p:sp>
    </p:spTree>
    <p:extLst>
      <p:ext uri="{BB962C8B-B14F-4D97-AF65-F5344CB8AC3E}">
        <p14:creationId xmlns:p14="http://schemas.microsoft.com/office/powerpoint/2010/main" val="112579452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/>
              <a:t>Software Rank </a:t>
            </a:r>
            <a:r>
              <a:rPr lang="en-US" dirty="0" smtClean="0"/>
              <a:t>S (</a:t>
            </a:r>
            <a:r>
              <a:rPr lang="en-US" dirty="0" smtClean="0">
                <a:solidFill>
                  <a:srgbClr val="FF0000"/>
                </a:solidFill>
              </a:rPr>
              <a:t>25%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6" name="Shape 96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❏"/>
            </a:pPr>
            <a:r>
              <a:rPr lang="en-US" dirty="0" smtClean="0"/>
              <a:t>Office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en-US" altLang="zh-TW" dirty="0">
                <a:solidFill>
                  <a:srgbClr val="FF0000"/>
                </a:solidFill>
              </a:rPr>
              <a:t>4</a:t>
            </a:r>
            <a:r>
              <a:rPr lang="en-US" altLang="zh-TW" dirty="0" smtClean="0">
                <a:solidFill>
                  <a:srgbClr val="FF0000"/>
                </a:solidFill>
              </a:rPr>
              <a:t>%</a:t>
            </a:r>
            <a:r>
              <a:rPr lang="en-US" altLang="zh-TW" dirty="0" smtClean="0"/>
              <a:t>)</a:t>
            </a:r>
            <a:endParaRPr lang="en-US" dirty="0"/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❏"/>
            </a:pPr>
            <a:r>
              <a:rPr lang="en-US" dirty="0" err="1"/>
              <a:t>openoffice</a:t>
            </a:r>
            <a:endParaRPr lang="en-US" dirty="0"/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❏"/>
            </a:pPr>
            <a:r>
              <a:rPr lang="en-US" dirty="0" err="1">
                <a:solidFill>
                  <a:srgbClr val="FF0000"/>
                </a:solidFill>
              </a:rPr>
              <a:t>libreoffice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</a:p>
          <a:p>
            <a:pPr marL="457200" lvl="0" indent="-381000">
              <a:buFont typeface="Times New Roman"/>
              <a:buChar char="❏"/>
            </a:pPr>
            <a:r>
              <a:rPr lang="en-US" altLang="zh-TW" dirty="0"/>
              <a:t>P2P software</a:t>
            </a:r>
            <a:r>
              <a:rPr lang="zh-TW" altLang="en-US" dirty="0"/>
              <a:t> </a:t>
            </a:r>
            <a:r>
              <a:rPr lang="en-US" altLang="zh-TW" dirty="0" smtClean="0"/>
              <a:t>(</a:t>
            </a:r>
            <a:r>
              <a:rPr lang="en-US" altLang="zh-TW" dirty="0">
                <a:solidFill>
                  <a:srgbClr val="FF0000"/>
                </a:solidFill>
              </a:rPr>
              <a:t>3</a:t>
            </a:r>
            <a:r>
              <a:rPr lang="en-US" altLang="zh-TW" dirty="0" smtClean="0">
                <a:solidFill>
                  <a:srgbClr val="FF0000"/>
                </a:solidFill>
              </a:rPr>
              <a:t>%</a:t>
            </a:r>
            <a:r>
              <a:rPr lang="en-US" altLang="zh-TW" dirty="0" smtClean="0"/>
              <a:t>)</a:t>
            </a:r>
            <a:endParaRPr lang="en-US" altLang="zh-TW" dirty="0"/>
          </a:p>
          <a:p>
            <a:pPr marL="914400" lvl="1" indent="-381000">
              <a:buFont typeface="Times New Roman"/>
              <a:buChar char="❏"/>
            </a:pPr>
            <a:r>
              <a:rPr lang="en-US" altLang="zh-TW" dirty="0">
                <a:solidFill>
                  <a:srgbClr val="FF0000"/>
                </a:solidFill>
              </a:rPr>
              <a:t>transmission*</a:t>
            </a:r>
          </a:p>
          <a:p>
            <a:pPr marL="914400" lvl="1" indent="-381000">
              <a:buFont typeface="Times New Roman"/>
              <a:buChar char="❏"/>
            </a:pPr>
            <a:r>
              <a:rPr lang="en-US" altLang="zh-TW" dirty="0"/>
              <a:t>deluge</a:t>
            </a:r>
            <a:endParaRPr lang="en-US" dirty="0">
              <a:solidFill>
                <a:srgbClr val="FF0000"/>
              </a:solidFill>
            </a:endParaRP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❏"/>
            </a:pPr>
            <a:r>
              <a:rPr lang="en-US" dirty="0"/>
              <a:t>Virtual </a:t>
            </a:r>
            <a:r>
              <a:rPr lang="en-US" dirty="0" smtClean="0"/>
              <a:t>Machine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en-US" altLang="zh-TW" dirty="0" smtClean="0">
                <a:solidFill>
                  <a:srgbClr val="FF0000"/>
                </a:solidFill>
              </a:rPr>
              <a:t>18%</a:t>
            </a:r>
            <a:r>
              <a:rPr lang="en-US" altLang="zh-TW" dirty="0" smtClean="0"/>
              <a:t>)</a:t>
            </a:r>
            <a:endParaRPr lang="en-US" dirty="0"/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❏"/>
            </a:pPr>
            <a:r>
              <a:rPr lang="en-US" dirty="0" err="1">
                <a:solidFill>
                  <a:srgbClr val="FF0000"/>
                </a:solidFill>
              </a:rPr>
              <a:t>virtualbox-ose</a:t>
            </a:r>
            <a:r>
              <a:rPr lang="en-US" dirty="0">
                <a:solidFill>
                  <a:srgbClr val="FF0000"/>
                </a:solidFill>
              </a:rPr>
              <a:t>*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❏"/>
            </a:pPr>
            <a:r>
              <a:rPr lang="en-US" dirty="0" err="1"/>
              <a:t>aqemu</a:t>
            </a:r>
            <a:endParaRPr lang="en-US" dirty="0"/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❏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48144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Software Rank </a:t>
            </a:r>
            <a:r>
              <a:rPr lang="en-US" altLang="zh-TW" dirty="0"/>
              <a:t>S</a:t>
            </a:r>
            <a:r>
              <a:rPr lang="zh-TW" altLang="en-US" dirty="0" smtClean="0"/>
              <a:t> </a:t>
            </a:r>
            <a:r>
              <a:rPr lang="en-US" altLang="zh-TW" dirty="0" smtClean="0"/>
              <a:t>–</a:t>
            </a:r>
            <a:r>
              <a:rPr lang="zh-TW" altLang="en-US" dirty="0" smtClean="0"/>
              <a:t> </a:t>
            </a:r>
            <a:r>
              <a:rPr lang="en-US" altLang="zh-TW" dirty="0" smtClean="0"/>
              <a:t>Requirement (1)</a:t>
            </a:r>
            <a:endParaRPr lang="en-US" dirty="0"/>
          </a:p>
        </p:txBody>
      </p:sp>
      <p:sp>
        <p:nvSpPr>
          <p:cNvPr id="80" name="Shape 8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>
              <a:spcBef>
                <a:spcPts val="0"/>
              </a:spcBef>
              <a:buFont typeface="Times New Roman"/>
              <a:buChar char="❏"/>
            </a:pPr>
            <a:r>
              <a:rPr lang="en-US" altLang="zh-TW" dirty="0"/>
              <a:t>Office</a:t>
            </a:r>
            <a:r>
              <a:rPr lang="zh-TW" altLang="en-US" dirty="0"/>
              <a:t> </a:t>
            </a:r>
            <a:r>
              <a:rPr lang="en-US" altLang="zh-TW" dirty="0" smtClean="0"/>
              <a:t>(</a:t>
            </a:r>
            <a:r>
              <a:rPr lang="en-US" altLang="zh-TW" dirty="0" smtClean="0">
                <a:solidFill>
                  <a:srgbClr val="FF0000"/>
                </a:solidFill>
              </a:rPr>
              <a:t>total 4%</a:t>
            </a:r>
            <a:r>
              <a:rPr lang="en-US" altLang="zh-TW" dirty="0" smtClean="0"/>
              <a:t>)</a:t>
            </a:r>
            <a:endParaRPr lang="en-US" altLang="zh-TW" dirty="0"/>
          </a:p>
          <a:p>
            <a:pPr marL="914400" lvl="1" indent="-381000">
              <a:spcBef>
                <a:spcPts val="0"/>
              </a:spcBef>
              <a:buFont typeface="Times New Roman"/>
              <a:buChar char="❏"/>
            </a:pPr>
            <a:r>
              <a:rPr lang="en-US" altLang="zh-TW" dirty="0" err="1"/>
              <a:t>openoffice</a:t>
            </a:r>
            <a:endParaRPr lang="en-US" altLang="zh-TW" dirty="0"/>
          </a:p>
          <a:p>
            <a:pPr marL="914400" lvl="1" indent="-381000">
              <a:spcBef>
                <a:spcPts val="0"/>
              </a:spcBef>
              <a:buFont typeface="Times New Roman"/>
              <a:buChar char="❏"/>
            </a:pPr>
            <a:r>
              <a:rPr lang="en-US" altLang="zh-TW" dirty="0" err="1">
                <a:solidFill>
                  <a:srgbClr val="FF0000"/>
                </a:solidFill>
              </a:rPr>
              <a:t>libreoffice</a:t>
            </a:r>
            <a:r>
              <a:rPr lang="en-US" altLang="zh-TW" dirty="0">
                <a:solidFill>
                  <a:srgbClr val="FF0000"/>
                </a:solidFill>
              </a:rPr>
              <a:t>*</a:t>
            </a:r>
          </a:p>
          <a:p>
            <a:pPr marL="514350" indent="-381000">
              <a:spcBef>
                <a:spcPts val="0"/>
              </a:spcBef>
              <a:buFont typeface="Times New Roman"/>
              <a:buChar char="❏"/>
            </a:pPr>
            <a:r>
              <a:rPr lang="en-US" altLang="zh-TW" dirty="0" smtClean="0">
                <a:solidFill>
                  <a:schemeClr val="tx1"/>
                </a:solidFill>
              </a:rPr>
              <a:t>Requirement</a:t>
            </a:r>
          </a:p>
          <a:p>
            <a:pPr marL="914400" lvl="1" indent="-381000">
              <a:buFont typeface="Times New Roman"/>
              <a:buChar char="❏"/>
            </a:pPr>
            <a:r>
              <a:rPr lang="en-US" altLang="zh-TW" dirty="0"/>
              <a:t>Open any </a:t>
            </a:r>
            <a:r>
              <a:rPr lang="en-US" altLang="zh-TW" dirty="0" err="1" smtClean="0"/>
              <a:t>pptx</a:t>
            </a:r>
            <a:r>
              <a:rPr lang="en-US" altLang="zh-TW" dirty="0" smtClean="0"/>
              <a:t> file </a:t>
            </a:r>
            <a:r>
              <a:rPr lang="en-US" altLang="zh-TW" dirty="0">
                <a:solidFill>
                  <a:srgbClr val="FF0000"/>
                </a:solidFill>
              </a:rPr>
              <a:t>with applications listed </a:t>
            </a:r>
            <a:r>
              <a:rPr lang="en-US" altLang="zh-TW" dirty="0" smtClean="0">
                <a:solidFill>
                  <a:srgbClr val="FF0000"/>
                </a:solidFill>
              </a:rPr>
              <a:t>above </a:t>
            </a:r>
            <a:r>
              <a:rPr lang="en-US" altLang="zh-TW" dirty="0" smtClean="0">
                <a:solidFill>
                  <a:schemeClr val="tx1"/>
                </a:solidFill>
              </a:rPr>
              <a:t>(</a:t>
            </a:r>
            <a:r>
              <a:rPr lang="en-US" altLang="zh-TW" dirty="0">
                <a:solidFill>
                  <a:srgbClr val="FF0000"/>
                </a:solidFill>
              </a:rPr>
              <a:t>2</a:t>
            </a:r>
            <a:r>
              <a:rPr lang="en-US" altLang="zh-TW" dirty="0" smtClean="0">
                <a:solidFill>
                  <a:srgbClr val="FF0000"/>
                </a:solidFill>
              </a:rPr>
              <a:t>%</a:t>
            </a:r>
            <a:r>
              <a:rPr lang="en-US" altLang="zh-TW" dirty="0" smtClean="0">
                <a:solidFill>
                  <a:schemeClr val="tx1"/>
                </a:solidFill>
              </a:rPr>
              <a:t>)</a:t>
            </a:r>
            <a:endParaRPr lang="en-US" altLang="zh-TW" dirty="0">
              <a:solidFill>
                <a:schemeClr val="tx1"/>
              </a:solidFill>
            </a:endParaRPr>
          </a:p>
          <a:p>
            <a:pPr marL="914400" lvl="1" indent="-381000">
              <a:buFont typeface="Times New Roman"/>
              <a:buChar char="❏"/>
            </a:pPr>
            <a:r>
              <a:rPr lang="en-US" altLang="zh-TW" dirty="0"/>
              <a:t>You can download </a:t>
            </a:r>
            <a:r>
              <a:rPr lang="en-US" altLang="zh-TW" dirty="0" err="1" smtClean="0"/>
              <a:t>pptx</a:t>
            </a:r>
            <a:r>
              <a:rPr lang="en-US" altLang="zh-TW" dirty="0" smtClean="0"/>
              <a:t> </a:t>
            </a:r>
            <a:r>
              <a:rPr lang="en-US" altLang="zh-TW" dirty="0"/>
              <a:t>files from here</a:t>
            </a:r>
          </a:p>
          <a:p>
            <a:pPr marL="1314450" lvl="2" indent="-381000">
              <a:buFont typeface="Times New Roman"/>
              <a:buChar char="❏"/>
            </a:pPr>
            <a:r>
              <a:rPr lang="en-US" altLang="zh-TW" sz="1800" dirty="0">
                <a:hlinkClick r:id="rId3"/>
              </a:rPr>
              <a:t>https://nasa.cs.nctu.edu.tw/sa/2015</a:t>
            </a:r>
            <a:r>
              <a:rPr lang="en-US" altLang="zh-TW" sz="1800" dirty="0" smtClean="0">
                <a:hlinkClick r:id="rId3"/>
              </a:rPr>
              <a:t>/</a:t>
            </a:r>
            <a:endParaRPr lang="en-US" altLang="zh-TW" sz="1800" dirty="0" smtClean="0"/>
          </a:p>
          <a:p>
            <a:pPr marL="914400" lvl="1" indent="-381000">
              <a:buFont typeface="Times New Roman"/>
              <a:buChar char="❏"/>
            </a:pPr>
            <a:r>
              <a:rPr lang="en-US" altLang="zh-TW" dirty="0" smtClean="0">
                <a:solidFill>
                  <a:schemeClr val="tx1"/>
                </a:solidFill>
              </a:rPr>
              <a:t>Chinese support (</a:t>
            </a:r>
            <a:r>
              <a:rPr lang="en-US" altLang="zh-TW" dirty="0" smtClean="0">
                <a:solidFill>
                  <a:srgbClr val="FF0000"/>
                </a:solidFill>
              </a:rPr>
              <a:t>2%</a:t>
            </a:r>
            <a:r>
              <a:rPr lang="en-US" altLang="zh-TW" dirty="0" smtClean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6148" y="4263389"/>
            <a:ext cx="3319010" cy="243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20135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Software Rank </a:t>
            </a:r>
            <a:r>
              <a:rPr lang="en-US" altLang="zh-TW" dirty="0"/>
              <a:t>S</a:t>
            </a:r>
            <a:r>
              <a:rPr lang="zh-TW" altLang="en-US" dirty="0" smtClean="0"/>
              <a:t> </a:t>
            </a:r>
            <a:r>
              <a:rPr lang="en-US" altLang="zh-TW" dirty="0" smtClean="0"/>
              <a:t>–</a:t>
            </a:r>
            <a:r>
              <a:rPr lang="zh-TW" altLang="en-US" dirty="0" smtClean="0"/>
              <a:t> </a:t>
            </a:r>
            <a:r>
              <a:rPr lang="en-US" altLang="zh-TW" dirty="0" smtClean="0"/>
              <a:t>Requirement (2)</a:t>
            </a:r>
            <a:endParaRPr lang="en-US" dirty="0"/>
          </a:p>
        </p:txBody>
      </p:sp>
      <p:sp>
        <p:nvSpPr>
          <p:cNvPr id="80" name="Shape 8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>
              <a:spcBef>
                <a:spcPts val="0"/>
              </a:spcBef>
              <a:buFont typeface="Times New Roman"/>
              <a:buChar char="❏"/>
            </a:pPr>
            <a:r>
              <a:rPr lang="en-US" altLang="zh-TW" dirty="0"/>
              <a:t>P2P software</a:t>
            </a:r>
            <a:r>
              <a:rPr lang="zh-TW" altLang="en-US" dirty="0"/>
              <a:t> </a:t>
            </a:r>
            <a:r>
              <a:rPr lang="en-US" altLang="zh-TW" dirty="0" smtClean="0"/>
              <a:t>(</a:t>
            </a:r>
            <a:r>
              <a:rPr lang="en-US" altLang="zh-TW" dirty="0" smtClean="0">
                <a:solidFill>
                  <a:srgbClr val="FF0000"/>
                </a:solidFill>
              </a:rPr>
              <a:t>total 3%</a:t>
            </a:r>
            <a:r>
              <a:rPr lang="en-US" altLang="zh-TW" dirty="0" smtClean="0"/>
              <a:t>)</a:t>
            </a:r>
            <a:endParaRPr lang="en-US" altLang="zh-TW" dirty="0"/>
          </a:p>
          <a:p>
            <a:pPr marL="914400" lvl="1" indent="-381000">
              <a:spcBef>
                <a:spcPts val="0"/>
              </a:spcBef>
              <a:buFont typeface="Times New Roman"/>
              <a:buChar char="❏"/>
            </a:pPr>
            <a:r>
              <a:rPr lang="en-US" altLang="zh-TW" dirty="0">
                <a:solidFill>
                  <a:srgbClr val="FF0000"/>
                </a:solidFill>
              </a:rPr>
              <a:t>transmission*</a:t>
            </a:r>
          </a:p>
          <a:p>
            <a:pPr marL="914400" lvl="1" indent="-381000">
              <a:spcBef>
                <a:spcPts val="0"/>
              </a:spcBef>
              <a:buFont typeface="Times New Roman"/>
              <a:buChar char="❏"/>
            </a:pPr>
            <a:r>
              <a:rPr lang="en-US" altLang="zh-TW" dirty="0"/>
              <a:t>deluge</a:t>
            </a:r>
            <a:endParaRPr lang="en-US" altLang="zh-TW" dirty="0">
              <a:solidFill>
                <a:srgbClr val="FF0000"/>
              </a:solidFill>
            </a:endParaRPr>
          </a:p>
          <a:p>
            <a:pPr marL="514350" indent="-381000">
              <a:spcBef>
                <a:spcPts val="0"/>
              </a:spcBef>
              <a:buFont typeface="Times New Roman"/>
              <a:buChar char="❏"/>
            </a:pPr>
            <a:r>
              <a:rPr lang="en-US" altLang="zh-TW" dirty="0" smtClean="0">
                <a:solidFill>
                  <a:schemeClr val="tx1"/>
                </a:solidFill>
              </a:rPr>
              <a:t>Requirement</a:t>
            </a:r>
          </a:p>
          <a:p>
            <a:pPr marL="914400" lvl="1" indent="-381000">
              <a:buFont typeface="Times New Roman"/>
              <a:buChar char="❏"/>
            </a:pPr>
            <a:r>
              <a:rPr lang="en-US" altLang="zh-TW" dirty="0" smtClean="0"/>
              <a:t>Download files via torrents(</a:t>
            </a:r>
            <a:r>
              <a:rPr lang="en-US" altLang="zh-TW" dirty="0">
                <a:solidFill>
                  <a:srgbClr val="FF0000"/>
                </a:solidFill>
              </a:rPr>
              <a:t>2</a:t>
            </a:r>
            <a:r>
              <a:rPr lang="en-US" altLang="zh-TW" dirty="0" smtClean="0">
                <a:solidFill>
                  <a:srgbClr val="FF0000"/>
                </a:solidFill>
              </a:rPr>
              <a:t>%</a:t>
            </a:r>
            <a:r>
              <a:rPr lang="en-US" altLang="zh-TW" dirty="0" smtClean="0"/>
              <a:t>) (show the progress)</a:t>
            </a:r>
          </a:p>
          <a:p>
            <a:pPr marL="914400" lvl="1" indent="-381000">
              <a:buFont typeface="Times New Roman"/>
              <a:buChar char="❏"/>
            </a:pPr>
            <a:r>
              <a:rPr lang="en-US" altLang="zh-TW" dirty="0" smtClean="0"/>
              <a:t>Chinese support (</a:t>
            </a:r>
            <a:r>
              <a:rPr lang="en-US" altLang="zh-TW" dirty="0" smtClean="0">
                <a:solidFill>
                  <a:srgbClr val="FF0000"/>
                </a:solidFill>
              </a:rPr>
              <a:t>1%</a:t>
            </a:r>
            <a:r>
              <a:rPr lang="en-US" altLang="zh-TW" dirty="0" smtClean="0"/>
              <a:t>)</a:t>
            </a:r>
          </a:p>
          <a:p>
            <a:pPr marL="914400" lvl="1" indent="-381000">
              <a:buFont typeface="Times New Roman"/>
              <a:buChar char="❏"/>
            </a:pPr>
            <a:r>
              <a:rPr lang="en-US" altLang="zh-TW" dirty="0" smtClean="0"/>
              <a:t>You can get torrents from: </a:t>
            </a:r>
          </a:p>
          <a:p>
            <a:pPr marL="1314450" lvl="2" indent="-381000">
              <a:buFont typeface="Times New Roman"/>
              <a:buChar char="❏"/>
            </a:pPr>
            <a:r>
              <a:rPr lang="en-US" altLang="zh-TW" u="sng" dirty="0" smtClean="0">
                <a:solidFill>
                  <a:schemeClr val="hlink"/>
                </a:solidFill>
                <a:hlinkClick r:id="rId3"/>
              </a:rPr>
              <a:t>http</a:t>
            </a:r>
            <a:r>
              <a:rPr lang="en-US" altLang="zh-TW" u="sng" dirty="0">
                <a:solidFill>
                  <a:schemeClr val="hlink"/>
                </a:solidFill>
                <a:hlinkClick r:id="rId3"/>
              </a:rPr>
              <a:t>://</a:t>
            </a:r>
            <a:r>
              <a:rPr lang="en-US" altLang="zh-TW" u="sng" dirty="0" smtClean="0">
                <a:solidFill>
                  <a:schemeClr val="hlink"/>
                </a:solidFill>
                <a:hlinkClick r:id="rId3"/>
              </a:rPr>
              <a:t>www.gotbsd.net</a:t>
            </a:r>
            <a:endParaRPr lang="en-US" altLang="zh-TW" dirty="0" smtClean="0">
              <a:solidFill>
                <a:schemeClr val="dk1"/>
              </a:solidFill>
            </a:endParaRPr>
          </a:p>
          <a:p>
            <a:pPr marL="914400" lvl="1" indent="-381000">
              <a:buFont typeface="Times New Roman"/>
              <a:buChar char="❏"/>
            </a:pPr>
            <a:r>
              <a:rPr lang="en-US" altLang="zh-TW" dirty="0" smtClean="0">
                <a:solidFill>
                  <a:schemeClr val="dk1"/>
                </a:solidFill>
              </a:rPr>
              <a:t>Notes: </a:t>
            </a:r>
            <a:r>
              <a:rPr lang="en-US" altLang="zh-TW" dirty="0">
                <a:solidFill>
                  <a:srgbClr val="FF0000"/>
                </a:solidFill>
              </a:rPr>
              <a:t>N</a:t>
            </a:r>
            <a:r>
              <a:rPr lang="en-US" altLang="zh-TW" dirty="0" smtClean="0">
                <a:solidFill>
                  <a:srgbClr val="FF0000"/>
                </a:solidFill>
              </a:rPr>
              <a:t>o NCTU-Wireless</a:t>
            </a:r>
            <a:endParaRPr lang="en-US" altLang="zh-TW" dirty="0">
              <a:solidFill>
                <a:srgbClr val="FF0000"/>
              </a:solidFill>
            </a:endParaRPr>
          </a:p>
          <a:p>
            <a:pPr marL="914400" lvl="1" indent="-381000">
              <a:buFont typeface="Times New Roman"/>
              <a:buChar char="❏"/>
            </a:pPr>
            <a:endParaRPr lang="en-US" altLang="zh-TW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7776" y="3623309"/>
            <a:ext cx="3323354" cy="314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14294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Software Rank </a:t>
            </a:r>
            <a:r>
              <a:rPr lang="en-US" altLang="zh-TW" dirty="0"/>
              <a:t>S</a:t>
            </a:r>
            <a:r>
              <a:rPr lang="zh-TW" altLang="en-US" dirty="0" smtClean="0"/>
              <a:t> </a:t>
            </a:r>
            <a:r>
              <a:rPr lang="en-US" altLang="zh-TW" dirty="0" smtClean="0"/>
              <a:t>–</a:t>
            </a:r>
            <a:r>
              <a:rPr lang="zh-TW" altLang="en-US" dirty="0" smtClean="0"/>
              <a:t> </a:t>
            </a:r>
            <a:r>
              <a:rPr lang="en-US" altLang="zh-TW" dirty="0" smtClean="0"/>
              <a:t>Requirement (3)</a:t>
            </a:r>
            <a:endParaRPr lang="en-US" dirty="0"/>
          </a:p>
        </p:txBody>
      </p:sp>
      <p:sp>
        <p:nvSpPr>
          <p:cNvPr id="80" name="Shape 8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>
              <a:spcBef>
                <a:spcPts val="0"/>
              </a:spcBef>
              <a:buFont typeface="Times New Roman"/>
              <a:buChar char="❏"/>
            </a:pPr>
            <a:r>
              <a:rPr lang="en-US" altLang="zh-TW" dirty="0"/>
              <a:t>Virtual Machine</a:t>
            </a:r>
            <a:r>
              <a:rPr lang="zh-TW" altLang="en-US" dirty="0"/>
              <a:t> </a:t>
            </a:r>
            <a:r>
              <a:rPr lang="en-US" altLang="zh-TW" dirty="0" smtClean="0"/>
              <a:t>(</a:t>
            </a:r>
            <a:r>
              <a:rPr lang="en-US" altLang="zh-TW" dirty="0" smtClean="0">
                <a:solidFill>
                  <a:srgbClr val="FF0000"/>
                </a:solidFill>
              </a:rPr>
              <a:t>total 18%</a:t>
            </a:r>
            <a:r>
              <a:rPr lang="en-US" altLang="zh-TW" dirty="0" smtClean="0"/>
              <a:t>)</a:t>
            </a:r>
            <a:endParaRPr lang="en-US" altLang="zh-TW" dirty="0"/>
          </a:p>
          <a:p>
            <a:pPr marL="914400" lvl="1" indent="-381000">
              <a:spcBef>
                <a:spcPts val="0"/>
              </a:spcBef>
              <a:buFont typeface="Times New Roman"/>
              <a:buChar char="❏"/>
            </a:pPr>
            <a:r>
              <a:rPr lang="en-US" altLang="zh-TW" dirty="0" err="1">
                <a:solidFill>
                  <a:srgbClr val="FF0000"/>
                </a:solidFill>
              </a:rPr>
              <a:t>virtualbox-ose</a:t>
            </a:r>
            <a:r>
              <a:rPr lang="en-US" altLang="zh-TW" dirty="0">
                <a:solidFill>
                  <a:srgbClr val="FF0000"/>
                </a:solidFill>
              </a:rPr>
              <a:t>*</a:t>
            </a:r>
          </a:p>
          <a:p>
            <a:pPr marL="914400" lvl="1" indent="-381000">
              <a:spcBef>
                <a:spcPts val="0"/>
              </a:spcBef>
              <a:buFont typeface="Times New Roman"/>
              <a:buChar char="❏"/>
            </a:pPr>
            <a:r>
              <a:rPr lang="en-US" altLang="zh-TW" dirty="0" err="1"/>
              <a:t>aqemu</a:t>
            </a:r>
            <a:endParaRPr lang="en-US" altLang="zh-TW" dirty="0">
              <a:solidFill>
                <a:srgbClr val="FF0000"/>
              </a:solidFill>
            </a:endParaRPr>
          </a:p>
          <a:p>
            <a:pPr marL="514350" indent="-381000">
              <a:spcBef>
                <a:spcPts val="0"/>
              </a:spcBef>
              <a:buFont typeface="Times New Roman"/>
              <a:buChar char="❏"/>
            </a:pPr>
            <a:r>
              <a:rPr lang="en-US" altLang="zh-TW" dirty="0" smtClean="0">
                <a:solidFill>
                  <a:schemeClr val="tx1"/>
                </a:solidFill>
              </a:rPr>
              <a:t>Requirement</a:t>
            </a:r>
          </a:p>
          <a:p>
            <a:pPr marL="914400" lvl="1" indent="-381000">
              <a:buFont typeface="Times New Roman"/>
              <a:buChar char="❏"/>
            </a:pPr>
            <a:r>
              <a:rPr lang="en-US" altLang="zh-TW" dirty="0" smtClean="0"/>
              <a:t>Open an FreeBSD VM inside your FreeBSD	 (</a:t>
            </a:r>
            <a:r>
              <a:rPr lang="en-US" altLang="zh-TW" dirty="0" smtClean="0">
                <a:solidFill>
                  <a:srgbClr val="FF0000"/>
                </a:solidFill>
              </a:rPr>
              <a:t>17%</a:t>
            </a:r>
            <a:r>
              <a:rPr lang="en-US" altLang="zh-TW" dirty="0" smtClean="0"/>
              <a:t>)</a:t>
            </a:r>
          </a:p>
          <a:p>
            <a:pPr marL="914400" lvl="1" indent="-381000">
              <a:buFont typeface="Times New Roman"/>
              <a:buChar char="❏"/>
            </a:pPr>
            <a:r>
              <a:rPr lang="en-US" altLang="zh-TW" dirty="0" smtClean="0"/>
              <a:t>Tips: use host CD (from host OS) if you cannot load .ISO from </a:t>
            </a:r>
            <a:r>
              <a:rPr lang="en-US" altLang="zh-TW" dirty="0" err="1" smtClean="0"/>
              <a:t>virtualbox</a:t>
            </a:r>
            <a:endParaRPr lang="en-US" altLang="zh-TW" dirty="0" smtClean="0"/>
          </a:p>
          <a:p>
            <a:pPr marL="914400" lvl="1" indent="-381000">
              <a:buFont typeface="Times New Roman"/>
              <a:buChar char="❏"/>
            </a:pPr>
            <a:r>
              <a:rPr lang="en-US" altLang="zh-TW" dirty="0" smtClean="0"/>
              <a:t>Chinese support (</a:t>
            </a:r>
            <a:r>
              <a:rPr lang="en-US" altLang="zh-TW" dirty="0" smtClean="0">
                <a:solidFill>
                  <a:srgbClr val="FF0000"/>
                </a:solidFill>
              </a:rPr>
              <a:t>1%</a:t>
            </a:r>
            <a:r>
              <a:rPr lang="en-US" altLang="zh-TW" dirty="0" smtClean="0"/>
              <a:t>)</a:t>
            </a:r>
            <a:endParaRPr lang="en-US" altLang="zh-TW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145" y="4187003"/>
            <a:ext cx="3411855" cy="256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77174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 smtClean="0"/>
              <a:t>Bonus </a:t>
            </a:r>
            <a:r>
              <a:rPr lang="en-US" altLang="zh-TW" dirty="0"/>
              <a:t>(up to </a:t>
            </a:r>
            <a:r>
              <a:rPr lang="en-US" altLang="zh-TW" dirty="0" smtClean="0">
                <a:solidFill>
                  <a:srgbClr val="FF0000"/>
                </a:solidFill>
              </a:rPr>
              <a:t>15%</a:t>
            </a:r>
            <a:r>
              <a:rPr lang="en-US" altLang="zh-TW" dirty="0" smtClean="0"/>
              <a:t>)</a:t>
            </a:r>
            <a:endParaRPr lang="en-US" dirty="0"/>
          </a:p>
        </p:txBody>
      </p:sp>
      <p:sp>
        <p:nvSpPr>
          <p:cNvPr id="104" name="Shape 10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❏"/>
            </a:pPr>
            <a:r>
              <a:rPr lang="en-US" dirty="0"/>
              <a:t>IDE Environment</a:t>
            </a:r>
          </a:p>
          <a:p>
            <a:pPr marL="914400" lvl="1" indent="-381000">
              <a:spcBef>
                <a:spcPts val="0"/>
              </a:spcBef>
              <a:buFont typeface="Times New Roman"/>
              <a:buChar char="❏"/>
            </a:pPr>
            <a:r>
              <a:rPr lang="en-US" dirty="0"/>
              <a:t>Code::</a:t>
            </a:r>
            <a:r>
              <a:rPr lang="en-US" dirty="0" smtClean="0"/>
              <a:t>Blocks</a:t>
            </a:r>
            <a:r>
              <a:rPr lang="zh-TW" altLang="en-US" dirty="0" smtClean="0"/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with </a:t>
            </a:r>
            <a:r>
              <a:rPr lang="en-US" altLang="zh-TW" dirty="0">
                <a:solidFill>
                  <a:srgbClr val="FF0000"/>
                </a:solidFill>
              </a:rPr>
              <a:t>C/C++</a:t>
            </a:r>
            <a:r>
              <a:rPr lang="en-US" altLang="zh-TW" dirty="0"/>
              <a:t> compiling/executing </a:t>
            </a:r>
            <a:r>
              <a:rPr lang="en-US" altLang="zh-TW" dirty="0" smtClean="0"/>
              <a:t>(</a:t>
            </a:r>
            <a:r>
              <a:rPr lang="en-US" altLang="zh-TW" dirty="0">
                <a:solidFill>
                  <a:srgbClr val="FF0000"/>
                </a:solidFill>
              </a:rPr>
              <a:t>2</a:t>
            </a:r>
            <a:r>
              <a:rPr lang="en-US" altLang="zh-TW" dirty="0" smtClean="0">
                <a:solidFill>
                  <a:srgbClr val="FF0000"/>
                </a:solidFill>
              </a:rPr>
              <a:t>%</a:t>
            </a:r>
            <a:r>
              <a:rPr lang="en-US" altLang="zh-TW" dirty="0" smtClean="0"/>
              <a:t>)</a:t>
            </a:r>
            <a:endParaRPr lang="en-US" dirty="0"/>
          </a:p>
          <a:p>
            <a:pPr marL="914400" lvl="1" indent="-381000">
              <a:spcBef>
                <a:spcPts val="0"/>
              </a:spcBef>
              <a:buFont typeface="Times New Roman"/>
              <a:buChar char="❏"/>
            </a:pPr>
            <a:r>
              <a:rPr lang="en-US" dirty="0" smtClean="0"/>
              <a:t>Eclipse </a:t>
            </a:r>
            <a:r>
              <a:rPr lang="en-US" dirty="0" smtClean="0">
                <a:solidFill>
                  <a:srgbClr val="FF0000"/>
                </a:solidFill>
              </a:rPr>
              <a:t>with Java </a:t>
            </a:r>
            <a:r>
              <a:rPr lang="en-US" dirty="0" smtClean="0"/>
              <a:t>compiling/executing</a:t>
            </a:r>
            <a:r>
              <a:rPr lang="en-US" altLang="zh-TW" dirty="0" smtClean="0"/>
              <a:t>(</a:t>
            </a:r>
            <a:r>
              <a:rPr lang="en-US" altLang="zh-TW" dirty="0">
                <a:solidFill>
                  <a:srgbClr val="FF0000"/>
                </a:solidFill>
              </a:rPr>
              <a:t>3</a:t>
            </a:r>
            <a:r>
              <a:rPr lang="en-US" altLang="zh-TW" dirty="0" smtClean="0">
                <a:solidFill>
                  <a:srgbClr val="FF0000"/>
                </a:solidFill>
              </a:rPr>
              <a:t>%</a:t>
            </a:r>
            <a:r>
              <a:rPr lang="en-US" altLang="zh-TW" dirty="0" smtClean="0"/>
              <a:t>)</a:t>
            </a:r>
            <a:endParaRPr lang="en-US" dirty="0"/>
          </a:p>
          <a:p>
            <a:pPr marL="457200" lvl="0" indent="-381000">
              <a:spcBef>
                <a:spcPts val="0"/>
              </a:spcBef>
              <a:buFont typeface="Times New Roman"/>
              <a:buChar char="❏"/>
            </a:pPr>
            <a:r>
              <a:rPr lang="en-US" dirty="0"/>
              <a:t>Games (in Wine</a:t>
            </a:r>
            <a:r>
              <a:rPr lang="en-US" dirty="0" smtClean="0"/>
              <a:t>) </a:t>
            </a:r>
            <a:r>
              <a:rPr lang="en-US" altLang="zh-TW" dirty="0" smtClean="0"/>
              <a:t>(</a:t>
            </a:r>
            <a:r>
              <a:rPr lang="en-US" altLang="zh-TW" dirty="0" smtClean="0">
                <a:solidFill>
                  <a:srgbClr val="FF0000"/>
                </a:solidFill>
              </a:rPr>
              <a:t>5%</a:t>
            </a:r>
            <a:r>
              <a:rPr lang="en-US" altLang="zh-TW" dirty="0" smtClean="0"/>
              <a:t>)</a:t>
            </a:r>
            <a:endParaRPr lang="en-US" dirty="0" smtClean="0"/>
          </a:p>
          <a:p>
            <a:pPr marL="914400" lvl="1" indent="-381000">
              <a:spcBef>
                <a:spcPts val="0"/>
              </a:spcBef>
              <a:buFont typeface="Arial"/>
              <a:buChar char="❏"/>
            </a:pPr>
            <a:r>
              <a:rPr lang="en-US" altLang="zh-TW" dirty="0"/>
              <a:t>try to install </a:t>
            </a:r>
            <a:r>
              <a:rPr lang="en-US" altLang="zh-TW" dirty="0" err="1"/>
              <a:t>WoW</a:t>
            </a:r>
            <a:r>
              <a:rPr lang="en-US" altLang="zh-TW" dirty="0"/>
              <a:t>, </a:t>
            </a:r>
            <a:r>
              <a:rPr lang="en-US" altLang="zh-TW" dirty="0" err="1" smtClean="0"/>
              <a:t>PoE</a:t>
            </a:r>
            <a:r>
              <a:rPr lang="en-US" altLang="zh-TW" dirty="0"/>
              <a:t>, </a:t>
            </a:r>
            <a:r>
              <a:rPr lang="en-US" altLang="zh-TW" dirty="0" err="1" smtClean="0"/>
              <a:t>LoL</a:t>
            </a:r>
            <a:r>
              <a:rPr lang="en-US" altLang="zh-TW" dirty="0" smtClean="0"/>
              <a:t>(US) </a:t>
            </a:r>
            <a:r>
              <a:rPr lang="en-US" altLang="zh-TW" dirty="0"/>
              <a:t>… fancy 3D games</a:t>
            </a:r>
          </a:p>
          <a:p>
            <a:pPr marL="914400" lvl="1" indent="-381000">
              <a:spcBef>
                <a:spcPts val="0"/>
              </a:spcBef>
              <a:buFont typeface="Arial"/>
              <a:buChar char="❏"/>
            </a:pPr>
            <a:r>
              <a:rPr lang="en-US" altLang="zh-TW" dirty="0"/>
              <a:t>Make sure it can run normally</a:t>
            </a:r>
            <a:r>
              <a:rPr lang="en-US" altLang="zh-TW" dirty="0" smtClean="0"/>
              <a:t>.</a:t>
            </a:r>
          </a:p>
          <a:p>
            <a:pPr marL="514350" indent="-381000">
              <a:spcBef>
                <a:spcPts val="0"/>
              </a:spcBef>
              <a:buFont typeface="Arial"/>
              <a:buChar char="❏"/>
            </a:pPr>
            <a:r>
              <a:rPr lang="en-US" altLang="zh-TW" dirty="0" smtClean="0"/>
              <a:t>Other language support (</a:t>
            </a:r>
            <a:r>
              <a:rPr lang="en-US" altLang="zh-TW" dirty="0" smtClean="0">
                <a:solidFill>
                  <a:srgbClr val="FF0000"/>
                </a:solidFill>
              </a:rPr>
              <a:t>2%</a:t>
            </a:r>
            <a:r>
              <a:rPr lang="en-US" altLang="zh-TW" dirty="0" smtClean="0"/>
              <a:t>)</a:t>
            </a:r>
          </a:p>
          <a:p>
            <a:pPr marL="914400" lvl="1" indent="-381000">
              <a:spcBef>
                <a:spcPts val="0"/>
              </a:spcBef>
              <a:buFont typeface="Arial"/>
              <a:buChar char="❏"/>
            </a:pPr>
            <a:r>
              <a:rPr lang="en-US" altLang="zh-TW" dirty="0"/>
              <a:t>Full Japanese support for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皮卡丘打排球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0" lvl="1" indent="-381000">
              <a:spcBef>
                <a:spcPts val="0"/>
              </a:spcBef>
              <a:buFont typeface="Arial"/>
              <a:buChar char="❏"/>
            </a:pPr>
            <a:r>
              <a:rPr lang="en-US" dirty="0" smtClean="0"/>
              <a:t>Show the Japanese </a:t>
            </a:r>
            <a:r>
              <a:rPr lang="en-US" altLang="zh-TW" dirty="0"/>
              <a:t>application </a:t>
            </a:r>
            <a:r>
              <a:rPr lang="en-US" dirty="0" smtClean="0"/>
              <a:t>title correctly</a:t>
            </a:r>
            <a:endParaRPr lang="en-US" dirty="0"/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❏"/>
            </a:pPr>
            <a:r>
              <a:rPr lang="en-US" dirty="0" err="1"/>
              <a:t>Misc</a:t>
            </a:r>
            <a:endParaRPr lang="en-US" dirty="0"/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❏"/>
            </a:pPr>
            <a:r>
              <a:rPr lang="en-US" dirty="0"/>
              <a:t>applications which </a:t>
            </a:r>
            <a:r>
              <a:rPr lang="en-US" dirty="0">
                <a:solidFill>
                  <a:srgbClr val="FF0000"/>
                </a:solidFill>
              </a:rPr>
              <a:t>cannot be built up easily </a:t>
            </a:r>
          </a:p>
        </p:txBody>
      </p:sp>
    </p:spTree>
    <p:extLst>
      <p:ext uri="{BB962C8B-B14F-4D97-AF65-F5344CB8AC3E}">
        <p14:creationId xmlns:p14="http://schemas.microsoft.com/office/powerpoint/2010/main" val="35914024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Due Time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❏"/>
            </a:pPr>
            <a:r>
              <a:rPr lang="en-US" dirty="0">
                <a:solidFill>
                  <a:schemeClr val="dk1"/>
                </a:solidFill>
              </a:rPr>
              <a:t>You need to go to CSCC to fill the sheet to make an appointment about your demo </a:t>
            </a:r>
            <a:r>
              <a:rPr lang="en-US" dirty="0" smtClean="0">
                <a:solidFill>
                  <a:schemeClr val="dk1"/>
                </a:solidFill>
              </a:rPr>
              <a:t>time</a:t>
            </a:r>
          </a:p>
          <a:p>
            <a:pPr marL="857250" lvl="1" indent="-419100">
              <a:spcBef>
                <a:spcPts val="0"/>
              </a:spcBef>
              <a:buFont typeface="Arial"/>
              <a:buChar char="❏"/>
            </a:pPr>
            <a:r>
              <a:rPr lang="en-US" altLang="zh-TW" dirty="0">
                <a:solidFill>
                  <a:schemeClr val="dk1"/>
                </a:solidFill>
              </a:rPr>
              <a:t>Will open for signup from 10/7 (Mon</a:t>
            </a:r>
            <a:r>
              <a:rPr lang="en-US" altLang="zh-TW" dirty="0" smtClean="0">
                <a:solidFill>
                  <a:schemeClr val="dk1"/>
                </a:solidFill>
              </a:rPr>
              <a:t>)</a:t>
            </a:r>
            <a:endParaRPr lang="en-US" dirty="0">
              <a:solidFill>
                <a:schemeClr val="dk1"/>
              </a:solidFill>
            </a:endParaRP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❏"/>
            </a:pPr>
            <a:r>
              <a:rPr lang="en-US" dirty="0" smtClean="0"/>
              <a:t>Demo 10/12(Mon)~10/18 (Sun)</a:t>
            </a:r>
          </a:p>
          <a:p>
            <a:pPr marL="857250" lvl="1" indent="-4191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❏"/>
            </a:pPr>
            <a:r>
              <a:rPr lang="en-US" dirty="0" smtClean="0"/>
              <a:t>Demo time will be chosen from these days (announced on 10/7)</a:t>
            </a:r>
          </a:p>
          <a:p>
            <a:pPr marL="857250" lvl="1" indent="-419100">
              <a:spcBef>
                <a:spcPts val="0"/>
              </a:spcBef>
              <a:buFont typeface="Arial"/>
              <a:buChar char="❏"/>
            </a:pPr>
            <a:r>
              <a:rPr lang="en-US" dirty="0" smtClean="0"/>
              <a:t>Please follow your appointment in demo sheet</a:t>
            </a:r>
          </a:p>
          <a:p>
            <a:pPr marL="857250" lvl="1" indent="-419100">
              <a:spcBef>
                <a:spcPts val="0"/>
              </a:spcBef>
              <a:buFont typeface="Arial"/>
              <a:buChar char="❏"/>
            </a:pPr>
            <a:r>
              <a:rPr lang="en-US" dirty="0" smtClean="0"/>
              <a:t>If you are not available for all demo time, please make appointment with TA, choose </a:t>
            </a:r>
            <a:r>
              <a:rPr lang="en-US" dirty="0" smtClean="0">
                <a:solidFill>
                  <a:srgbClr val="FF0000"/>
                </a:solidFill>
              </a:rPr>
              <a:t>earlier time before deadline</a:t>
            </a:r>
          </a:p>
          <a:p>
            <a:pPr marL="457200" lvl="0" indent="-419100">
              <a:spcBef>
                <a:spcPts val="0"/>
              </a:spcBef>
              <a:buFont typeface="Times New Roman"/>
              <a:buChar char="❏"/>
            </a:pPr>
            <a:r>
              <a:rPr lang="en-US" altLang="zh-TW" dirty="0"/>
              <a:t>Important! DO NOT use </a:t>
            </a:r>
            <a:r>
              <a:rPr lang="en-US" altLang="zh-TW" dirty="0">
                <a:solidFill>
                  <a:srgbClr val="FF0000"/>
                </a:solidFill>
              </a:rPr>
              <a:t>root</a:t>
            </a:r>
            <a:r>
              <a:rPr lang="en-US" altLang="zh-TW" dirty="0"/>
              <a:t> account when demonstrating your homework!</a:t>
            </a:r>
          </a:p>
          <a:p>
            <a:pPr marL="857250" lvl="1" indent="-419100">
              <a:spcBef>
                <a:spcPts val="0"/>
              </a:spcBef>
              <a:buFont typeface="Times New Roman"/>
              <a:buChar char="❏"/>
            </a:pPr>
            <a:r>
              <a:rPr lang="en-US" altLang="zh-TW" dirty="0"/>
              <a:t>Try to use </a:t>
            </a:r>
            <a:r>
              <a:rPr lang="en-US" altLang="zh-TW" dirty="0">
                <a:solidFill>
                  <a:srgbClr val="FF0000"/>
                </a:solidFill>
              </a:rPr>
              <a:t>normal user with </a:t>
            </a:r>
            <a:r>
              <a:rPr lang="en-US" altLang="zh-TW" dirty="0" err="1">
                <a:solidFill>
                  <a:srgbClr val="FF0000"/>
                </a:solidFill>
              </a:rPr>
              <a:t>sudo</a:t>
            </a:r>
            <a:r>
              <a:rPr lang="en-US" altLang="zh-TW" dirty="0">
                <a:solidFill>
                  <a:srgbClr val="FF0000"/>
                </a:solidFill>
              </a:rPr>
              <a:t> </a:t>
            </a:r>
            <a:r>
              <a:rPr lang="en-US" altLang="zh-TW" dirty="0"/>
              <a:t>when doing your </a:t>
            </a:r>
            <a:r>
              <a:rPr lang="en-US" altLang="zh-TW" dirty="0" smtClean="0"/>
              <a:t>homework</a:t>
            </a:r>
          </a:p>
          <a:p>
            <a:pPr marL="857250" lvl="1" indent="-419100">
              <a:spcBef>
                <a:spcPts val="0"/>
              </a:spcBef>
              <a:buFont typeface="Times New Roman"/>
              <a:buChar char="❏"/>
            </a:pPr>
            <a:r>
              <a:rPr lang="en-US" dirty="0" smtClean="0"/>
              <a:t>You </a:t>
            </a:r>
            <a:r>
              <a:rPr lang="en-US" dirty="0" smtClean="0">
                <a:solidFill>
                  <a:srgbClr val="FF0000"/>
                </a:solidFill>
              </a:rPr>
              <a:t>may get 0 credit</a:t>
            </a:r>
            <a:r>
              <a:rPr lang="en-US" dirty="0" smtClean="0"/>
              <a:t> if using root!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287828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Requirements (2)</a:t>
            </a:r>
            <a:endParaRPr lang="en-US" dirty="0"/>
          </a:p>
        </p:txBody>
      </p:sp>
      <p:sp>
        <p:nvSpPr>
          <p:cNvPr id="73" name="Shape 73"/>
          <p:cNvSpPr txBox="1">
            <a:spLocks noGrp="1"/>
          </p:cNvSpPr>
          <p:nvPr>
            <p:ph idx="1"/>
          </p:nvPr>
        </p:nvSpPr>
        <p:spPr>
          <a:xfrm>
            <a:off x="990600" y="1447800"/>
            <a:ext cx="7772400" cy="51358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❏"/>
            </a:pPr>
            <a:r>
              <a:rPr lang="en-US" dirty="0" smtClean="0">
                <a:solidFill>
                  <a:schemeClr val="tx1"/>
                </a:solidFill>
              </a:rPr>
              <a:t>There are many applications bundled with KD</a:t>
            </a:r>
            <a:r>
              <a:rPr lang="en-US" altLang="zh-TW" dirty="0" smtClean="0">
                <a:solidFill>
                  <a:schemeClr val="tx1"/>
                </a:solidFill>
              </a:rPr>
              <a:t>E, but…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❏"/>
            </a:pPr>
            <a:endParaRPr lang="en-US" dirty="0" smtClean="0">
              <a:solidFill>
                <a:schemeClr val="tx1"/>
              </a:solidFill>
            </a:endParaRPr>
          </a:p>
          <a:p>
            <a:pPr marL="457200" indent="-419100">
              <a:spcBef>
                <a:spcPts val="0"/>
              </a:spcBef>
              <a:buFont typeface="Times New Roman"/>
              <a:buChar char="❏"/>
            </a:pPr>
            <a:r>
              <a:rPr lang="en-US" dirty="0" smtClean="0">
                <a:solidFill>
                  <a:schemeClr val="tx1"/>
                </a:solidFill>
              </a:rPr>
              <a:t>You need to demo with your </a:t>
            </a:r>
            <a:r>
              <a:rPr lang="en-US" dirty="0" smtClean="0">
                <a:solidFill>
                  <a:srgbClr val="FF0000"/>
                </a:solidFill>
              </a:rPr>
              <a:t>NEWLY INSTALLED</a:t>
            </a:r>
            <a:r>
              <a:rPr lang="en-US" dirty="0" smtClean="0">
                <a:solidFill>
                  <a:schemeClr val="tx1"/>
                </a:solidFill>
              </a:rPr>
              <a:t> applications</a:t>
            </a:r>
          </a:p>
          <a:p>
            <a:pPr marL="857250" lvl="1" indent="-419100">
              <a:spcBef>
                <a:spcPts val="0"/>
              </a:spcBef>
              <a:buFont typeface="Times New Roman"/>
              <a:buChar char="❏"/>
            </a:pPr>
            <a:r>
              <a:rPr lang="en-US" dirty="0" smtClean="0">
                <a:solidFill>
                  <a:srgbClr val="FF0000"/>
                </a:solidFill>
              </a:rPr>
              <a:t>0 credits</a:t>
            </a:r>
            <a:r>
              <a:rPr lang="en-US" dirty="0" smtClean="0">
                <a:solidFill>
                  <a:schemeClr val="tx1"/>
                </a:solidFill>
              </a:rPr>
              <a:t> for using bundled application</a:t>
            </a:r>
          </a:p>
          <a:p>
            <a:pPr marL="1257300" lvl="2" indent="-419100">
              <a:spcBef>
                <a:spcPts val="0"/>
              </a:spcBef>
              <a:buFont typeface="Times New Roman"/>
              <a:buChar char="❏"/>
            </a:pPr>
            <a:r>
              <a:rPr lang="en-US" dirty="0" smtClean="0">
                <a:solidFill>
                  <a:schemeClr val="tx1"/>
                </a:solidFill>
              </a:rPr>
              <a:t>Exception: that application is listed on slides</a:t>
            </a:r>
          </a:p>
          <a:p>
            <a:pPr marL="857250" lvl="1" indent="-419100">
              <a:spcBef>
                <a:spcPts val="0"/>
              </a:spcBef>
              <a:buFont typeface="Times New Roman"/>
              <a:buChar char="❏"/>
            </a:pPr>
            <a:r>
              <a:rPr lang="en-US" dirty="0" smtClean="0">
                <a:solidFill>
                  <a:schemeClr val="tx1"/>
                </a:solidFill>
              </a:rPr>
              <a:t>Guide line: use the software </a:t>
            </a:r>
            <a:r>
              <a:rPr lang="en-US" dirty="0" smtClean="0">
                <a:solidFill>
                  <a:srgbClr val="FF0000"/>
                </a:solidFill>
              </a:rPr>
              <a:t>listed on the slides</a:t>
            </a:r>
          </a:p>
          <a:p>
            <a:pPr marL="438150" lvl="1" indent="0">
              <a:spcBef>
                <a:spcPts val="0"/>
              </a:spcBef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457200" indent="-419100">
              <a:spcBef>
                <a:spcPts val="0"/>
              </a:spcBef>
              <a:buFont typeface="Times New Roman"/>
              <a:buChar char="❏"/>
            </a:pPr>
            <a:r>
              <a:rPr lang="en-US" dirty="0" smtClean="0">
                <a:solidFill>
                  <a:schemeClr val="tx1"/>
                </a:solidFill>
              </a:rPr>
              <a:t>Meet the requirements listed after each software to get points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51931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smtClean="0">
                <a:effectLst/>
              </a:rPr>
              <a:t>Help!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Newsgroup </a:t>
            </a:r>
            <a:r>
              <a:rPr lang="en-US" altLang="zh-TW" dirty="0" err="1" smtClean="0"/>
              <a:t>cs.course.sysadm</a:t>
            </a:r>
            <a:endParaRPr lang="en-US" altLang="zh-TW" dirty="0" smtClean="0"/>
          </a:p>
          <a:p>
            <a:r>
              <a:rPr lang="en-US" altLang="zh-TW" dirty="0" smtClean="0"/>
              <a:t>BS2 board CS-</a:t>
            </a:r>
            <a:r>
              <a:rPr lang="en-US" altLang="zh-TW" dirty="0" err="1" smtClean="0"/>
              <a:t>SysAdmin</a:t>
            </a:r>
            <a:endParaRPr lang="en-US" altLang="zh-TW" dirty="0" smtClean="0"/>
          </a:p>
          <a:p>
            <a:r>
              <a:rPr lang="en-US" altLang="zh-TW" dirty="0" smtClean="0"/>
              <a:t>CSCC </a:t>
            </a:r>
          </a:p>
          <a:p>
            <a:r>
              <a:rPr lang="en-US" altLang="zh-TW" dirty="0" smtClean="0"/>
              <a:t>ta@nasa.cs.nctu.edu.tw </a:t>
            </a:r>
            <a:r>
              <a:rPr lang="en-US" altLang="zh-TW" dirty="0" smtClean="0">
                <a:solidFill>
                  <a:srgbClr val="FF0000"/>
                </a:solidFill>
              </a:rPr>
              <a:t>(For complex problems)</a:t>
            </a:r>
            <a:endParaRPr lang="en-US" altLang="zh-TW" dirty="0" smtClean="0"/>
          </a:p>
          <a:p>
            <a:r>
              <a:rPr lang="en-US" altLang="zh-TW" dirty="0" smtClean="0">
                <a:ea typeface="新細明體" panose="02020500000000000000" pitchFamily="18" charset="-120"/>
              </a:rPr>
              <a:t>IRC </a:t>
            </a:r>
            <a:r>
              <a:rPr lang="en-US" altLang="zh-TW" dirty="0">
                <a:solidFill>
                  <a:schemeClr val="tx1"/>
                </a:solidFill>
                <a:ea typeface="新細明體" panose="02020500000000000000" pitchFamily="18" charset="-120"/>
              </a:rPr>
              <a:t>channel #</a:t>
            </a:r>
            <a:r>
              <a:rPr lang="en-US" altLang="zh-TW" dirty="0" err="1">
                <a:solidFill>
                  <a:schemeClr val="tx1"/>
                </a:solidFill>
                <a:ea typeface="新細明體" panose="02020500000000000000" pitchFamily="18" charset="-120"/>
              </a:rPr>
              <a:t>nctuNASA</a:t>
            </a:r>
            <a:r>
              <a:rPr lang="en-US" altLang="zh-TW" dirty="0">
                <a:solidFill>
                  <a:schemeClr val="tx1"/>
                </a:solidFill>
                <a:ea typeface="新細明體" panose="02020500000000000000" pitchFamily="18" charset="-120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(Recommend)</a:t>
            </a:r>
            <a:endParaRPr lang="en-US" altLang="zh-TW" dirty="0">
              <a:solidFill>
                <a:srgbClr val="FF0000"/>
              </a:solidFill>
              <a:ea typeface="新細明體" panose="02020500000000000000" pitchFamily="18" charset="-120"/>
            </a:endParaRPr>
          </a:p>
          <a:p>
            <a:pPr lvl="1"/>
            <a:r>
              <a:rPr lang="en-US" altLang="zh-TW" dirty="0" err="1">
                <a:solidFill>
                  <a:schemeClr val="tx1"/>
                </a:solidFill>
                <a:ea typeface="新細明體" panose="02020500000000000000" pitchFamily="18" charset="-120"/>
              </a:rPr>
              <a:t>passwd</a:t>
            </a:r>
            <a:r>
              <a:rPr lang="en-US" altLang="zh-TW" dirty="0">
                <a:solidFill>
                  <a:schemeClr val="tx1"/>
                </a:solidFill>
                <a:ea typeface="新細明體" panose="02020500000000000000" pitchFamily="18" charset="-120"/>
              </a:rPr>
              <a:t>: </a:t>
            </a:r>
            <a:r>
              <a:rPr lang="en-US" altLang="zh-TW" dirty="0" err="1">
                <a:solidFill>
                  <a:schemeClr val="tx1"/>
                </a:solidFill>
                <a:ea typeface="新細明體" panose="02020500000000000000" pitchFamily="18" charset="-120"/>
              </a:rPr>
              <a:t>ILoveCSCC</a:t>
            </a:r>
            <a:endParaRPr lang="en-US" altLang="zh-TW" dirty="0">
              <a:solidFill>
                <a:schemeClr val="tx1"/>
              </a:solidFill>
              <a:ea typeface="新細明體" panose="02020500000000000000" pitchFamily="18" charset="-120"/>
            </a:endParaRPr>
          </a:p>
          <a:p>
            <a:pPr lvl="1"/>
            <a:r>
              <a:rPr lang="en-US" altLang="zh-TW" dirty="0">
                <a:ea typeface="新細明體" panose="02020500000000000000" pitchFamily="18" charset="-120"/>
              </a:rPr>
              <a:t>Use screen or </a:t>
            </a:r>
            <a:r>
              <a:rPr lang="en-US" altLang="zh-TW" dirty="0" err="1">
                <a:ea typeface="新細明體" panose="02020500000000000000" pitchFamily="18" charset="-120"/>
              </a:rPr>
              <a:t>tmux</a:t>
            </a:r>
            <a:r>
              <a:rPr lang="en-US" altLang="zh-TW" dirty="0">
                <a:ea typeface="新細明體" panose="02020500000000000000" pitchFamily="18" charset="-120"/>
              </a:rPr>
              <a:t> to stay online, so TAs can tag you to answer your questions. </a:t>
            </a:r>
          </a:p>
          <a:p>
            <a:r>
              <a:rPr lang="en-US" altLang="zh-TW" dirty="0" smtClean="0"/>
              <a:t>Before you ask a question…</a:t>
            </a: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提問的智慧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/>
              <a:t>How To Ask Questions The Smart Way</a:t>
            </a:r>
            <a:endParaRPr lang="en-US" altLang="zh-TW" dirty="0" smtClean="0"/>
          </a:p>
          <a:p>
            <a:pPr lvl="1"/>
            <a:r>
              <a:rPr lang="en-US" altLang="zh-TW" dirty="0">
                <a:hlinkClick r:id="rId2"/>
              </a:rPr>
              <a:t>http://</a:t>
            </a:r>
            <a:r>
              <a:rPr lang="en-US" altLang="zh-TW" dirty="0" smtClean="0">
                <a:hlinkClick r:id="rId2"/>
              </a:rPr>
              <a:t>mis.ndhu.edu.tw/docu/question.htm</a:t>
            </a:r>
            <a:r>
              <a:rPr lang="zh-TW" alt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688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Requirements (3)</a:t>
            </a:r>
            <a:endParaRPr lang="en-US" dirty="0"/>
          </a:p>
        </p:txBody>
      </p:sp>
      <p:sp>
        <p:nvSpPr>
          <p:cNvPr id="73" name="Shape 7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❏"/>
            </a:pPr>
            <a:r>
              <a:rPr lang="en-US" dirty="0" smtClean="0">
                <a:solidFill>
                  <a:srgbClr val="FF0000"/>
                </a:solidFill>
              </a:rPr>
              <a:t>Attention!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❏"/>
            </a:pPr>
            <a:r>
              <a:rPr lang="en-US" dirty="0" smtClean="0">
                <a:solidFill>
                  <a:schemeClr val="tx1"/>
                </a:solidFill>
              </a:rPr>
              <a:t>TA </a:t>
            </a:r>
            <a:r>
              <a:rPr lang="en-US" dirty="0" smtClean="0">
                <a:solidFill>
                  <a:srgbClr val="FF0000"/>
                </a:solidFill>
              </a:rPr>
              <a:t>WON’T</a:t>
            </a:r>
            <a:r>
              <a:rPr lang="en-US" dirty="0" smtClean="0">
                <a:solidFill>
                  <a:schemeClr val="tx1"/>
                </a:solidFill>
              </a:rPr>
              <a:t> tell you which command to execute during demo</a:t>
            </a:r>
          </a:p>
          <a:p>
            <a:pPr marL="857250" lvl="1" indent="-419100">
              <a:spcBef>
                <a:spcPts val="0"/>
              </a:spcBef>
              <a:buFont typeface="Times New Roman"/>
              <a:buChar char="❏"/>
            </a:pPr>
            <a:r>
              <a:rPr lang="en-US" dirty="0" smtClean="0">
                <a:solidFill>
                  <a:schemeClr val="tx1"/>
                </a:solidFill>
              </a:rPr>
              <a:t>We have checklist for you</a:t>
            </a:r>
          </a:p>
          <a:p>
            <a:pPr marL="857250" lvl="1" indent="-419100">
              <a:spcBef>
                <a:spcPts val="0"/>
              </a:spcBef>
              <a:buFont typeface="Times New Roman"/>
              <a:buChar char="❏"/>
            </a:pPr>
            <a:r>
              <a:rPr lang="en-US" dirty="0" smtClean="0">
                <a:solidFill>
                  <a:srgbClr val="FF0000"/>
                </a:solidFill>
              </a:rPr>
              <a:t>Make a demo flow </a:t>
            </a:r>
            <a:r>
              <a:rPr lang="en-US" dirty="0" smtClean="0">
                <a:solidFill>
                  <a:schemeClr val="tx1"/>
                </a:solidFill>
              </a:rPr>
              <a:t>for yourself</a:t>
            </a:r>
          </a:p>
          <a:p>
            <a:pPr marL="857250" lvl="1" indent="-419100">
              <a:spcBef>
                <a:spcPts val="0"/>
              </a:spcBef>
              <a:buFont typeface="Times New Roman"/>
              <a:buChar char="❏"/>
            </a:pPr>
            <a:r>
              <a:rPr lang="en-US" dirty="0" smtClean="0">
                <a:solidFill>
                  <a:schemeClr val="tx1"/>
                </a:solidFill>
              </a:rPr>
              <a:t>Time limit: 20</a:t>
            </a:r>
            <a:r>
              <a:rPr lang="en-US" altLang="zh-TW" dirty="0" smtClean="0">
                <a:solidFill>
                  <a:schemeClr val="tx1"/>
                </a:solidFill>
              </a:rPr>
              <a:t>~30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暫定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r>
              <a:rPr lang="zh-TW" altLang="en-US" dirty="0" smtClean="0">
                <a:solidFill>
                  <a:schemeClr val="tx1"/>
                </a:solidFill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</a:rPr>
              <a:t>minutes for you to demo HW1</a:t>
            </a:r>
          </a:p>
          <a:p>
            <a:pPr marL="1257300" lvl="2" indent="-419100">
              <a:spcBef>
                <a:spcPts val="0"/>
              </a:spcBef>
              <a:buFont typeface="Times New Roman"/>
              <a:buChar char="❏"/>
            </a:pPr>
            <a:r>
              <a:rPr lang="en-US" dirty="0" smtClean="0">
                <a:solidFill>
                  <a:schemeClr val="tx1"/>
                </a:solidFill>
              </a:rPr>
              <a:t>You get points according to your demo during time limit</a:t>
            </a:r>
          </a:p>
          <a:p>
            <a:pPr marL="1257300" lvl="2" indent="-419100">
              <a:spcBef>
                <a:spcPts val="0"/>
              </a:spcBef>
              <a:buFont typeface="Times New Roman"/>
              <a:buChar char="❏"/>
            </a:pPr>
            <a:r>
              <a:rPr lang="en-US" dirty="0" smtClean="0">
                <a:solidFill>
                  <a:srgbClr val="FF0000"/>
                </a:solidFill>
              </a:rPr>
              <a:t>No further grading </a:t>
            </a:r>
            <a:r>
              <a:rPr lang="en-US" dirty="0" smtClean="0">
                <a:solidFill>
                  <a:schemeClr val="tx1"/>
                </a:solidFill>
              </a:rPr>
              <a:t>when time limit exceeds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13201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/>
              <a:t>Base </a:t>
            </a:r>
            <a:r>
              <a:rPr lang="en-US" dirty="0" smtClean="0"/>
              <a:t>system </a:t>
            </a:r>
            <a:r>
              <a:rPr lang="en-US" altLang="zh-TW" dirty="0"/>
              <a:t>(</a:t>
            </a:r>
            <a:r>
              <a:rPr lang="en-US" altLang="zh-TW" dirty="0" smtClean="0">
                <a:solidFill>
                  <a:srgbClr val="FF0000"/>
                </a:solidFill>
              </a:rPr>
              <a:t>40%</a:t>
            </a:r>
            <a:r>
              <a:rPr lang="en-US" altLang="zh-TW" dirty="0" smtClean="0"/>
              <a:t>) </a:t>
            </a:r>
            <a:r>
              <a:rPr lang="en-US" dirty="0" smtClean="0"/>
              <a:t>(</a:t>
            </a:r>
            <a:r>
              <a:rPr lang="en-US" altLang="zh-TW" dirty="0" smtClean="0"/>
              <a:t>1)</a:t>
            </a:r>
            <a:endParaRPr lang="en-US" dirty="0"/>
          </a:p>
        </p:txBody>
      </p:sp>
      <p:sp>
        <p:nvSpPr>
          <p:cNvPr id="80" name="Shape 80"/>
          <p:cNvSpPr txBox="1">
            <a:spLocks noGrp="1"/>
          </p:cNvSpPr>
          <p:nvPr>
            <p:ph idx="1"/>
          </p:nvPr>
        </p:nvSpPr>
        <p:spPr>
          <a:xfrm>
            <a:off x="990600" y="1447800"/>
            <a:ext cx="7772400" cy="517017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❏"/>
            </a:pPr>
            <a:r>
              <a:rPr lang="en-US" dirty="0"/>
              <a:t>FreeBSD base </a:t>
            </a:r>
            <a:r>
              <a:rPr lang="en-US" dirty="0" smtClean="0"/>
              <a:t>system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a.k.a</a:t>
            </a:r>
            <a:r>
              <a:rPr lang="en-US" altLang="zh-TW" dirty="0" smtClean="0"/>
              <a:t> Hw1-1)</a:t>
            </a:r>
            <a:r>
              <a:rPr lang="en-US" dirty="0" smtClean="0"/>
              <a:t> (</a:t>
            </a:r>
            <a:r>
              <a:rPr lang="en-US" dirty="0">
                <a:solidFill>
                  <a:srgbClr val="FF0000"/>
                </a:solidFill>
              </a:rPr>
              <a:t>5</a:t>
            </a:r>
            <a:r>
              <a:rPr lang="en-US" dirty="0" smtClean="0">
                <a:solidFill>
                  <a:srgbClr val="FF0000"/>
                </a:solidFill>
              </a:rPr>
              <a:t>%</a:t>
            </a:r>
            <a:r>
              <a:rPr lang="en-US" dirty="0" smtClean="0"/>
              <a:t>)</a:t>
            </a:r>
          </a:p>
          <a:p>
            <a:pPr marL="857250" lvl="1" indent="-419100">
              <a:spcBef>
                <a:spcPts val="0"/>
              </a:spcBef>
              <a:buFont typeface="Arial"/>
              <a:buChar char="❏"/>
            </a:pPr>
            <a:r>
              <a:rPr lang="en-US" dirty="0" smtClean="0"/>
              <a:t>No points for </a:t>
            </a:r>
            <a:r>
              <a:rPr lang="en-US" dirty="0" smtClean="0">
                <a:solidFill>
                  <a:srgbClr val="FF0000"/>
                </a:solidFill>
              </a:rPr>
              <a:t>having any errors</a:t>
            </a:r>
          </a:p>
          <a:p>
            <a:pPr marL="857250" lvl="1" indent="-419100">
              <a:spcBef>
                <a:spcPts val="0"/>
              </a:spcBef>
              <a:buFont typeface="Arial"/>
              <a:buChar char="❏"/>
            </a:pPr>
            <a:r>
              <a:rPr lang="en-US" dirty="0" smtClean="0">
                <a:solidFill>
                  <a:schemeClr val="tx1"/>
                </a:solidFill>
              </a:rPr>
              <a:t>Find your id and show that you have no error</a:t>
            </a:r>
          </a:p>
          <a:p>
            <a:pPr marL="857250" lvl="1" indent="-419100">
              <a:spcBef>
                <a:spcPts val="0"/>
              </a:spcBef>
              <a:buFont typeface="Arial"/>
              <a:buChar char="❏"/>
            </a:pPr>
            <a:r>
              <a:rPr lang="en-US" dirty="0" smtClean="0">
                <a:solidFill>
                  <a:schemeClr val="tx1"/>
                </a:solidFill>
              </a:rPr>
              <a:t>Make sure your record is correct </a:t>
            </a:r>
            <a:r>
              <a:rPr lang="en-US" dirty="0" smtClean="0">
                <a:solidFill>
                  <a:srgbClr val="FF0000"/>
                </a:solidFill>
              </a:rPr>
              <a:t>before 10/1 23:59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777" y="3337560"/>
            <a:ext cx="7338046" cy="266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33145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/>
              <a:t>Base </a:t>
            </a:r>
            <a:r>
              <a:rPr lang="en-US" dirty="0" smtClean="0"/>
              <a:t>system </a:t>
            </a:r>
            <a:r>
              <a:rPr lang="en-US" altLang="zh-TW" dirty="0"/>
              <a:t>(</a:t>
            </a:r>
            <a:r>
              <a:rPr lang="en-US" altLang="zh-TW" dirty="0" smtClean="0">
                <a:solidFill>
                  <a:srgbClr val="FF0000"/>
                </a:solidFill>
              </a:rPr>
              <a:t>40%</a:t>
            </a:r>
            <a:r>
              <a:rPr lang="en-US" altLang="zh-TW" dirty="0" smtClean="0"/>
              <a:t>) </a:t>
            </a:r>
            <a:r>
              <a:rPr lang="en-US" dirty="0" smtClean="0"/>
              <a:t>(</a:t>
            </a:r>
            <a:r>
              <a:rPr lang="en-US" dirty="0"/>
              <a:t>2</a:t>
            </a:r>
            <a:r>
              <a:rPr lang="en-US" altLang="zh-TW" dirty="0" smtClean="0"/>
              <a:t>)</a:t>
            </a:r>
            <a:endParaRPr lang="en-US" dirty="0"/>
          </a:p>
        </p:txBody>
      </p:sp>
      <p:sp>
        <p:nvSpPr>
          <p:cNvPr id="80" name="Shape 80"/>
          <p:cNvSpPr txBox="1">
            <a:spLocks noGrp="1"/>
          </p:cNvSpPr>
          <p:nvPr>
            <p:ph idx="1"/>
          </p:nvPr>
        </p:nvSpPr>
        <p:spPr>
          <a:xfrm>
            <a:off x="990600" y="1447800"/>
            <a:ext cx="7772400" cy="517017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❏"/>
            </a:pPr>
            <a:r>
              <a:rPr lang="en-US" dirty="0" smtClean="0"/>
              <a:t>X </a:t>
            </a:r>
            <a:r>
              <a:rPr lang="en-US" dirty="0"/>
              <a:t>server + </a:t>
            </a:r>
            <a:r>
              <a:rPr lang="en-US" dirty="0" smtClean="0"/>
              <a:t>Window </a:t>
            </a:r>
            <a:r>
              <a:rPr lang="en-US" dirty="0"/>
              <a:t>manager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total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12%</a:t>
            </a:r>
            <a:r>
              <a:rPr lang="en-US" dirty="0" smtClean="0"/>
              <a:t>)</a:t>
            </a:r>
          </a:p>
          <a:p>
            <a:pPr marL="857250" lvl="1" indent="-419100">
              <a:spcBef>
                <a:spcPts val="0"/>
              </a:spcBef>
              <a:buFont typeface="Arial"/>
              <a:buChar char="❏"/>
            </a:pPr>
            <a:r>
              <a:rPr lang="en-US" dirty="0" smtClean="0"/>
              <a:t>Basic </a:t>
            </a:r>
            <a:r>
              <a:rPr lang="en-US" dirty="0" err="1" smtClean="0"/>
              <a:t>Xorg</a:t>
            </a:r>
            <a:r>
              <a:rPr lang="en-US" dirty="0" smtClean="0"/>
              <a:t> (can see simplest windows) (</a:t>
            </a:r>
            <a:r>
              <a:rPr lang="en-US" dirty="0" smtClean="0">
                <a:solidFill>
                  <a:srgbClr val="FF0000"/>
                </a:solidFill>
              </a:rPr>
              <a:t>5%</a:t>
            </a:r>
            <a:r>
              <a:rPr lang="en-US" dirty="0" smtClean="0"/>
              <a:t>)</a:t>
            </a:r>
          </a:p>
          <a:p>
            <a:pPr marL="857250" lvl="1" indent="-419100">
              <a:spcBef>
                <a:spcPts val="0"/>
              </a:spcBef>
              <a:buFont typeface="Arial"/>
              <a:buChar char="❏"/>
            </a:pPr>
            <a:r>
              <a:rPr lang="en-US" dirty="0" smtClean="0"/>
              <a:t>Window Manager (desktop </a:t>
            </a:r>
            <a:r>
              <a:rPr lang="en-US" dirty="0" err="1" smtClean="0"/>
              <a:t>enviromnent</a:t>
            </a:r>
            <a:r>
              <a:rPr lang="en-US" dirty="0" smtClean="0"/>
              <a:t>) (</a:t>
            </a:r>
            <a:r>
              <a:rPr lang="en-US" dirty="0" smtClean="0">
                <a:solidFill>
                  <a:srgbClr val="FF0000"/>
                </a:solidFill>
              </a:rPr>
              <a:t>4%</a:t>
            </a:r>
            <a:r>
              <a:rPr lang="en-US" dirty="0" smtClean="0"/>
              <a:t>)</a:t>
            </a:r>
          </a:p>
          <a:p>
            <a:pPr marL="857250" lvl="1" indent="-419100">
              <a:spcBef>
                <a:spcPts val="0"/>
              </a:spcBef>
              <a:buFont typeface="Arial"/>
              <a:buChar char="❏"/>
            </a:pPr>
            <a:r>
              <a:rPr lang="en-US" dirty="0" smtClean="0"/>
              <a:t>Display Manager (friendly login screen) (</a:t>
            </a:r>
            <a:r>
              <a:rPr lang="en-US" dirty="0" smtClean="0">
                <a:solidFill>
                  <a:srgbClr val="FF0000"/>
                </a:solidFill>
              </a:rPr>
              <a:t>3%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599" y="3810000"/>
            <a:ext cx="3720759" cy="2659483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799" y="3810000"/>
            <a:ext cx="3709247" cy="276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41274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altLang="zh-TW" dirty="0"/>
              <a:t>Base system (</a:t>
            </a:r>
            <a:r>
              <a:rPr lang="en-US" altLang="zh-TW" dirty="0" smtClean="0">
                <a:solidFill>
                  <a:srgbClr val="FF0000"/>
                </a:solidFill>
              </a:rPr>
              <a:t>40%</a:t>
            </a:r>
            <a:r>
              <a:rPr lang="en-US" altLang="zh-TW" dirty="0" smtClean="0"/>
              <a:t>) (3)</a:t>
            </a:r>
            <a:endParaRPr lang="en-US" dirty="0"/>
          </a:p>
        </p:txBody>
      </p:sp>
      <p:sp>
        <p:nvSpPr>
          <p:cNvPr id="80" name="Shape 80"/>
          <p:cNvSpPr txBox="1">
            <a:spLocks noGrp="1"/>
          </p:cNvSpPr>
          <p:nvPr>
            <p:ph idx="1"/>
          </p:nvPr>
        </p:nvSpPr>
        <p:spPr>
          <a:xfrm>
            <a:off x="990600" y="1447800"/>
            <a:ext cx="7772400" cy="517017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❏"/>
            </a:pPr>
            <a:r>
              <a:rPr lang="en-US" dirty="0" smtClean="0"/>
              <a:t>Chinese support (</a:t>
            </a:r>
            <a:r>
              <a:rPr lang="en-US" dirty="0">
                <a:solidFill>
                  <a:srgbClr val="FF0000"/>
                </a:solidFill>
              </a:rPr>
              <a:t>total </a:t>
            </a:r>
            <a:r>
              <a:rPr lang="en-US" altLang="zh-TW" dirty="0" smtClean="0">
                <a:solidFill>
                  <a:srgbClr val="FF0000"/>
                </a:solidFill>
              </a:rPr>
              <a:t>13</a:t>
            </a:r>
            <a:r>
              <a:rPr lang="en-US" dirty="0" smtClean="0">
                <a:solidFill>
                  <a:srgbClr val="FF0000"/>
                </a:solidFill>
              </a:rPr>
              <a:t>%</a:t>
            </a:r>
            <a:r>
              <a:rPr lang="en-US" dirty="0" smtClean="0"/>
              <a:t>)</a:t>
            </a:r>
            <a:endParaRPr lang="en-US" dirty="0"/>
          </a:p>
          <a:p>
            <a:pPr marL="914400" lvl="1" indent="-381000">
              <a:spcBef>
                <a:spcPts val="0"/>
              </a:spcBef>
              <a:buSzPct val="80000"/>
              <a:buFont typeface="Arial"/>
              <a:buChar char="❏"/>
            </a:pPr>
            <a:r>
              <a:rPr lang="en-US" dirty="0" smtClean="0"/>
              <a:t>KDE with Chinese (display) </a:t>
            </a:r>
            <a:r>
              <a:rPr lang="en-US" altLang="zh-TW" dirty="0" smtClean="0"/>
              <a:t>(</a:t>
            </a:r>
            <a:r>
              <a:rPr lang="en-US" altLang="zh-TW" dirty="0" smtClean="0">
                <a:solidFill>
                  <a:srgbClr val="FF0000"/>
                </a:solidFill>
              </a:rPr>
              <a:t>3%</a:t>
            </a:r>
            <a:r>
              <a:rPr lang="en-US" altLang="zh-TW" dirty="0" smtClean="0"/>
              <a:t>)</a:t>
            </a:r>
            <a:endParaRPr lang="en-US" dirty="0" smtClean="0"/>
          </a:p>
          <a:p>
            <a:pPr marL="933450" lvl="2" indent="0">
              <a:spcBef>
                <a:spcPts val="0"/>
              </a:spcBef>
              <a:buSzPct val="80000"/>
              <a:buNone/>
            </a:pPr>
            <a:endParaRPr lang="en-US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r="7573"/>
          <a:stretch/>
        </p:blipFill>
        <p:spPr>
          <a:xfrm>
            <a:off x="1047750" y="2471499"/>
            <a:ext cx="7715250" cy="426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45392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altLang="zh-TW" dirty="0"/>
              <a:t>Base system (</a:t>
            </a:r>
            <a:r>
              <a:rPr lang="en-US" altLang="zh-TW" dirty="0" smtClean="0">
                <a:solidFill>
                  <a:srgbClr val="FF0000"/>
                </a:solidFill>
              </a:rPr>
              <a:t>40%</a:t>
            </a:r>
            <a:r>
              <a:rPr lang="en-US" altLang="zh-TW" dirty="0" smtClean="0"/>
              <a:t>) (4)</a:t>
            </a:r>
            <a:endParaRPr lang="en-US" dirty="0"/>
          </a:p>
        </p:txBody>
      </p:sp>
      <p:sp>
        <p:nvSpPr>
          <p:cNvPr id="80" name="Shape 80"/>
          <p:cNvSpPr txBox="1">
            <a:spLocks noGrp="1"/>
          </p:cNvSpPr>
          <p:nvPr>
            <p:ph idx="1"/>
          </p:nvPr>
        </p:nvSpPr>
        <p:spPr>
          <a:xfrm>
            <a:off x="990600" y="1447800"/>
            <a:ext cx="7772400" cy="517017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❏"/>
            </a:pPr>
            <a:r>
              <a:rPr lang="en-US" dirty="0" smtClean="0"/>
              <a:t>Chinese support (</a:t>
            </a:r>
            <a:r>
              <a:rPr lang="en-US" dirty="0">
                <a:solidFill>
                  <a:srgbClr val="FF0000"/>
                </a:solidFill>
              </a:rPr>
              <a:t>total </a:t>
            </a:r>
            <a:r>
              <a:rPr lang="en-US" altLang="zh-TW" dirty="0" smtClean="0">
                <a:solidFill>
                  <a:srgbClr val="FF0000"/>
                </a:solidFill>
              </a:rPr>
              <a:t>13</a:t>
            </a:r>
            <a:r>
              <a:rPr lang="en-US" dirty="0" smtClean="0">
                <a:solidFill>
                  <a:srgbClr val="FF0000"/>
                </a:solidFill>
              </a:rPr>
              <a:t>%</a:t>
            </a:r>
            <a:r>
              <a:rPr lang="en-US" dirty="0" smtClean="0"/>
              <a:t>)</a:t>
            </a:r>
            <a:endParaRPr lang="en-US" dirty="0"/>
          </a:p>
          <a:p>
            <a:pPr marL="914400" lvl="1" indent="-381000">
              <a:spcBef>
                <a:spcPts val="0"/>
              </a:spcBef>
              <a:buSzPct val="80000"/>
              <a:buFont typeface="Arial"/>
              <a:buChar char="❏"/>
            </a:pPr>
            <a:r>
              <a:rPr lang="en-US" dirty="0" smtClean="0"/>
              <a:t>Display commands with Chinese </a:t>
            </a:r>
            <a:r>
              <a:rPr lang="en-US" altLang="zh-TW" dirty="0"/>
              <a:t>(</a:t>
            </a:r>
            <a:r>
              <a:rPr lang="en-US" altLang="zh-TW" dirty="0">
                <a:solidFill>
                  <a:srgbClr val="FF0000"/>
                </a:solidFill>
              </a:rPr>
              <a:t>5%</a:t>
            </a:r>
            <a:r>
              <a:rPr lang="en-US" altLang="zh-TW" dirty="0"/>
              <a:t>)</a:t>
            </a:r>
            <a:endParaRPr lang="en-US" dirty="0" smtClean="0"/>
          </a:p>
          <a:p>
            <a:pPr marL="1314450" lvl="2" indent="-381000">
              <a:spcBef>
                <a:spcPts val="0"/>
              </a:spcBef>
              <a:buClr>
                <a:schemeClr val="dk1"/>
              </a:buClr>
              <a:buSzPct val="80000"/>
              <a:buFont typeface="Arial"/>
              <a:buChar char="❏"/>
            </a:pPr>
            <a:r>
              <a:rPr lang="en-US" dirty="0" smtClean="0"/>
              <a:t>E.g. date</a:t>
            </a:r>
          </a:p>
          <a:p>
            <a:pPr marL="1314450" lvl="2" indent="-381000">
              <a:spcBef>
                <a:spcPts val="0"/>
              </a:spcBef>
              <a:buClr>
                <a:schemeClr val="dk1"/>
              </a:buClr>
              <a:buSzPct val="80000"/>
              <a:buFont typeface="Arial"/>
              <a:buChar char="❏"/>
            </a:pPr>
            <a:endParaRPr lang="en-US" dirty="0" smtClean="0"/>
          </a:p>
          <a:p>
            <a:pPr marL="1314450" lvl="2" indent="-381000">
              <a:spcBef>
                <a:spcPts val="0"/>
              </a:spcBef>
              <a:buClr>
                <a:schemeClr val="dk1"/>
              </a:buClr>
              <a:buSzPct val="80000"/>
              <a:buFont typeface="Arial"/>
              <a:buChar char="❏"/>
            </a:pPr>
            <a:endParaRPr lang="en-US" dirty="0"/>
          </a:p>
          <a:p>
            <a:pPr marL="914400" lvl="1" indent="-381000">
              <a:spcBef>
                <a:spcPts val="0"/>
              </a:spcBef>
              <a:buSzPct val="80000"/>
              <a:buFont typeface="Arial"/>
              <a:buChar char="❏"/>
            </a:pPr>
            <a:r>
              <a:rPr lang="en-US" dirty="0" smtClean="0"/>
              <a:t>Typing Chinese in your terminal (with Chinese support, e.g. </a:t>
            </a:r>
            <a:r>
              <a:rPr lang="en-US" dirty="0" err="1" smtClean="0"/>
              <a:t>ROXTerm</a:t>
            </a:r>
            <a:r>
              <a:rPr lang="en-US" dirty="0" smtClean="0"/>
              <a:t>)</a:t>
            </a:r>
            <a:r>
              <a:rPr lang="zh-TW" altLang="en-US" dirty="0" smtClean="0"/>
              <a:t> </a:t>
            </a:r>
            <a:r>
              <a:rPr lang="en-US" altLang="zh-TW" dirty="0"/>
              <a:t>(</a:t>
            </a:r>
            <a:r>
              <a:rPr lang="en-US" altLang="zh-TW" dirty="0">
                <a:solidFill>
                  <a:srgbClr val="FF0000"/>
                </a:solidFill>
              </a:rPr>
              <a:t>5%</a:t>
            </a:r>
            <a:r>
              <a:rPr lang="en-US" altLang="zh-TW" dirty="0"/>
              <a:t>)</a:t>
            </a:r>
            <a:endParaRPr lang="en-US" dirty="0" smtClean="0"/>
          </a:p>
          <a:p>
            <a:pPr marL="1314450" lvl="2" indent="-381000">
              <a:spcBef>
                <a:spcPts val="0"/>
              </a:spcBef>
              <a:buSzPct val="80000"/>
              <a:buFont typeface="Arial"/>
              <a:buChar char="❏"/>
            </a:pPr>
            <a:r>
              <a:rPr lang="en-US" dirty="0" smtClean="0"/>
              <a:t>Create a directory with Chinese name</a:t>
            </a:r>
          </a:p>
          <a:p>
            <a:pPr marL="933450" lvl="2" indent="0">
              <a:spcBef>
                <a:spcPts val="0"/>
              </a:spcBef>
              <a:buSzPct val="80000"/>
              <a:buNone/>
            </a:pPr>
            <a:endParaRPr lang="en-US" dirty="0" smtClean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0624" y="2255043"/>
            <a:ext cx="3845662" cy="64960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8070" y="4361497"/>
            <a:ext cx="4015836" cy="136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87076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altLang="zh-TW" dirty="0"/>
              <a:t>Base system </a:t>
            </a:r>
            <a:r>
              <a:rPr lang="en-US" altLang="zh-TW" dirty="0" smtClean="0"/>
              <a:t>(</a:t>
            </a:r>
            <a:r>
              <a:rPr lang="en-US" altLang="zh-TW" dirty="0" smtClean="0">
                <a:solidFill>
                  <a:srgbClr val="FF0000"/>
                </a:solidFill>
              </a:rPr>
              <a:t>40%</a:t>
            </a:r>
            <a:r>
              <a:rPr lang="en-US" altLang="zh-TW" dirty="0" smtClean="0"/>
              <a:t>) (5)</a:t>
            </a:r>
            <a:endParaRPr lang="en-US" dirty="0"/>
          </a:p>
        </p:txBody>
      </p:sp>
      <p:sp>
        <p:nvSpPr>
          <p:cNvPr id="80" name="Shape 80"/>
          <p:cNvSpPr txBox="1">
            <a:spLocks noGrp="1"/>
          </p:cNvSpPr>
          <p:nvPr>
            <p:ph idx="1"/>
          </p:nvPr>
        </p:nvSpPr>
        <p:spPr>
          <a:xfrm>
            <a:off x="990600" y="1447800"/>
            <a:ext cx="7772400" cy="517017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❏"/>
            </a:pPr>
            <a:r>
              <a:rPr lang="en-US" altLang="zh-TW" dirty="0" smtClean="0"/>
              <a:t>Wine</a:t>
            </a:r>
            <a:r>
              <a:rPr lang="en-US" dirty="0" smtClean="0"/>
              <a:t> (</a:t>
            </a:r>
            <a:r>
              <a:rPr lang="en-US" dirty="0">
                <a:solidFill>
                  <a:srgbClr val="FF0000"/>
                </a:solidFill>
              </a:rPr>
              <a:t>total</a:t>
            </a:r>
            <a:r>
              <a:rPr lang="en-US" dirty="0" smtClean="0"/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10</a:t>
            </a:r>
            <a:r>
              <a:rPr lang="en-US" dirty="0" smtClean="0">
                <a:solidFill>
                  <a:srgbClr val="FF0000"/>
                </a:solidFill>
              </a:rPr>
              <a:t>%</a:t>
            </a:r>
            <a:r>
              <a:rPr lang="en-US" dirty="0" smtClean="0"/>
              <a:t>)</a:t>
            </a:r>
          </a:p>
          <a:p>
            <a:pPr marL="914400" lvl="1" indent="-381000">
              <a:spcBef>
                <a:spcPts val="0"/>
              </a:spcBef>
              <a:buSzPct val="80000"/>
              <a:buFont typeface="Arial"/>
              <a:buChar char="❏"/>
            </a:pPr>
            <a:r>
              <a:rPr lang="en-US" dirty="0" smtClean="0"/>
              <a:t>Play: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皮卡丘打排球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en-US" altLang="zh-TW" dirty="0">
                <a:solidFill>
                  <a:srgbClr val="FF0000"/>
                </a:solidFill>
              </a:rPr>
              <a:t>4</a:t>
            </a:r>
            <a:r>
              <a:rPr lang="en-US" altLang="zh-TW" dirty="0" smtClean="0">
                <a:solidFill>
                  <a:srgbClr val="FF0000"/>
                </a:solidFill>
              </a:rPr>
              <a:t>%</a:t>
            </a:r>
            <a:r>
              <a:rPr lang="en-US" altLang="zh-TW" dirty="0" smtClean="0"/>
              <a:t>)</a:t>
            </a:r>
          </a:p>
          <a:p>
            <a:pPr marL="1314450" lvl="2" indent="-381000">
              <a:spcBef>
                <a:spcPts val="0"/>
              </a:spcBef>
              <a:buSzPct val="80000"/>
              <a:buFont typeface="Arial"/>
              <a:buChar char="❏"/>
            </a:pPr>
            <a:r>
              <a:rPr lang="en-US" dirty="0" smtClean="0"/>
              <a:t>Play a game without any error</a:t>
            </a:r>
          </a:p>
          <a:p>
            <a:pPr marL="1314450" lvl="2" indent="-381000">
              <a:spcBef>
                <a:spcPts val="0"/>
              </a:spcBef>
              <a:buSzPct val="80000"/>
              <a:buFont typeface="Arial"/>
              <a:buChar char="❏"/>
            </a:pPr>
            <a:r>
              <a:rPr lang="en-US" dirty="0" smtClean="0"/>
              <a:t>Download this game:</a:t>
            </a:r>
          </a:p>
          <a:p>
            <a:pPr marL="1771650" lvl="3" indent="-381000">
              <a:spcBef>
                <a:spcPts val="0"/>
              </a:spcBef>
              <a:buSzPct val="80000"/>
              <a:buFont typeface="Arial"/>
              <a:buChar char="❏"/>
            </a:pPr>
            <a:r>
              <a:rPr lang="en-US" altLang="zh-TW" dirty="0">
                <a:hlinkClick r:id="rId3"/>
              </a:rPr>
              <a:t>https://</a:t>
            </a:r>
            <a:r>
              <a:rPr lang="en-US" altLang="zh-TW" dirty="0" smtClean="0">
                <a:hlinkClick r:id="rId3"/>
              </a:rPr>
              <a:t>nasa.cs.nctu.edu.tw/2015sahw1/files/Volleyball.exe</a:t>
            </a:r>
            <a:r>
              <a:rPr lang="en-US" altLang="zh-TW" dirty="0" smtClean="0"/>
              <a:t> </a:t>
            </a:r>
            <a:endParaRPr lang="en-US" dirty="0" smtClean="0"/>
          </a:p>
          <a:p>
            <a:pPr marL="933450" lvl="2" indent="0">
              <a:spcBef>
                <a:spcPts val="0"/>
              </a:spcBef>
              <a:buSzPct val="80000"/>
              <a:buNone/>
            </a:pPr>
            <a:endParaRPr lang="en-US" dirty="0" smtClean="0"/>
          </a:p>
          <a:p>
            <a:pPr marL="1771650" lvl="3" indent="-381000">
              <a:spcBef>
                <a:spcPts val="0"/>
              </a:spcBef>
              <a:buSzPct val="80000"/>
              <a:buFont typeface="Arial"/>
              <a:buChar char="❏"/>
            </a:pPr>
            <a:endParaRPr lang="en-US" dirty="0" smtClean="0"/>
          </a:p>
          <a:p>
            <a:pPr marL="933450" lvl="2" indent="0">
              <a:spcBef>
                <a:spcPts val="0"/>
              </a:spcBef>
              <a:buSzPct val="80000"/>
              <a:buNone/>
            </a:pPr>
            <a:endParaRPr lang="en-US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9855" y="3331811"/>
            <a:ext cx="4453890" cy="340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76933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uter Center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C0C0C0"/>
      </a:folHlink>
    </a:clrScheme>
    <a:fontScheme name="自訂 5">
      <a:majorFont>
        <a:latin typeface="Times New Roman"/>
        <a:ea typeface="微軟正黑體"/>
        <a:cs typeface=""/>
      </a:majorFont>
      <a:minorFont>
        <a:latin typeface="Times New Roman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Computer Cent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uter Cent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1715</TotalTime>
  <Words>1352</Words>
  <Application>Microsoft Office PowerPoint</Application>
  <PresentationFormat>如螢幕大小 (4:3)</PresentationFormat>
  <Paragraphs>282</Paragraphs>
  <Slides>30</Slides>
  <Notes>29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41" baseType="lpstr">
      <vt:lpstr>Futura Md BT</vt:lpstr>
      <vt:lpstr>華康標楷體(P)</vt:lpstr>
      <vt:lpstr>華康儷粗黑(P)</vt:lpstr>
      <vt:lpstr>微軟正黑體</vt:lpstr>
      <vt:lpstr>新細明體</vt:lpstr>
      <vt:lpstr>Arial</vt:lpstr>
      <vt:lpstr>Calibri</vt:lpstr>
      <vt:lpstr>Consolas</vt:lpstr>
      <vt:lpstr>Times New Roman</vt:lpstr>
      <vt:lpstr>Wingdings</vt:lpstr>
      <vt:lpstr>Computer Center</vt:lpstr>
      <vt:lpstr>System Administration Practice Homework 1-3 : Chinese World</vt:lpstr>
      <vt:lpstr>Requirements (1)</vt:lpstr>
      <vt:lpstr>Requirements (2)</vt:lpstr>
      <vt:lpstr>Requirements (3)</vt:lpstr>
      <vt:lpstr>Base system (40%) (1)</vt:lpstr>
      <vt:lpstr>Base system (40%) (2)</vt:lpstr>
      <vt:lpstr>Base system (40%) (3)</vt:lpstr>
      <vt:lpstr>Base system (40%) (4)</vt:lpstr>
      <vt:lpstr>Base system (40%) (5)</vt:lpstr>
      <vt:lpstr>Base system (40%) (6)</vt:lpstr>
      <vt:lpstr>Software Rank B (20%)</vt:lpstr>
      <vt:lpstr>Software Rank B – Requirement (1)</vt:lpstr>
      <vt:lpstr>Software Rank B – Requirement (2)</vt:lpstr>
      <vt:lpstr>Software Rank B – Requirement (3)</vt:lpstr>
      <vt:lpstr>Software Rank B – Requirement (4)</vt:lpstr>
      <vt:lpstr>Software Rank B – Requirement (5)</vt:lpstr>
      <vt:lpstr>Software Rank B – Requirement (6)</vt:lpstr>
      <vt:lpstr>Software Rank A (20%)</vt:lpstr>
      <vt:lpstr>Software Rank A – Requirement (1)</vt:lpstr>
      <vt:lpstr>Software Rank A – Requirement (2)</vt:lpstr>
      <vt:lpstr>Software Rank A – Requirement (3)</vt:lpstr>
      <vt:lpstr>Software Rank A – Requirement (4)</vt:lpstr>
      <vt:lpstr>Software Rank A – Requirement (5)</vt:lpstr>
      <vt:lpstr>Software Rank S (25%)</vt:lpstr>
      <vt:lpstr>Software Rank S – Requirement (1)</vt:lpstr>
      <vt:lpstr>Software Rank S – Requirement (2)</vt:lpstr>
      <vt:lpstr>Software Rank S – Requirement (3)</vt:lpstr>
      <vt:lpstr>Bonus (up to 15%)</vt:lpstr>
      <vt:lpstr>Due Time</vt:lpstr>
      <vt:lpstr>Help!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Liang-Chi Tseng</dc:creator>
  <cp:lastModifiedBy>Liang-Chi Tseng</cp:lastModifiedBy>
  <cp:revision>284</cp:revision>
  <cp:lastPrinted>1601-01-01T00:00:00Z</cp:lastPrinted>
  <dcterms:created xsi:type="dcterms:W3CDTF">1601-01-01T00:00:00Z</dcterms:created>
  <dcterms:modified xsi:type="dcterms:W3CDTF">2015-10-01T13:58:01Z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