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59" r:id="rId11"/>
    <p:sldId id="265" r:id="rId12"/>
    <p:sldId id="267" r:id="rId13"/>
    <p:sldId id="268" r:id="rId14"/>
    <p:sldId id="277" r:id="rId15"/>
    <p:sldId id="272" r:id="rId16"/>
    <p:sldId id="269" r:id="rId17"/>
    <p:sldId id="270" r:id="rId18"/>
    <p:sldId id="274" r:id="rId19"/>
    <p:sldId id="271" r:id="rId20"/>
    <p:sldId id="275" r:id="rId21"/>
    <p:sldId id="276" r:id="rId2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54" autoAdjust="0"/>
  </p:normalViewPr>
  <p:slideViewPr>
    <p:cSldViewPr>
      <p:cViewPr varScale="1">
        <p:scale>
          <a:sx n="84" d="100"/>
          <a:sy n="84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EB569-07E5-4DB2-95E7-80853084AE37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2BDE9-F8C8-4CE2-A3BE-546BE170ED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85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67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BDE9-F8C8-4CE2-A3BE-546BE170EDF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14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40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97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08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82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3788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13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21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87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05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8819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4995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i="1" smtClean="0">
                <a:solidFill>
                  <a:schemeClr val="bg1"/>
                </a:solidFill>
                <a:latin typeface="Futura Md BT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E3AAB57C-8C98-4788-AE6A-0D71C66BCBDA}" type="slidenum">
              <a:rPr lang="en-US" altLang="zh-TW" sz="1400">
                <a:solidFill>
                  <a:schemeClr val="bg1"/>
                </a:solidFill>
                <a:latin typeface="Futura Md BT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華康儷粗黑(P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華康儷中黑(P)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ldap.org/doc/admin24/runningslapd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freebsd.org/doc/en/articles/ldap-auth/clien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enldap.org/doc/admin23/schema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openldap.org/doc/admin23/schema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enldap.org/doc/admin23/schem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2133600"/>
            <a:ext cx="6553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5400" dirty="0" smtClean="0">
                <a:cs typeface="+mj-cs"/>
              </a:rPr>
              <a:t>LDAP</a:t>
            </a:r>
            <a:r>
              <a:rPr lang="en-US" altLang="zh-TW" dirty="0" smtClean="0">
                <a:cs typeface="+mj-cs"/>
              </a:rPr>
              <a:t/>
            </a:r>
            <a:br>
              <a:rPr lang="en-US" altLang="zh-TW" dirty="0" smtClean="0">
                <a:cs typeface="+mj-cs"/>
              </a:rPr>
            </a:br>
            <a:r>
              <a:rPr lang="en-US" altLang="zh-TW" sz="2400" dirty="0">
                <a:cs typeface="+mj-cs"/>
              </a:rPr>
              <a:t>(Lightweight Directory Access Protocol)</a:t>
            </a:r>
            <a:endParaRPr lang="en-US" altLang="zh-TW" dirty="0">
              <a:cs typeface="+mj-cs"/>
            </a:endParaRPr>
          </a:p>
        </p:txBody>
      </p:sp>
      <p:pic>
        <p:nvPicPr>
          <p:cNvPr id="3077" name="Picture 5" descr="OpenLD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00425"/>
            <a:ext cx="3486149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ffectLst/>
              </a:rPr>
              <a:t>Comparison with relational databases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is tempting to think that having a RDBMS backend to the directory solves all problems. However, it is a pig. 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This is because the data models are very different. Representing directory data with a relational database is going to require splitting data into multiple tables.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4226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OpenLDAP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Installation</a:t>
            </a:r>
          </a:p>
          <a:p>
            <a:pPr lvl="1"/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install </a:t>
            </a:r>
            <a:r>
              <a:rPr lang="en-US" altLang="zh-TW" dirty="0" err="1" smtClean="0"/>
              <a:t>openldap</a:t>
            </a:r>
            <a:r>
              <a:rPr lang="en-US" altLang="zh-TW" dirty="0" smtClean="0"/>
              <a:t>-server</a:t>
            </a:r>
          </a:p>
          <a:p>
            <a:pPr lvl="1"/>
            <a:r>
              <a:rPr lang="en-US" altLang="zh-TW" dirty="0" smtClean="0"/>
              <a:t>cd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/ports/net/openldap-server24 ; make install clean</a:t>
            </a:r>
          </a:p>
          <a:p>
            <a:r>
              <a:rPr lang="en-US" altLang="zh-TW" dirty="0" err="1" smtClean="0"/>
              <a:t>slap.conf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Blank lines and lines beginning with a pound sign (#) are ignored</a:t>
            </a:r>
          </a:p>
          <a:p>
            <a:pPr marL="400050" lvl="1" indent="0">
              <a:buNone/>
            </a:pPr>
            <a:r>
              <a:rPr lang="en-US" altLang="zh-TW" dirty="0" smtClean="0"/>
              <a:t>• Parameters and associated values are separated by whitespace characters</a:t>
            </a:r>
          </a:p>
          <a:p>
            <a:pPr marL="400050" lvl="1" indent="0">
              <a:buNone/>
            </a:pPr>
            <a:r>
              <a:rPr lang="en-US" altLang="zh-TW" dirty="0" smtClean="0"/>
              <a:t>• A line with a blank space in the first column is considered to be a continuation of the previous one.</a:t>
            </a:r>
          </a:p>
        </p:txBody>
      </p:sp>
    </p:spTree>
    <p:extLst>
      <p:ext uri="{BB962C8B-B14F-4D97-AF65-F5344CB8AC3E}">
        <p14:creationId xmlns:p14="http://schemas.microsoft.com/office/powerpoint/2010/main" val="181413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s</a:t>
            </a:r>
            <a:r>
              <a:rPr lang="en-US" altLang="zh-TW" dirty="0" err="1" smtClean="0"/>
              <a:t>lap.conf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51918"/>
            <a:ext cx="7759244" cy="441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404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Directory ACL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599" y="1447800"/>
            <a:ext cx="775999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03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Directory ACL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057400"/>
            <a:ext cx="5622782" cy="295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7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Enable </a:t>
            </a:r>
            <a:r>
              <a:rPr lang="en-US" altLang="zh-TW" dirty="0" err="1" smtClean="0"/>
              <a:t>slapd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slapd_enable</a:t>
            </a:r>
            <a:r>
              <a:rPr lang="en-US" altLang="zh-TW" dirty="0" smtClean="0"/>
              <a:t>=“YES”</a:t>
            </a:r>
          </a:p>
          <a:p>
            <a:pPr lvl="1"/>
            <a:r>
              <a:rPr lang="en-US" altLang="zh-TW" dirty="0" err="1" smtClean="0"/>
              <a:t>slapd_flags</a:t>
            </a:r>
            <a:r>
              <a:rPr lang="en-US" altLang="zh-TW" dirty="0" smtClean="0"/>
              <a:t> for specific options</a:t>
            </a:r>
          </a:p>
          <a:p>
            <a:pPr lvl="1"/>
            <a:endParaRPr lang="en-US" altLang="zh-TW" dirty="0" smtClean="0"/>
          </a:p>
          <a:p>
            <a:r>
              <a:rPr lang="en-US" altLang="zh-TW" dirty="0"/>
              <a:t>s</a:t>
            </a:r>
            <a:r>
              <a:rPr lang="en-US" altLang="zh-TW" dirty="0" smtClean="0"/>
              <a:t>ervice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start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http://www.openldap.org/doc/admin24/runningslapd.html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11105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Slapd</a:t>
            </a:r>
            <a:r>
              <a:rPr lang="en-US" altLang="zh-TW" dirty="0" smtClean="0"/>
              <a:t>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slapcat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reads records from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 and writes them to a file or standard output</a:t>
            </a:r>
          </a:p>
          <a:p>
            <a:r>
              <a:rPr lang="en-US" altLang="zh-TW" dirty="0" err="1" smtClean="0"/>
              <a:t>slapadd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reads LDIF entries from a file or standard input and writes the new records to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</a:t>
            </a:r>
          </a:p>
          <a:p>
            <a:r>
              <a:rPr lang="en-US" altLang="zh-TW" dirty="0" err="1" smtClean="0"/>
              <a:t>slapindex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regenerates the indexes In a </a:t>
            </a:r>
            <a:r>
              <a:rPr lang="en-US" altLang="zh-TW" dirty="0" err="1" smtClean="0"/>
              <a:t>slapd</a:t>
            </a:r>
            <a:r>
              <a:rPr lang="en-US" altLang="zh-TW" dirty="0" smtClean="0"/>
              <a:t> database</a:t>
            </a:r>
          </a:p>
          <a:p>
            <a:r>
              <a:rPr lang="en-US" altLang="zh-TW" dirty="0" err="1" smtClean="0"/>
              <a:t>slappasswd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generates a password hash suitable for use as an </a:t>
            </a:r>
            <a:r>
              <a:rPr lang="en-US" altLang="zh-TW" dirty="0" err="1" smtClean="0"/>
              <a:t>Lq</a:t>
            </a:r>
            <a:r>
              <a:rPr lang="en-US" altLang="zh-TW" dirty="0" smtClean="0"/>
              <a:t> in </a:t>
            </a:r>
            <a:r>
              <a:rPr lang="en-US" altLang="zh-TW" dirty="0" err="1" smtClean="0"/>
              <a:t>slapd.conf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436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ldapsearch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issues LDAP search queries to directory servers</a:t>
            </a:r>
          </a:p>
          <a:p>
            <a:r>
              <a:rPr lang="en-US" altLang="zh-TW" dirty="0" err="1" smtClean="0"/>
              <a:t>ldapadd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ldapmodify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 smtClean="0"/>
              <a:t>• These tools send updates to directory servers</a:t>
            </a:r>
          </a:p>
          <a:p>
            <a:r>
              <a:rPr lang="en-US" altLang="zh-TW" dirty="0" err="1" smtClean="0"/>
              <a:t>ldapcompare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asks a directory server to compare two values</a:t>
            </a:r>
          </a:p>
          <a:p>
            <a:r>
              <a:rPr lang="en-US" altLang="zh-TW" dirty="0" err="1" smtClean="0"/>
              <a:t>ldapdelete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/>
              <a:t>• This tool deletes entries from an LDAP directory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4474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l</a:t>
            </a:r>
            <a:r>
              <a:rPr lang="en-US" altLang="zh-TW" dirty="0" err="1" smtClean="0"/>
              <a:t>dap.conf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err="1" smtClean="0"/>
              <a:t>ldapsearch</a:t>
            </a:r>
            <a:r>
              <a:rPr lang="en-US" altLang="zh-TW" sz="2000" dirty="0" smtClean="0"/>
              <a:t> -x -b “dc=</a:t>
            </a:r>
            <a:r>
              <a:rPr lang="en-US" altLang="zh-TW" sz="2000" dirty="0" err="1" smtClean="0"/>
              <a:t>mango,dc</a:t>
            </a:r>
            <a:r>
              <a:rPr lang="en-US" altLang="zh-TW" sz="2000" dirty="0" smtClean="0"/>
              <a:t>=hot” \</a:t>
            </a:r>
          </a:p>
          <a:p>
            <a:pPr marL="0" indent="0">
              <a:buNone/>
            </a:pPr>
            <a:r>
              <a:rPr lang="en-US" altLang="zh-TW" sz="2000" dirty="0" smtClean="0"/>
              <a:t>      -H “</a:t>
            </a:r>
            <a:r>
              <a:rPr lang="en-US" altLang="zh-TW" sz="2000" dirty="0" err="1" smtClean="0"/>
              <a:t>ldap</a:t>
            </a:r>
            <a:r>
              <a:rPr lang="en-US" altLang="zh-TW" sz="2000" dirty="0" smtClean="0"/>
              <a:t>://</a:t>
            </a:r>
            <a:r>
              <a:rPr lang="en-US" altLang="zh-TW" sz="2000" dirty="0" err="1" smtClean="0"/>
              <a:t>sahome.mango.hot</a:t>
            </a:r>
            <a:r>
              <a:rPr lang="en-US" altLang="zh-TW" sz="2000" dirty="0" smtClean="0"/>
              <a:t>”  “</a:t>
            </a:r>
            <a:r>
              <a:rPr lang="en-US" altLang="zh-TW" sz="2000" dirty="0" err="1" smtClean="0"/>
              <a:t>uid</a:t>
            </a:r>
            <a:r>
              <a:rPr lang="en-US" altLang="zh-TW" sz="2000" dirty="0" smtClean="0"/>
              <a:t>=mangoking”</a:t>
            </a: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Edit /</a:t>
            </a:r>
            <a:r>
              <a:rPr lang="en-US" altLang="zh-TW" sz="2000" dirty="0" err="1" smtClean="0"/>
              <a:t>usr</a:t>
            </a:r>
            <a:r>
              <a:rPr lang="en-US" altLang="zh-TW" sz="2000" dirty="0" smtClean="0"/>
              <a:t>/local/</a:t>
            </a:r>
            <a:r>
              <a:rPr lang="en-US" altLang="zh-TW" sz="2000" dirty="0" err="1" smtClean="0"/>
              <a:t>etc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openldap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ldap.conf</a:t>
            </a:r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=&gt; </a:t>
            </a:r>
            <a:r>
              <a:rPr lang="en-US" altLang="zh-TW" sz="2000" dirty="0" err="1" smtClean="0"/>
              <a:t>ldapsearch</a:t>
            </a:r>
            <a:r>
              <a:rPr lang="en-US" altLang="zh-TW" sz="2000" dirty="0" smtClean="0"/>
              <a:t> -x “</a:t>
            </a:r>
            <a:r>
              <a:rPr lang="en-US" altLang="zh-TW" sz="2000" dirty="0" err="1" smtClean="0"/>
              <a:t>uid</a:t>
            </a:r>
            <a:r>
              <a:rPr lang="en-US" altLang="zh-TW" sz="2000" dirty="0" smtClean="0"/>
              <a:t>=mango”</a:t>
            </a:r>
          </a:p>
          <a:p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034" y="1447800"/>
            <a:ext cx="1607626" cy="200327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961" y="4114800"/>
            <a:ext cx="5267325" cy="7905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114800"/>
            <a:ext cx="2945860" cy="215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58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install </a:t>
            </a:r>
            <a:r>
              <a:rPr lang="en-US" altLang="zh-TW" dirty="0" err="1" smtClean="0"/>
              <a:t>nss</a:t>
            </a:r>
            <a:r>
              <a:rPr lang="en-US" altLang="zh-TW" dirty="0" smtClean="0"/>
              <a:t>-pam-</a:t>
            </a:r>
            <a:r>
              <a:rPr lang="en-US" altLang="zh-TW" dirty="0" err="1" smtClean="0"/>
              <a:t>ldapd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nslcd.conf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nsswitch.conf</a:t>
            </a:r>
            <a:endParaRPr lang="en-US" altLang="zh-TW" dirty="0" smtClean="0"/>
          </a:p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pam.d</a:t>
            </a:r>
            <a:r>
              <a:rPr lang="en-US" altLang="zh-TW" dirty="0" smtClean="0"/>
              <a:t>/system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98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ffectLst/>
              </a:rPr>
              <a:t>What </a:t>
            </a:r>
            <a:r>
              <a:rPr lang="en-US" altLang="zh-TW" b="1" dirty="0" smtClean="0">
                <a:effectLst/>
              </a:rPr>
              <a:t>is </a:t>
            </a:r>
            <a:r>
              <a:rPr lang="en-US" altLang="zh-TW" b="1" dirty="0">
                <a:effectLst/>
              </a:rPr>
              <a:t>D</a:t>
            </a:r>
            <a:r>
              <a:rPr lang="en-US" altLang="zh-TW" b="1" dirty="0" smtClean="0">
                <a:effectLst/>
              </a:rPr>
              <a:t>irectory </a:t>
            </a:r>
            <a:r>
              <a:rPr lang="en-US" altLang="zh-TW" b="1" dirty="0">
                <a:effectLst/>
              </a:rPr>
              <a:t>S</a:t>
            </a:r>
            <a:r>
              <a:rPr lang="en-US" altLang="zh-TW" b="1" dirty="0" smtClean="0">
                <a:effectLst/>
              </a:rPr>
              <a:t>ervice?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Directory Service (</a:t>
            </a:r>
            <a:r>
              <a:rPr lang="zh-TW" altLang="en-US" dirty="0" smtClean="0"/>
              <a:t>名錄服務</a:t>
            </a:r>
            <a:r>
              <a:rPr lang="en-US" altLang="zh-TW" dirty="0" smtClean="0"/>
              <a:t>)</a:t>
            </a:r>
          </a:p>
          <a:p>
            <a:pPr marL="400050" lvl="1" indent="0">
              <a:buNone/>
            </a:pPr>
            <a:r>
              <a:rPr lang="en-US" altLang="zh-TW" dirty="0" smtClean="0"/>
              <a:t>• </a:t>
            </a:r>
            <a:r>
              <a:rPr lang="en-US" altLang="zh-TW" dirty="0" smtClean="0"/>
              <a:t>A directory service is highly optimized for reads.</a:t>
            </a:r>
          </a:p>
          <a:p>
            <a:pPr marL="400050" lvl="1" indent="0">
              <a:buNone/>
            </a:pPr>
            <a:r>
              <a:rPr lang="en-US" altLang="zh-TW" dirty="0" smtClean="0"/>
              <a:t>• A directory service implements a distributed model for storing information.</a:t>
            </a:r>
          </a:p>
          <a:p>
            <a:pPr marL="400050" lvl="1" indent="0">
              <a:buNone/>
            </a:pPr>
            <a:r>
              <a:rPr lang="en-US" altLang="zh-TW" dirty="0" smtClean="0"/>
              <a:t>• A directory service can extend the type of information stores.</a:t>
            </a:r>
          </a:p>
          <a:p>
            <a:pPr marL="400050" lvl="1" indent="0">
              <a:buNone/>
            </a:pPr>
            <a:r>
              <a:rPr lang="en-US" altLang="zh-TW" dirty="0" smtClean="0"/>
              <a:t>• A directory service has advanced search capabilities.</a:t>
            </a:r>
          </a:p>
          <a:p>
            <a:pPr marL="400050" lvl="1" indent="0">
              <a:buNone/>
            </a:pPr>
            <a:r>
              <a:rPr lang="en-US" altLang="zh-TW" dirty="0" smtClean="0"/>
              <a:t>• A directory service has loosely consistent replication among </a:t>
            </a:r>
          </a:p>
          <a:p>
            <a:pPr marL="400050" lvl="1" indent="0">
              <a:buNone/>
            </a:pPr>
            <a:r>
              <a:rPr lang="en-US" altLang="zh-TW" dirty="0" smtClean="0"/>
              <a:t>directory servers.</a:t>
            </a:r>
            <a:endParaRPr lang="en-US" altLang="zh-TW" dirty="0" smtClean="0"/>
          </a:p>
          <a:p>
            <a:r>
              <a:rPr lang="en-US" altLang="zh-TW" dirty="0" smtClean="0"/>
              <a:t>Domain Name Service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648200"/>
            <a:ext cx="3886200" cy="211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71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nslcd.conf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Just like </a:t>
            </a:r>
            <a:r>
              <a:rPr lang="en-US" altLang="zh-TW" dirty="0" err="1" smtClean="0"/>
              <a:t>ldap.conf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0"/>
            <a:ext cx="4557453" cy="12954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037726"/>
            <a:ext cx="2945860" cy="215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97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nsswitch.conf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https://www.freebsd.org/doc/en/articles/ldap-auth/client.html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516255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6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LDAP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Lightweight Directory Access Protocol (LDAP)</a:t>
            </a:r>
          </a:p>
          <a:p>
            <a:pPr marL="400050" lvl="1" indent="0">
              <a:buNone/>
            </a:pPr>
            <a:r>
              <a:rPr lang="en-US" altLang="zh-TW" dirty="0" smtClean="0"/>
              <a:t>• LDAP v3: RFC 3377 </a:t>
            </a:r>
          </a:p>
          <a:p>
            <a:pPr marL="400050" lvl="1" indent="0">
              <a:buNone/>
            </a:pPr>
            <a:r>
              <a:rPr lang="en-US" altLang="zh-TW" dirty="0" smtClean="0"/>
              <a:t>• RFC 2251-2256, 2829, 2830, 3377</a:t>
            </a:r>
          </a:p>
          <a:p>
            <a:r>
              <a:rPr lang="en-US" altLang="zh-TW" dirty="0" smtClean="0"/>
              <a:t> Why LDAP is lightweight</a:t>
            </a:r>
          </a:p>
          <a:p>
            <a:pPr marL="457200" lvl="1" indent="0">
              <a:buNone/>
            </a:pPr>
            <a:r>
              <a:rPr lang="en-US" altLang="zh-TW" dirty="0" smtClean="0"/>
              <a:t>•  subset of X.500</a:t>
            </a:r>
          </a:p>
          <a:p>
            <a:pPr lvl="1"/>
            <a:r>
              <a:rPr lang="en-US" altLang="zh-TW" dirty="0" smtClean="0"/>
              <a:t>X.500 base on OSI stack</a:t>
            </a:r>
          </a:p>
          <a:p>
            <a:pPr lvl="1"/>
            <a:r>
              <a:rPr lang="en-US" altLang="zh-TW" dirty="0" smtClean="0"/>
              <a:t>LDAP base on TCP/IP</a:t>
            </a:r>
          </a:p>
          <a:p>
            <a:pPr lvl="1"/>
            <a:r>
              <a:rPr lang="en-US" altLang="zh-TW" dirty="0" smtClean="0"/>
              <a:t>LDAP omits many X.500</a:t>
            </a:r>
          </a:p>
          <a:p>
            <a:pPr marL="457200" lvl="1" indent="0">
              <a:buNone/>
            </a:pPr>
            <a:r>
              <a:rPr lang="en-US" altLang="zh-TW" dirty="0" smtClean="0"/>
              <a:t>operations that are rarely used</a:t>
            </a:r>
          </a:p>
          <a:p>
            <a:pPr lvl="1"/>
            <a:r>
              <a:rPr lang="en-US" altLang="zh-TW" dirty="0" smtClean="0"/>
              <a:t>Providing a smaller and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simpler set of operations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780" y="3200400"/>
            <a:ext cx="443344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95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 Directory Information Tree (DIT)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 bwMode="auto">
          <a:xfrm>
            <a:off x="1752600" y="1600200"/>
            <a:ext cx="1341190" cy="3525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1720442" y="2234009"/>
            <a:ext cx="1417390" cy="363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1733550" y="2895600"/>
            <a:ext cx="1379290" cy="36614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dc=sap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2423195" y="3581400"/>
            <a:ext cx="128771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1127795" y="3581400"/>
            <a:ext cx="1207840" cy="4647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2183147" y="4385293"/>
            <a:ext cx="1767805" cy="408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mango king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2" name="直線單箭頭接點 11"/>
          <p:cNvCxnSpPr>
            <a:stCxn id="5" idx="2"/>
            <a:endCxn id="6" idx="0"/>
          </p:cNvCxnSpPr>
          <p:nvPr/>
        </p:nvCxnSpPr>
        <p:spPr bwMode="auto">
          <a:xfrm>
            <a:off x="2423195" y="1952791"/>
            <a:ext cx="5942" cy="2812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6" idx="2"/>
            <a:endCxn id="7" idx="0"/>
          </p:cNvCxnSpPr>
          <p:nvPr/>
        </p:nvCxnSpPr>
        <p:spPr bwMode="auto">
          <a:xfrm flipH="1">
            <a:off x="2423195" y="2597249"/>
            <a:ext cx="5942" cy="2983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單箭頭接點 16"/>
          <p:cNvCxnSpPr>
            <a:stCxn id="7" idx="2"/>
            <a:endCxn id="9" idx="0"/>
          </p:cNvCxnSpPr>
          <p:nvPr/>
        </p:nvCxnSpPr>
        <p:spPr bwMode="auto">
          <a:xfrm flipH="1">
            <a:off x="1731715" y="3261741"/>
            <a:ext cx="691480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單箭頭接點 20"/>
          <p:cNvCxnSpPr>
            <a:stCxn id="8" idx="2"/>
            <a:endCxn id="10" idx="0"/>
          </p:cNvCxnSpPr>
          <p:nvPr/>
        </p:nvCxnSpPr>
        <p:spPr bwMode="auto">
          <a:xfrm>
            <a:off x="3067050" y="4046186"/>
            <a:ext cx="0" cy="3391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單箭頭接點 23"/>
          <p:cNvCxnSpPr>
            <a:stCxn id="7" idx="2"/>
            <a:endCxn id="8" idx="0"/>
          </p:cNvCxnSpPr>
          <p:nvPr/>
        </p:nvCxnSpPr>
        <p:spPr bwMode="auto">
          <a:xfrm>
            <a:off x="2423195" y="3261741"/>
            <a:ext cx="643855" cy="3196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矩形圖說文字 53"/>
          <p:cNvSpPr/>
          <p:nvPr/>
        </p:nvSpPr>
        <p:spPr bwMode="auto">
          <a:xfrm>
            <a:off x="1219201" y="5132932"/>
            <a:ext cx="6781800" cy="734468"/>
          </a:xfrm>
          <a:prstGeom prst="wedgeRectCallout">
            <a:avLst>
              <a:gd name="adj1" fmla="val -24624"/>
              <a:gd name="adj2" fmla="val -8955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DN(distinguished name):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cn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=mango 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king,ou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people,dc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kumimoji="0" lang="en-US" altLang="zh-TW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sa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p,dc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</a:t>
            </a:r>
            <a:r>
              <a:rPr lang="en-US" altLang="zh-TW" sz="2000" dirty="0" err="1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nctucs,dc</a:t>
            </a:r>
            <a:r>
              <a:rPr lang="en-US" altLang="zh-TW" sz="2000" dirty="0" smtClean="0">
                <a:solidFill>
                  <a:schemeClr val="tx1"/>
                </a:solidFill>
                <a:latin typeface="Consolas" panose="020B0609020204030204" pitchFamily="49" charset="0"/>
                <a:ea typeface="新細明體" pitchFamily="18" charset="-120"/>
              </a:rPr>
              <a:t>=net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新細明體" pitchFamily="18" charset="-120"/>
              </a:rPr>
              <a:t> 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ea typeface="新細明體" pitchFamily="18" charset="-12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1272986" y="5490170"/>
            <a:ext cx="1856108" cy="30846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92" name="直線單箭頭接點 91"/>
          <p:cNvCxnSpPr>
            <a:stCxn id="94" idx="1"/>
            <a:endCxn id="90" idx="2"/>
          </p:cNvCxnSpPr>
          <p:nvPr/>
        </p:nvCxnSpPr>
        <p:spPr bwMode="auto">
          <a:xfrm flipH="1" flipV="1">
            <a:off x="2201040" y="5798630"/>
            <a:ext cx="134595" cy="3656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文字方塊 93"/>
          <p:cNvSpPr txBox="1"/>
          <p:nvPr/>
        </p:nvSpPr>
        <p:spPr>
          <a:xfrm>
            <a:off x="2335635" y="5964220"/>
            <a:ext cx="4827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nsolas" panose="020B0609020204030204" pitchFamily="49" charset="0"/>
              </a:rPr>
              <a:t>RDN: relative distinguished name</a:t>
            </a:r>
            <a:endParaRPr lang="zh-TW" altLang="en-US" sz="2000" dirty="0">
              <a:latin typeface="Consolas" panose="020B0609020204030204" pitchFamily="49" charset="0"/>
            </a:endParaRPr>
          </a:p>
        </p:txBody>
      </p:sp>
      <p:sp>
        <p:nvSpPr>
          <p:cNvPr id="101" name="直線圖說文字 2 100"/>
          <p:cNvSpPr/>
          <p:nvPr/>
        </p:nvSpPr>
        <p:spPr bwMode="auto">
          <a:xfrm>
            <a:off x="5268024" y="3078670"/>
            <a:ext cx="3113975" cy="1565284"/>
          </a:xfrm>
          <a:prstGeom prst="borderCallout2">
            <a:avLst>
              <a:gd name="adj1" fmla="val 18414"/>
              <a:gd name="adj2" fmla="val -2293"/>
              <a:gd name="adj3" fmla="val 18750"/>
              <a:gd name="adj4" fmla="val -17027"/>
              <a:gd name="adj5" fmla="val 99120"/>
              <a:gd name="adj6" fmla="val -41045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5265490" y="3078670"/>
            <a:ext cx="3209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/>
              <a:t>objectClass</a:t>
            </a:r>
            <a:r>
              <a:rPr lang="en-US" altLang="zh-TW" sz="2000" dirty="0" smtClean="0"/>
              <a:t>: person</a:t>
            </a:r>
          </a:p>
          <a:p>
            <a:r>
              <a:rPr lang="en-US" altLang="zh-TW" sz="2000" dirty="0" err="1" smtClean="0"/>
              <a:t>cn</a:t>
            </a:r>
            <a:r>
              <a:rPr lang="en-US" altLang="zh-TW" sz="2000" dirty="0" smtClean="0"/>
              <a:t>: mango king</a:t>
            </a:r>
            <a:endParaRPr lang="en-US" altLang="zh-TW" sz="2000" dirty="0" smtClean="0"/>
          </a:p>
          <a:p>
            <a:r>
              <a:rPr lang="en-US" altLang="zh-TW" sz="2000" dirty="0" err="1"/>
              <a:t>s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king</a:t>
            </a:r>
          </a:p>
          <a:p>
            <a:r>
              <a:rPr lang="en-US" altLang="zh-TW" sz="2000" dirty="0" err="1" smtClean="0"/>
              <a:t>telephoneNumber</a:t>
            </a:r>
            <a:r>
              <a:rPr lang="en-US" altLang="zh-TW" sz="2000" dirty="0" smtClean="0"/>
              <a:t>: 689-5566 </a:t>
            </a:r>
            <a:endParaRPr lang="zh-TW" altLang="en-US" sz="2000" dirty="0"/>
          </a:p>
        </p:txBody>
      </p:sp>
      <p:sp>
        <p:nvSpPr>
          <p:cNvPr id="108" name="文字方塊 107"/>
          <p:cNvSpPr txBox="1"/>
          <p:nvPr/>
        </p:nvSpPr>
        <p:spPr>
          <a:xfrm>
            <a:off x="5350341" y="2597249"/>
            <a:ext cx="31242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sz="2000" dirty="0" smtClean="0"/>
              <a:t>Attribute types and values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1227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– LDIF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LDAP Interchange Format (LDIF)</a:t>
            </a:r>
          </a:p>
          <a:p>
            <a:pPr lvl="1" indent="-342900"/>
            <a:r>
              <a:rPr lang="en-US" altLang="zh-TW" dirty="0" smtClean="0"/>
              <a:t>Defined in RFC 2849</a:t>
            </a:r>
          </a:p>
          <a:p>
            <a:pPr lvl="1" indent="-342900"/>
            <a:r>
              <a:rPr lang="en-US" altLang="zh-TW" dirty="0" smtClean="0"/>
              <a:t>standard text file format for storing LDAP configuration information and directory contents</a:t>
            </a:r>
          </a:p>
          <a:p>
            <a:pPr lvl="1" indent="-342900"/>
            <a:r>
              <a:rPr lang="en-US" altLang="zh-TW" dirty="0" smtClean="0"/>
              <a:t>An LDIF file is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collection of entries separated from each other by blank lines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mapping of attribute names to values</a:t>
            </a:r>
          </a:p>
          <a:p>
            <a:pPr lvl="2" indent="-342900">
              <a:buFont typeface="+mj-lt"/>
              <a:buAutoNum type="arabicPeriod"/>
            </a:pPr>
            <a:r>
              <a:rPr lang="en-US" altLang="zh-TW" dirty="0" smtClean="0"/>
              <a:t>A collection of directives that instruct the parser how to process the information</a:t>
            </a:r>
          </a:p>
          <a:p>
            <a:pPr lvl="1" indent="-342900"/>
            <a:r>
              <a:rPr lang="en-US" altLang="zh-TW" dirty="0" smtClean="0"/>
              <a:t>The data in the LDIF file must obey the schema rules of your LDAP  directory</a:t>
            </a:r>
          </a:p>
        </p:txBody>
      </p:sp>
    </p:spTree>
    <p:extLst>
      <p:ext uri="{BB962C8B-B14F-4D97-AF65-F5344CB8AC3E}">
        <p14:creationId xmlns:p14="http://schemas.microsoft.com/office/powerpoint/2010/main" val="127350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– LDIF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Sample LDIF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447800" y="1981200"/>
            <a:ext cx="54102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TW" sz="1800" dirty="0" smtClean="0">
                <a:solidFill>
                  <a:schemeClr val="bg1"/>
                </a:solidFill>
              </a:rPr>
              <a:t># sample entry 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dn</a:t>
            </a:r>
            <a:r>
              <a:rPr lang="en-US" altLang="zh-TW" sz="1800" dirty="0" smtClean="0">
                <a:solidFill>
                  <a:schemeClr val="bg1"/>
                </a:solidFill>
              </a:rPr>
              <a:t>: 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</a:rPr>
              <a:t>=mango 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king,ou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people,dc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sap,dc</a:t>
            </a:r>
            <a:r>
              <a:rPr lang="en-US" altLang="zh-TW" sz="1800" dirty="0" smtClean="0">
                <a:solidFill>
                  <a:schemeClr val="bg1"/>
                </a:solidFill>
              </a:rPr>
              <a:t>=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nctucs,dc</a:t>
            </a:r>
            <a:r>
              <a:rPr lang="en-US" altLang="zh-TW" sz="1800" dirty="0" smtClean="0">
                <a:solidFill>
                  <a:schemeClr val="bg1"/>
                </a:solidFill>
              </a:rPr>
              <a:t>=net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objectClass</a:t>
            </a:r>
            <a:r>
              <a:rPr lang="en-US" altLang="zh-TW" sz="1800" dirty="0" smtClean="0">
                <a:solidFill>
                  <a:schemeClr val="bg1"/>
                </a:solidFill>
              </a:rPr>
              <a:t>:</a:t>
            </a:r>
            <a:r>
              <a:rPr lang="zh-TW" altLang="en-US" sz="1800" dirty="0" smtClean="0">
                <a:solidFill>
                  <a:schemeClr val="bg1"/>
                </a:solidFill>
              </a:rPr>
              <a:t> </a:t>
            </a:r>
            <a:r>
              <a:rPr lang="en-US" altLang="zh-TW" sz="1800" dirty="0" smtClean="0">
                <a:solidFill>
                  <a:schemeClr val="bg1"/>
                </a:solidFill>
              </a:rPr>
              <a:t>person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cn</a:t>
            </a:r>
            <a:r>
              <a:rPr lang="en-US" altLang="zh-TW" sz="1800" dirty="0" smtClean="0">
                <a:solidFill>
                  <a:schemeClr val="bg1"/>
                </a:solidFill>
              </a:rPr>
              <a:t>: mango king</a:t>
            </a:r>
          </a:p>
          <a:p>
            <a:r>
              <a:rPr lang="en-US" altLang="zh-TW" sz="1800" dirty="0" err="1">
                <a:solidFill>
                  <a:schemeClr val="bg1"/>
                </a:solidFill>
              </a:rPr>
              <a:t>s</a:t>
            </a:r>
            <a:r>
              <a:rPr lang="en-US" altLang="zh-TW" sz="1800" dirty="0" err="1" smtClean="0">
                <a:solidFill>
                  <a:schemeClr val="bg1"/>
                </a:solidFill>
              </a:rPr>
              <a:t>n</a:t>
            </a:r>
            <a:r>
              <a:rPr lang="en-US" altLang="zh-TW" sz="1800" dirty="0" smtClean="0">
                <a:solidFill>
                  <a:schemeClr val="bg1"/>
                </a:solidFill>
              </a:rPr>
              <a:t>: king</a:t>
            </a:r>
          </a:p>
          <a:p>
            <a:r>
              <a:rPr lang="en-US" altLang="zh-TW" sz="1800" dirty="0" err="1" smtClean="0">
                <a:solidFill>
                  <a:schemeClr val="bg1"/>
                </a:solidFill>
              </a:rPr>
              <a:t>telephoneNumber</a:t>
            </a:r>
            <a:r>
              <a:rPr lang="en-US" altLang="zh-TW" sz="1800" dirty="0" smtClean="0">
                <a:solidFill>
                  <a:schemeClr val="bg1"/>
                </a:solidFill>
              </a:rPr>
              <a:t>: 689-5566</a:t>
            </a:r>
            <a:endParaRPr lang="zh-TW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47800" y="41910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dc: domain component</a:t>
            </a:r>
          </a:p>
          <a:p>
            <a:r>
              <a:rPr lang="en-US" altLang="zh-TW" sz="2000" dirty="0" err="1"/>
              <a:t>o</a:t>
            </a:r>
            <a:r>
              <a:rPr lang="en-US" altLang="zh-TW" sz="2000" dirty="0" err="1" smtClean="0"/>
              <a:t>u</a:t>
            </a:r>
            <a:r>
              <a:rPr lang="en-US" altLang="zh-TW" sz="2000" dirty="0" smtClean="0"/>
              <a:t>: organizational unit </a:t>
            </a:r>
          </a:p>
          <a:p>
            <a:r>
              <a:rPr lang="en-US" altLang="zh-TW" sz="2000" dirty="0" err="1"/>
              <a:t>c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</a:t>
            </a:r>
            <a:r>
              <a:rPr lang="en-US" altLang="zh-TW" sz="2000" dirty="0" err="1" smtClean="0"/>
              <a:t>comman</a:t>
            </a:r>
            <a:r>
              <a:rPr lang="en-US" altLang="zh-TW" sz="2000" dirty="0" smtClean="0"/>
              <a:t> name</a:t>
            </a:r>
          </a:p>
          <a:p>
            <a:r>
              <a:rPr lang="en-US" altLang="zh-TW" sz="2000" dirty="0" err="1"/>
              <a:t>d</a:t>
            </a:r>
            <a:r>
              <a:rPr lang="en-US" altLang="zh-TW" sz="2000" dirty="0" err="1" smtClean="0"/>
              <a:t>n</a:t>
            </a:r>
            <a:r>
              <a:rPr lang="en-US" altLang="zh-TW" sz="2000" dirty="0" smtClean="0"/>
              <a:t>: distinguished name</a:t>
            </a:r>
          </a:p>
          <a:p>
            <a:r>
              <a:rPr lang="en-US" altLang="zh-TW" sz="2000" dirty="0" err="1"/>
              <a:t>r</a:t>
            </a:r>
            <a:r>
              <a:rPr lang="en-US" altLang="zh-TW" sz="2000" dirty="0" err="1" smtClean="0"/>
              <a:t>dn</a:t>
            </a:r>
            <a:r>
              <a:rPr lang="en-US" altLang="zh-TW" sz="2000" dirty="0" smtClean="0"/>
              <a:t>: relative </a:t>
            </a:r>
            <a:r>
              <a:rPr lang="en-US" altLang="zh-TW" sz="2000" dirty="0" err="1" smtClean="0"/>
              <a:t>dn</a:t>
            </a:r>
            <a:endParaRPr lang="zh-TW" altLang="en-US" sz="2000" dirty="0"/>
          </a:p>
        </p:txBody>
      </p:sp>
      <p:sp>
        <p:nvSpPr>
          <p:cNvPr id="6" name="圓角矩形 5"/>
          <p:cNvSpPr/>
          <p:nvPr/>
        </p:nvSpPr>
        <p:spPr bwMode="auto">
          <a:xfrm>
            <a:off x="7330405" y="3245796"/>
            <a:ext cx="1341190" cy="394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dc=net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7292305" y="3937843"/>
            <a:ext cx="1417390" cy="4068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c=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nctucs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6723874" y="4633691"/>
            <a:ext cx="1379290" cy="41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dc=sap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5769397" y="5251830"/>
            <a:ext cx="1287710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people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7614778" y="5255385"/>
            <a:ext cx="1207840" cy="5206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o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u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group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圓角矩形 10"/>
          <p:cNvSpPr/>
          <p:nvPr/>
        </p:nvSpPr>
        <p:spPr bwMode="auto">
          <a:xfrm>
            <a:off x="5529349" y="6067803"/>
            <a:ext cx="1767805" cy="45760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80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cn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=</a:t>
            </a:r>
            <a:r>
              <a:rPr lang="en-US" altLang="zh-TW" sz="180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</a:rPr>
              <a:t>mango king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2" name="直線單箭頭接點 11"/>
          <p:cNvCxnSpPr>
            <a:stCxn id="6" idx="2"/>
            <a:endCxn id="7" idx="0"/>
          </p:cNvCxnSpPr>
          <p:nvPr/>
        </p:nvCxnSpPr>
        <p:spPr bwMode="auto">
          <a:xfrm>
            <a:off x="8001000" y="3640738"/>
            <a:ext cx="0" cy="2971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單箭頭接點 12"/>
          <p:cNvCxnSpPr>
            <a:stCxn id="7" idx="2"/>
            <a:endCxn id="8" idx="0"/>
          </p:cNvCxnSpPr>
          <p:nvPr/>
        </p:nvCxnSpPr>
        <p:spPr bwMode="auto">
          <a:xfrm flipH="1">
            <a:off x="7413519" y="4344713"/>
            <a:ext cx="587481" cy="2889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單箭頭接點 13"/>
          <p:cNvCxnSpPr>
            <a:stCxn id="8" idx="2"/>
            <a:endCxn id="10" idx="0"/>
          </p:cNvCxnSpPr>
          <p:nvPr/>
        </p:nvCxnSpPr>
        <p:spPr bwMode="auto">
          <a:xfrm>
            <a:off x="7413519" y="5043811"/>
            <a:ext cx="805179" cy="2115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9" idx="2"/>
            <a:endCxn id="11" idx="0"/>
          </p:cNvCxnSpPr>
          <p:nvPr/>
        </p:nvCxnSpPr>
        <p:spPr bwMode="auto">
          <a:xfrm>
            <a:off x="6413252" y="5772443"/>
            <a:ext cx="0" cy="2953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單箭頭接點 15"/>
          <p:cNvCxnSpPr>
            <a:stCxn id="8" idx="2"/>
            <a:endCxn id="9" idx="0"/>
          </p:cNvCxnSpPr>
          <p:nvPr/>
        </p:nvCxnSpPr>
        <p:spPr bwMode="auto">
          <a:xfrm flipH="1">
            <a:off x="6413252" y="5043811"/>
            <a:ext cx="1000267" cy="208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8559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</a:t>
            </a:r>
            <a:r>
              <a:rPr lang="en-US" altLang="zh-TW" dirty="0" err="1" smtClean="0"/>
              <a:t>objectClass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openldap</a:t>
            </a:r>
            <a:r>
              <a:rPr lang="en-US" altLang="zh-TW" dirty="0" smtClean="0"/>
              <a:t>/schema/</a:t>
            </a:r>
            <a:r>
              <a:rPr lang="en-US" altLang="zh-TW" dirty="0" err="1" smtClean="0"/>
              <a:t>core.schema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17" y="1942194"/>
            <a:ext cx="7717766" cy="12192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17" y="3238795"/>
            <a:ext cx="6068683" cy="2444331"/>
          </a:xfrm>
          <a:prstGeom prst="rect">
            <a:avLst/>
          </a:prstGeom>
        </p:spPr>
      </p:pic>
      <p:sp>
        <p:nvSpPr>
          <p:cNvPr id="7" name="矩形 6">
            <a:hlinkClick r:id="rId4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4"/>
              </a:rPr>
              <a:t>http://www.openldap.org/doc/admin23/schema.html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5884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</a:t>
            </a:r>
            <a:r>
              <a:rPr lang="en-US" altLang="zh-TW" dirty="0" err="1" smtClean="0"/>
              <a:t>objectClass</a:t>
            </a:r>
            <a:endParaRPr lang="zh-TW" altLang="en-US" dirty="0"/>
          </a:p>
        </p:txBody>
      </p:sp>
      <p:sp>
        <p:nvSpPr>
          <p:cNvPr id="15" name="矩形 14">
            <a:hlinkClick r:id="rId2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2"/>
              </a:rPr>
              <a:t>http://www.openldap.org/doc/admin23/schema.html</a:t>
            </a:r>
            <a:endParaRPr lang="en-US" altLang="zh-TW" dirty="0" smtClean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1370399"/>
            <a:ext cx="6924675" cy="4678448"/>
          </a:xfrm>
        </p:spPr>
      </p:pic>
    </p:spTree>
    <p:extLst>
      <p:ext uri="{BB962C8B-B14F-4D97-AF65-F5344CB8AC3E}">
        <p14:creationId xmlns:p14="http://schemas.microsoft.com/office/powerpoint/2010/main" val="353001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LDAPv3 overview - Attribute</a:t>
            </a:r>
            <a:endParaRPr lang="zh-TW" altLang="en-US" dirty="0"/>
          </a:p>
        </p:txBody>
      </p:sp>
      <p:pic>
        <p:nvPicPr>
          <p:cNvPr id="13" name="內容版面配置區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3861655"/>
            <a:ext cx="5334000" cy="23336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750596"/>
            <a:ext cx="5867400" cy="1319223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 bwMode="auto">
          <a:xfrm flipV="1">
            <a:off x="7086600" y="3122196"/>
            <a:ext cx="0" cy="4249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文字方塊 7"/>
          <p:cNvSpPr txBox="1"/>
          <p:nvPr/>
        </p:nvSpPr>
        <p:spPr>
          <a:xfrm>
            <a:off x="5334000" y="3544323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/>
              <a:t>Server</a:t>
            </a:r>
            <a:r>
              <a:rPr lang="en-US" altLang="zh-TW" sz="1600" dirty="0" smtClean="0"/>
              <a:t> should support values of this length</a:t>
            </a:r>
            <a:endParaRPr lang="zh-TW" altLang="en-US" sz="1600" dirty="0"/>
          </a:p>
        </p:txBody>
      </p:sp>
      <p:sp>
        <p:nvSpPr>
          <p:cNvPr id="9" name="直線圖說文字 1 8"/>
          <p:cNvSpPr/>
          <p:nvPr/>
        </p:nvSpPr>
        <p:spPr bwMode="auto">
          <a:xfrm>
            <a:off x="2743200" y="2283996"/>
            <a:ext cx="4267200" cy="481023"/>
          </a:xfrm>
          <a:prstGeom prst="borderCallout1">
            <a:avLst>
              <a:gd name="adj1" fmla="val 50893"/>
              <a:gd name="adj2" fmla="val -298"/>
              <a:gd name="adj3" fmla="val 271804"/>
              <a:gd name="adj4" fmla="val -2239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90600" y="354713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 smtClean="0"/>
              <a:t>Matching rules</a:t>
            </a:r>
            <a:endParaRPr lang="zh-TW" altLang="en-US" sz="1800" dirty="0"/>
          </a:p>
        </p:txBody>
      </p:sp>
      <p:sp>
        <p:nvSpPr>
          <p:cNvPr id="11" name="直線圖說文字 1 10"/>
          <p:cNvSpPr/>
          <p:nvPr/>
        </p:nvSpPr>
        <p:spPr bwMode="auto">
          <a:xfrm>
            <a:off x="2743200" y="2817396"/>
            <a:ext cx="4114800" cy="252423"/>
          </a:xfrm>
          <a:prstGeom prst="borderCallout1">
            <a:avLst>
              <a:gd name="adj1" fmla="val 105539"/>
              <a:gd name="adj2" fmla="val 48611"/>
              <a:gd name="adj3" fmla="val 312084"/>
              <a:gd name="adj4" fmla="val 39069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000500" y="354432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T</a:t>
            </a:r>
            <a:r>
              <a:rPr lang="en-US" altLang="zh-TW" sz="1800" dirty="0" smtClean="0"/>
              <a:t>ype</a:t>
            </a:r>
          </a:p>
        </p:txBody>
      </p:sp>
      <p:sp>
        <p:nvSpPr>
          <p:cNvPr id="15" name="矩形 14">
            <a:hlinkClick r:id="rId4"/>
          </p:cNvPr>
          <p:cNvSpPr/>
          <p:nvPr/>
        </p:nvSpPr>
        <p:spPr>
          <a:xfrm>
            <a:off x="1028700" y="619528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4"/>
              </a:rPr>
              <a:t>http://www.openldap.org/doc/admin23/schema.html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62679881"/>
      </p:ext>
    </p:extLst>
  </p:cSld>
  <p:clrMapOvr>
    <a:masterClrMapping/>
  </p:clrMapOvr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9593</TotalTime>
  <Words>736</Words>
  <Application>Microsoft Office PowerPoint</Application>
  <PresentationFormat>如螢幕大小 (4:3)</PresentationFormat>
  <Paragraphs>146</Paragraphs>
  <Slides>21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5" baseType="lpstr">
      <vt:lpstr>Times</vt:lpstr>
      <vt:lpstr>新細明體</vt:lpstr>
      <vt:lpstr>Arial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Verdana</vt:lpstr>
      <vt:lpstr>Courier New</vt:lpstr>
      <vt:lpstr>DejaVu Sans Mono</vt:lpstr>
      <vt:lpstr>cscc</vt:lpstr>
      <vt:lpstr>LDAP (Lightweight Directory Access Protocol)</vt:lpstr>
      <vt:lpstr>What is Directory Service?</vt:lpstr>
      <vt:lpstr>What is LDAP</vt:lpstr>
      <vt:lpstr>LDAP Directory Information Tree (DIT)</vt:lpstr>
      <vt:lpstr>LDAPv3 overview – LDIF</vt:lpstr>
      <vt:lpstr>LDAPv3 overview – LDIF</vt:lpstr>
      <vt:lpstr>LDAPv3 overview - objectClass</vt:lpstr>
      <vt:lpstr>LDAPv3 overview - objectClass</vt:lpstr>
      <vt:lpstr>LDAPv3 overview - Attribute</vt:lpstr>
      <vt:lpstr>Comparison with relational databases</vt:lpstr>
      <vt:lpstr>OpenLDAP</vt:lpstr>
      <vt:lpstr>slap.conf</vt:lpstr>
      <vt:lpstr>Directory ACL</vt:lpstr>
      <vt:lpstr>Directory ACL</vt:lpstr>
      <vt:lpstr>Enable slapd</vt:lpstr>
      <vt:lpstr>Slapd tools</vt:lpstr>
      <vt:lpstr>LDAP tools</vt:lpstr>
      <vt:lpstr>ldap.conf </vt:lpstr>
      <vt:lpstr>LDAP authentication</vt:lpstr>
      <vt:lpstr>LDAP authentication</vt:lpstr>
      <vt:lpstr>LDAP authentication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mangoking</dc:creator>
  <cp:lastModifiedBy>mangoking</cp:lastModifiedBy>
  <cp:revision>310</cp:revision>
  <cp:lastPrinted>1601-01-01T00:00:00Z</cp:lastPrinted>
  <dcterms:created xsi:type="dcterms:W3CDTF">1601-01-01T00:00:00Z</dcterms:created>
  <dcterms:modified xsi:type="dcterms:W3CDTF">2015-12-23T19:25:37Z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