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257" r:id="rId4"/>
    <p:sldId id="258" r:id="rId5"/>
    <p:sldId id="264" r:id="rId6"/>
    <p:sldId id="259" r:id="rId7"/>
    <p:sldId id="260" r:id="rId8"/>
    <p:sldId id="267" r:id="rId9"/>
    <p:sldId id="261" r:id="rId10"/>
    <p:sldId id="262" r:id="rId11"/>
    <p:sldId id="263" r:id="rId12"/>
    <p:sldId id="265" r:id="rId13"/>
    <p:sldId id="270" r:id="rId14"/>
    <p:sldId id="271" r:id="rId15"/>
    <p:sldId id="269" r:id="rId16"/>
    <p:sldId id="266" r:id="rId17"/>
    <p:sldId id="272" r:id="rId18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5FF85"/>
    <a:srgbClr val="71FF71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165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4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72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08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39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5403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8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21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19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7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1955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469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E86EEF2-2AE4-4C33-99D8-B034AA9D9D99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Periodic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/ Liang-Chi Tseng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To Allow or </a:t>
            </a:r>
            <a:r>
              <a:rPr lang="en-US" altLang="zh-TW" sz="2000" smtClean="0"/>
              <a:t>deny user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By default, all users can have their own crontab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allow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A list of users that may use crontab, any other not in the list can not use it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deny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Reverse meaning</a:t>
            </a: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log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ph sz="half" idx="2"/>
          </p:nvPr>
        </p:nvGraphicFramePr>
        <p:xfrm>
          <a:off x="1600200" y="4114800"/>
          <a:ext cx="6019800" cy="1676400"/>
        </p:xfrm>
        <a:graphic>
          <a:graphicData uri="http://schemas.openxmlformats.org/drawingml/2006/table">
            <a:tbl>
              <a:tblPr/>
              <a:tblGrid>
                <a:gridCol w="1308100"/>
                <a:gridCol w="3263900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or deny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/var/log/cron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/etc/cron.d/cron.{allow,deny}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System crontab: /etc/crontab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19810" y="3124200"/>
            <a:ext cx="7590539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kumimoji="0" lang="en-US" altLang="zh-TW" sz="1600" i="1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command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daily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weekly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monthly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</a:t>
            </a:r>
            <a:r>
              <a:rPr lang="en-US" altLang="zh-TW" dirty="0" smtClean="0"/>
              <a:t>utility (1)</a:t>
            </a:r>
            <a:endParaRPr lang="en-US" altLang="zh-TW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periodic system function under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/defaults/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30" y="2423160"/>
            <a:ext cx="6019800" cy="119173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330" y="3924300"/>
            <a:ext cx="7265670" cy="1399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</a:t>
            </a:r>
            <a:r>
              <a:rPr lang="en-US" altLang="zh-TW" dirty="0" smtClean="0"/>
              <a:t>utility (2)</a:t>
            </a:r>
            <a:endParaRPr lang="en-US" altLang="zh-TW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 custom system programs: 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0" y="2133600"/>
            <a:ext cx="5279480" cy="187864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4256564"/>
            <a:ext cx="58674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</a:t>
            </a:r>
            <a:r>
              <a:rPr lang="en-US" altLang="zh-TW" dirty="0" smtClean="0"/>
              <a:t>utility (3)</a:t>
            </a:r>
            <a:endParaRPr lang="en-US" altLang="zh-TW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Execution order depends on filenames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number as prefix to control the order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All scripts under that directory will be executed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Unlike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Even though there is no “YES”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t="28901" b="1"/>
          <a:stretch/>
        </p:blipFill>
        <p:spPr>
          <a:xfrm>
            <a:off x="4267200" y="4210050"/>
            <a:ext cx="42291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</a:t>
            </a:r>
            <a:r>
              <a:rPr lang="en-US" altLang="zh-TW" dirty="0" smtClean="0"/>
              <a:t>utility (4)</a:t>
            </a:r>
            <a:endParaRPr lang="en-US" altLang="zh-TW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Driven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752600"/>
            <a:ext cx="7124700" cy="46291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1314450" y="4876800"/>
            <a:ext cx="6153150" cy="762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6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</a:t>
            </a:r>
            <a:r>
              <a:rPr lang="en-US" altLang="zh-TW" dirty="0" smtClean="0"/>
              <a:t>command (1)</a:t>
            </a:r>
            <a:endParaRPr lang="en-US" altLang="zh-TW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at command</a:t>
            </a:r>
          </a:p>
          <a:p>
            <a:pPr lvl="1" eaLnBrk="1" hangingPunct="1"/>
            <a:r>
              <a:rPr lang="en-US" altLang="zh-TW" dirty="0" smtClean="0"/>
              <a:t>executes commands at a specified </a:t>
            </a:r>
            <a:r>
              <a:rPr lang="en-US" altLang="zh-TW" dirty="0" smtClean="0"/>
              <a:t>time (one-time use)</a:t>
            </a:r>
            <a:endParaRPr lang="en-US" altLang="zh-TW" dirty="0" smtClean="0"/>
          </a:p>
          <a:p>
            <a:pPr lvl="1" eaLnBrk="1" hangingPunct="1">
              <a:buFontTx/>
              <a:buNone/>
            </a:pPr>
            <a:r>
              <a:rPr lang="en-US" altLang="zh-TW" dirty="0" smtClean="0"/>
              <a:t>	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or 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-t [[CC]YY]</a:t>
            </a:r>
            <a:r>
              <a:rPr lang="en-US" altLang="zh-TW" dirty="0" err="1" smtClean="0"/>
              <a:t>MMDDhhmm</a:t>
            </a:r>
            <a:r>
              <a:rPr lang="en-US" altLang="zh-TW" dirty="0" smtClean="0"/>
              <a:t>[.SS]</a:t>
            </a:r>
          </a:p>
          <a:p>
            <a:pPr eaLnBrk="1" hangingPunct="1"/>
            <a:r>
              <a:rPr lang="en-US" altLang="zh-TW" dirty="0" smtClean="0"/>
              <a:t>at management</a:t>
            </a:r>
          </a:p>
          <a:p>
            <a:pPr lvl="1" eaLnBrk="1" hangingPunct="1"/>
            <a:r>
              <a:rPr lang="en-US" altLang="zh-TW" dirty="0" err="1" smtClean="0"/>
              <a:t>atq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View job queue</a:t>
            </a:r>
          </a:p>
          <a:p>
            <a:pPr lvl="1" eaLnBrk="1" hangingPunct="1"/>
            <a:r>
              <a:rPr lang="en-US" altLang="zh-TW" dirty="0" err="1"/>
              <a:t>a</a:t>
            </a:r>
            <a:r>
              <a:rPr lang="en-US" altLang="zh-TW" dirty="0" err="1" smtClean="0"/>
              <a:t>trm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Remove jobs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/at/at.{</a:t>
            </a:r>
            <a:r>
              <a:rPr lang="en-US" altLang="zh-TW" dirty="0" err="1" smtClean="0"/>
              <a:t>allow,deny</a:t>
            </a:r>
            <a:r>
              <a:rPr lang="en-US" altLang="zh-TW" dirty="0" smtClean="0"/>
              <a:t>}</a:t>
            </a:r>
          </a:p>
          <a:p>
            <a:pPr lvl="2" eaLnBrk="1" hangingPunct="1"/>
            <a:r>
              <a:rPr lang="en-US" altLang="zh-TW" dirty="0" smtClean="0"/>
              <a:t>Specify who can/cannot use at</a:t>
            </a:r>
          </a:p>
          <a:p>
            <a:pPr lvl="2" eaLnBrk="1" hangingPunct="1"/>
            <a:r>
              <a:rPr lang="en-US" altLang="zh-TW" dirty="0" smtClean="0"/>
              <a:t>By default, only root can use “at”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</a:t>
            </a:r>
            <a:r>
              <a:rPr lang="en-US" altLang="zh-TW" dirty="0" smtClean="0"/>
              <a:t>command (2)</a:t>
            </a:r>
            <a:endParaRPr lang="en-US" altLang="zh-TW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Output will send via email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 smtClean="0"/>
          </a:p>
          <a:p>
            <a:pPr marL="0" indent="0" eaLnBrk="1" hangingPunct="1"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Driven by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 (invoked every 5 minutes)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Reference</a:t>
            </a:r>
          </a:p>
          <a:p>
            <a:pPr lvl="1" eaLnBrk="1" hangingPunct="1"/>
            <a:r>
              <a:rPr lang="en-US" altLang="zh-TW" dirty="0" smtClean="0"/>
              <a:t>at(1)</a:t>
            </a:r>
          </a:p>
          <a:p>
            <a:pPr lvl="1" eaLnBrk="1" hangingPunct="1"/>
            <a:r>
              <a:rPr lang="en-US" altLang="zh-TW" dirty="0" err="1" smtClean="0"/>
              <a:t>atrun</a:t>
            </a:r>
            <a:r>
              <a:rPr lang="en-US" altLang="zh-TW" dirty="0" smtClean="0"/>
              <a:t>(8)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b="12821"/>
          <a:stretch/>
        </p:blipFill>
        <p:spPr>
          <a:xfrm>
            <a:off x="1447800" y="1905000"/>
            <a:ext cx="4591050" cy="12954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886200"/>
            <a:ext cx="7315200" cy="109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Using a shell script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the built-in command: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Run commands in a specific period?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3124200" cy="2091976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99210" y="5181600"/>
            <a:ext cx="3214341" cy="313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@hourly    echo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Hello We!"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What </a:t>
            </a:r>
            <a:r>
              <a:rPr lang="en-US" altLang="zh-TW" dirty="0" smtClean="0">
                <a:ea typeface="新細明體" panose="02020500000000000000" pitchFamily="18" charset="-120"/>
              </a:rPr>
              <a:t>do we </a:t>
            </a:r>
            <a:r>
              <a:rPr lang="en-US" altLang="zh-TW" dirty="0" smtClean="0">
                <a:ea typeface="新細明體" panose="02020500000000000000" pitchFamily="18" charset="-120"/>
              </a:rPr>
              <a:t>want?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Do things at right time automatically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daemon that handles periodic execution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 reads configuration file and executes commands on </a:t>
            </a:r>
            <a:r>
              <a:rPr lang="en-US" altLang="zh-TW" dirty="0" smtClean="0">
                <a:ea typeface="新細明體" panose="02020500000000000000" pitchFamily="18" charset="-120"/>
              </a:rPr>
              <a:t>time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Reference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(8) – the daemon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– the command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(5) – the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table file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15200" cy="4800600"/>
          </a:xfrm>
        </p:spPr>
        <p:txBody>
          <a:bodyPr/>
          <a:lstStyle/>
          <a:p>
            <a:pPr marL="0" indent="0"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So called: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table)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user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Every user can have at most one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file and this file will be named the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</a:t>
            </a:r>
            <a:r>
              <a:rPr lang="en-US" altLang="zh-TW" dirty="0" smtClean="0">
                <a:ea typeface="新細明體" panose="02020500000000000000" pitchFamily="18" charset="-120"/>
              </a:rPr>
              <a:t>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using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command</a:t>
            </a:r>
          </a:p>
          <a:p>
            <a:pPr marL="914400" lvl="2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7031630"/>
              </p:ext>
            </p:extLst>
          </p:nvPr>
        </p:nvGraphicFramePr>
        <p:xfrm>
          <a:off x="2324100" y="3657600"/>
          <a:ext cx="5105400" cy="1887562"/>
        </p:xfrm>
        <a:graphic>
          <a:graphicData uri="http://schemas.openxmlformats.org/drawingml/2006/table">
            <a:tbl>
              <a:tblPr/>
              <a:tblGrid>
                <a:gridCol w="1447800"/>
                <a:gridCol w="3657600"/>
              </a:tblGrid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 Dir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/tabs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/var/spool/cron/crontabs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/spool/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crontabs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dirty="0" smtClean="0"/>
              <a:t>Configuration File Format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Ignored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Blank lines or leading spaces and tabs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Comments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pound-sign: lines </a:t>
            </a:r>
            <a:r>
              <a:rPr lang="en-US" altLang="zh-TW" dirty="0" smtClean="0"/>
              <a:t>whose first non-space character is a  </a:t>
            </a:r>
            <a:r>
              <a:rPr lang="en-US" altLang="zh-TW" b="1" dirty="0" smtClean="0"/>
              <a:t>#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environment setting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name = value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Default environment variables:</a:t>
            </a:r>
          </a:p>
          <a:p>
            <a:pPr marL="1676400" lvl="3" indent="-304800" eaLnBrk="1" hangingPunct="1">
              <a:buFontTx/>
              <a:buChar char="•"/>
            </a:pPr>
            <a:r>
              <a:rPr lang="en-US" altLang="zh-TW" dirty="0" smtClean="0"/>
              <a:t>LOGNAME, </a:t>
            </a:r>
            <a:r>
              <a:rPr lang="en-US" altLang="zh-TW" dirty="0" smtClean="0">
                <a:solidFill>
                  <a:schemeClr val="accent2"/>
                </a:solidFill>
              </a:rPr>
              <a:t>SHELL, PATH, HOME, </a:t>
            </a:r>
            <a:r>
              <a:rPr lang="en-US" altLang="zh-TW" dirty="0" smtClean="0">
                <a:solidFill>
                  <a:schemeClr val="accent2"/>
                </a:solidFill>
              </a:rPr>
              <a:t>MAILTO</a:t>
            </a: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>
              <a:solidFill>
                <a:schemeClr val="accent2"/>
              </a:solidFill>
            </a:endParaRP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err="1" smtClean="0"/>
              <a:t>cron</a:t>
            </a:r>
            <a:r>
              <a:rPr lang="en-US" altLang="zh-TW" dirty="0" smtClean="0"/>
              <a:t> command</a:t>
            </a:r>
          </a:p>
          <a:p>
            <a:pPr marL="1257300" lvl="2" indent="-342900" eaLnBrk="1" hangingPunct="1">
              <a:buFontTx/>
              <a:buNone/>
            </a:pPr>
            <a:r>
              <a:rPr lang="en-US" altLang="zh-TW" dirty="0" smtClean="0"/>
              <a:t>Format: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01040" y="6019800"/>
            <a:ext cx="5551520" cy="480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1400" b="1" dirty="0">
                <a:solidFill>
                  <a:schemeClr val="hlin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1400" b="1" dirty="0">
                <a:solidFill>
                  <a:schemeClr val="hlin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minute hour day  month weekday command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33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7    *    *     *       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/bin/date &gt;&gt; /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  <a:endParaRPr lang="en-US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87" y="4724400"/>
            <a:ext cx="46958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cron command format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</a:t>
            </a:r>
            <a:r>
              <a:rPr lang="en-US" altLang="zh-TW" sz="2000" i="1" smtClean="0">
                <a:ea typeface="新細明體" panose="02020500000000000000" pitchFamily="18" charset="-120"/>
              </a:rPr>
              <a:t>minute  hour  day  month  weekday  command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 sz="half" idx="2"/>
          </p:nvPr>
        </p:nvGraphicFramePr>
        <p:xfrm>
          <a:off x="1219200" y="1906588"/>
          <a:ext cx="7162800" cy="2057398"/>
        </p:xfrm>
        <a:graphic>
          <a:graphicData uri="http://schemas.openxmlformats.org/drawingml/2006/table">
            <a:tbl>
              <a:tblPr/>
              <a:tblGrid>
                <a:gridCol w="1741488"/>
                <a:gridCol w="2601912"/>
                <a:gridCol w="2819400"/>
              </a:tblGrid>
              <a:tr h="33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Field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 of the hour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59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 of the day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23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month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 of the year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12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weekday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week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6  (0 = Sunday)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2" name="Rectangle 61"/>
          <p:cNvSpPr>
            <a:spLocks noChangeArrowheads="1"/>
          </p:cNvSpPr>
          <p:nvPr/>
        </p:nvSpPr>
        <p:spPr bwMode="auto">
          <a:xfrm>
            <a:off x="990600" y="4343400"/>
            <a:ext cx="716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Rule Matching</a:t>
            </a:r>
          </a:p>
          <a:p>
            <a:pPr lvl="1" eaLnBrk="1" hangingPunct="1"/>
            <a:r>
              <a:rPr lang="en-US" altLang="zh-TW" sz="1800" i="1">
                <a:ea typeface="新細明體" panose="02020500000000000000" pitchFamily="18" charset="-120"/>
              </a:rPr>
              <a:t>* </a:t>
            </a:r>
            <a:r>
              <a:rPr lang="en-US" altLang="zh-TW" sz="1800">
                <a:ea typeface="新細明體" panose="02020500000000000000" pitchFamily="18" charset="-120"/>
              </a:rPr>
              <a:t>matches everything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Single character matches exactly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Dash(-) matches range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Comma(,) matches any listed value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Slash(/) matches </a:t>
            </a:r>
            <a:r>
              <a:rPr lang="en-US" altLang="zh-TW" sz="1800"/>
              <a:t>skips of the number's value through the range.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time format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45	  10   *  *  1-5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AM 10:45, from Mon. to Fri.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10 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10 minutes of each hour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*/3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three minutes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30  15  5   *  *		 PM 3:30 of each 5-th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   0   14   2 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the Midnight of Valentine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s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5  0-6   *   *   *	 On 5 minutes, from 0 to 6 o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clock.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0,30   *  13  *  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half-hour on Fri. and every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		      half-hour on the 13-th day</a:t>
            </a:r>
          </a:p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20  1  *  *  *  		find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tmp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atime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+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3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exec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{}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;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55  23  *  *  0-3,6	/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home/lctseng/cputemp-check.sh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Special strings to specify the time</a:t>
            </a:r>
          </a:p>
        </p:txBody>
      </p:sp>
      <p:graphicFrame>
        <p:nvGraphicFramePr>
          <p:cNvPr id="369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85053"/>
              </p:ext>
            </p:extLst>
          </p:nvPr>
        </p:nvGraphicFramePr>
        <p:xfrm>
          <a:off x="1371600" y="1905000"/>
          <a:ext cx="5943600" cy="4038599"/>
        </p:xfrm>
        <a:graphic>
          <a:graphicData uri="http://schemas.openxmlformats.org/drawingml/2006/table">
            <a:tbl>
              <a:tblPr/>
              <a:tblGrid>
                <a:gridCol w="1676400"/>
                <a:gridCol w="2386932"/>
                <a:gridCol w="1880268"/>
              </a:tblGrid>
              <a:tr h="341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5 fields format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@reboot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once, at startup.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@yearly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year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1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@annually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@yearly)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@monthly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month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@weekly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week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@daily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day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@midnight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@daily)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@hourly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an hour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* *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every_minute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minute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*/1 * * * *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every_second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second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command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e </a:t>
            </a:r>
            <a:r>
              <a:rPr lang="en-US" altLang="zh-TW" dirty="0" smtClean="0">
                <a:ea typeface="新細明體" panose="02020500000000000000" pitchFamily="18" charset="-120"/>
              </a:rPr>
              <a:t>[-u user]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the [user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using </a:t>
            </a:r>
            <a:r>
              <a:rPr lang="en-US" altLang="zh-TW" dirty="0" smtClean="0">
                <a:ea typeface="新細明體" panose="02020500000000000000" pitchFamily="18" charset="-120"/>
              </a:rPr>
              <a:t>editor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Only privileged user (root) can use “-u” option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</a:t>
            </a:r>
            <a:r>
              <a:rPr lang="en-US" altLang="zh-TW" dirty="0" smtClean="0">
                <a:ea typeface="新細明體" panose="02020500000000000000" pitchFamily="18" charset="-120"/>
              </a:rPr>
              <a:t>the content of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r 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Remove the current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</a:p>
          <a:p>
            <a:pPr lvl="1" eaLnBrk="1" hangingPunct="1"/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Install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as your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518</TotalTime>
  <Words>807</Words>
  <Application>Microsoft Office PowerPoint</Application>
  <PresentationFormat>如螢幕大小 (4:3)</PresentationFormat>
  <Paragraphs>243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30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Verdana</vt:lpstr>
      <vt:lpstr>Times</vt:lpstr>
      <vt:lpstr>細明體</vt:lpstr>
      <vt:lpstr>Computer Center</vt:lpstr>
      <vt:lpstr>Periodic Processes</vt:lpstr>
      <vt:lpstr>Run commands in a specific period?</vt:lpstr>
      <vt:lpstr>CRON – Schedule Commands (1)</vt:lpstr>
      <vt:lpstr>CRON – Schedule Commands (2)</vt:lpstr>
      <vt:lpstr>CRON – Schedule Commands (3)</vt:lpstr>
      <vt:lpstr>CRON – Schedule Commands (4)</vt:lpstr>
      <vt:lpstr>CRON – Schedule Commands (5)</vt:lpstr>
      <vt:lpstr>CRON – Schedule Commands (6)</vt:lpstr>
      <vt:lpstr>crontab command </vt:lpstr>
      <vt:lpstr>crontab management</vt:lpstr>
      <vt:lpstr>System crontab: /etc/crontab</vt:lpstr>
      <vt:lpstr>periodic utility (1)</vt:lpstr>
      <vt:lpstr>periodic utility (2)</vt:lpstr>
      <vt:lpstr>periodic utility (3)</vt:lpstr>
      <vt:lpstr>periodic utility (4)</vt:lpstr>
      <vt:lpstr>at command (1)</vt:lpstr>
      <vt:lpstr>at command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187</cp:revision>
  <cp:lastPrinted>2010-10-26T09:21:40Z</cp:lastPrinted>
  <dcterms:created xsi:type="dcterms:W3CDTF">1601-01-01T00:00:00Z</dcterms:created>
  <dcterms:modified xsi:type="dcterms:W3CDTF">2015-11-04T14:35:27Z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