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5"/>
  </p:notesMasterIdLst>
  <p:sldIdLst>
    <p:sldId id="256" r:id="rId2"/>
    <p:sldId id="292" r:id="rId3"/>
    <p:sldId id="293" r:id="rId4"/>
    <p:sldId id="294" r:id="rId5"/>
    <p:sldId id="260" r:id="rId6"/>
    <p:sldId id="295" r:id="rId7"/>
    <p:sldId id="296" r:id="rId8"/>
    <p:sldId id="297" r:id="rId9"/>
    <p:sldId id="305" r:id="rId10"/>
    <p:sldId id="304" r:id="rId11"/>
    <p:sldId id="309" r:id="rId12"/>
    <p:sldId id="310" r:id="rId13"/>
    <p:sldId id="311" r:id="rId14"/>
    <p:sldId id="298" r:id="rId15"/>
    <p:sldId id="301" r:id="rId16"/>
    <p:sldId id="300" r:id="rId17"/>
    <p:sldId id="303" r:id="rId18"/>
    <p:sldId id="302" r:id="rId19"/>
    <p:sldId id="306" r:id="rId20"/>
    <p:sldId id="314" r:id="rId21"/>
    <p:sldId id="315" r:id="rId22"/>
    <p:sldId id="258" r:id="rId23"/>
    <p:sldId id="313" r:id="rId24"/>
  </p:sldIdLst>
  <p:sldSz cx="9144000" cy="6858000" type="screen4x3"/>
  <p:notesSz cx="6797675" cy="9928225"/>
  <p:defaultTextStyle>
    <a:defPPr>
      <a:defRPr lang="en-US"/>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33"/>
    <a:srgbClr val="00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7365" autoAdjust="0"/>
  </p:normalViewPr>
  <p:slideViewPr>
    <p:cSldViewPr>
      <p:cViewPr varScale="1">
        <p:scale>
          <a:sx n="67" d="100"/>
          <a:sy n="67" d="100"/>
        </p:scale>
        <p:origin x="14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a:latin typeface="Times" charset="0"/>
                <a:ea typeface="新細明體" charset="-120"/>
              </a:defRPr>
            </a:lvl1pPr>
          </a:lstStyle>
          <a:p>
            <a:pPr>
              <a:defRPr/>
            </a:pPr>
            <a:endParaRPr lang="en-US" altLang="zh-TW"/>
          </a:p>
        </p:txBody>
      </p:sp>
      <p:sp>
        <p:nvSpPr>
          <p:cNvPr id="1331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a:latin typeface="Times" charset="0"/>
                <a:ea typeface="新細明體" charset="-120"/>
              </a:defRPr>
            </a:lvl1pPr>
          </a:lstStyle>
          <a:p>
            <a:pPr>
              <a:defRPr/>
            </a:pPr>
            <a:endParaRPr lang="en-US" altLang="zh-TW"/>
          </a:p>
        </p:txBody>
      </p:sp>
      <p:sp>
        <p:nvSpPr>
          <p:cNvPr id="3076"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3318"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a:latin typeface="Times" charset="0"/>
                <a:ea typeface="新細明體" charset="-120"/>
              </a:defRPr>
            </a:lvl1pPr>
          </a:lstStyle>
          <a:p>
            <a:pPr>
              <a:defRPr/>
            </a:pPr>
            <a:endParaRPr lang="en-US" altLang="zh-TW"/>
          </a:p>
        </p:txBody>
      </p:sp>
      <p:sp>
        <p:nvSpPr>
          <p:cNvPr id="13319"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Times" panose="02020603050405020304" pitchFamily="18" charset="0"/>
              </a:defRPr>
            </a:lvl1pPr>
          </a:lstStyle>
          <a:p>
            <a:pPr>
              <a:defRPr/>
            </a:pPr>
            <a:fld id="{A7A801A4-6ACC-4CA6-B32D-918E769F607F}" type="slidenum">
              <a:rPr lang="zh-TW" altLang="en-US"/>
              <a:pPr>
                <a:defRPr/>
              </a:pPr>
              <a:t>‹#›</a:t>
            </a:fld>
            <a:endParaRPr lang="en-US" altLang="zh-TW"/>
          </a:p>
        </p:txBody>
      </p:sp>
    </p:spTree>
    <p:extLst>
      <p:ext uri="{BB962C8B-B14F-4D97-AF65-F5344CB8AC3E}">
        <p14:creationId xmlns:p14="http://schemas.microsoft.com/office/powerpoint/2010/main" val="1715815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panose="02020500000000000000" pitchFamily="18" charset="-12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4D360130-5899-4B8A-9DD1-2C1A81DC3838}" type="slidenum">
              <a:rPr kumimoji="0" lang="en-US" altLang="zh-TW" smtClean="0">
                <a:latin typeface="Arial" panose="020B0604020202020204" pitchFamily="34" charset="0"/>
              </a:rPr>
              <a:pPr>
                <a:spcBef>
                  <a:spcPct val="0"/>
                </a:spcBef>
              </a:pPr>
              <a:t>3</a:t>
            </a:fld>
            <a:endParaRPr kumimoji="0" lang="en-US" altLang="zh-TW" smtClean="0">
              <a:latin typeface="Arial" panose="020B0604020202020204" pitchFamily="34" charset="0"/>
            </a:endParaRPr>
          </a:p>
        </p:txBody>
      </p:sp>
    </p:spTree>
    <p:extLst>
      <p:ext uri="{BB962C8B-B14F-4D97-AF65-F5344CB8AC3E}">
        <p14:creationId xmlns:p14="http://schemas.microsoft.com/office/powerpoint/2010/main" val="268578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panose="02020500000000000000" pitchFamily="18" charset="-12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1E8A4C0B-BCDE-4D6C-85B5-89A502C77F06}" type="slidenum">
              <a:rPr kumimoji="0" lang="en-US" altLang="zh-TW" smtClean="0">
                <a:latin typeface="Arial" panose="020B0604020202020204" pitchFamily="34" charset="0"/>
              </a:rPr>
              <a:pPr>
                <a:spcBef>
                  <a:spcPct val="0"/>
                </a:spcBef>
              </a:pPr>
              <a:t>4</a:t>
            </a:fld>
            <a:endParaRPr kumimoji="0" lang="en-US" altLang="zh-TW" smtClean="0">
              <a:latin typeface="Arial" panose="020B0604020202020204" pitchFamily="34" charset="0"/>
            </a:endParaRPr>
          </a:p>
        </p:txBody>
      </p:sp>
    </p:spTree>
    <p:extLst>
      <p:ext uri="{BB962C8B-B14F-4D97-AF65-F5344CB8AC3E}">
        <p14:creationId xmlns:p14="http://schemas.microsoft.com/office/powerpoint/2010/main" val="265128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kumimoji="0" lang="zh-TW" altLang="en-US" smtClean="0"/>
          </a:p>
        </p:txBody>
      </p:sp>
      <p:sp>
        <p:nvSpPr>
          <p:cNvPr id="5" name="Line 3"/>
          <p:cNvSpPr>
            <a:spLocks noChangeShapeType="1"/>
          </p:cNvSpPr>
          <p:nvPr/>
        </p:nvSpPr>
        <p:spPr bwMode="auto">
          <a:xfrm>
            <a:off x="914400" y="3276600"/>
            <a:ext cx="7543800" cy="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6" name="Rectangle 4"/>
          <p:cNvSpPr>
            <a:spLocks noChangeArrowheads="1"/>
          </p:cNvSpPr>
          <p:nvPr/>
        </p:nvSpPr>
        <p:spPr bwMode="auto">
          <a:xfrm>
            <a:off x="914400" y="609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kumimoji="0" lang="zh-TW" altLang="en-US" smtClean="0"/>
          </a:p>
        </p:txBody>
      </p:sp>
      <p:sp>
        <p:nvSpPr>
          <p:cNvPr id="7" name="Rectangle 5"/>
          <p:cNvSpPr>
            <a:spLocks noChangeArrowheads="1"/>
          </p:cNvSpPr>
          <p:nvPr/>
        </p:nvSpPr>
        <p:spPr bwMode="auto">
          <a:xfrm>
            <a:off x="609600" y="2514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kumimoji="0" lang="zh-TW" altLang="en-US" smtClean="0"/>
          </a:p>
        </p:txBody>
      </p:sp>
      <p:sp>
        <p:nvSpPr>
          <p:cNvPr id="38918" name="Rectangle 6"/>
          <p:cNvSpPr>
            <a:spLocks noGrp="1" noChangeArrowheads="1"/>
          </p:cNvSpPr>
          <p:nvPr>
            <p:ph type="ctrTitle" sz="quarter"/>
          </p:nvPr>
        </p:nvSpPr>
        <p:spPr>
          <a:xfrm>
            <a:off x="2124075" y="2205038"/>
            <a:ext cx="6553200" cy="966787"/>
          </a:xfrm>
        </p:spPr>
        <p:txBody>
          <a:bodyPr lIns="91440" tIns="45720" rIns="91440" bIns="45720" anchor="ctr"/>
          <a:lstStyle>
            <a:lvl1pPr>
              <a:defRPr/>
            </a:lvl1pPr>
          </a:lstStyle>
          <a:p>
            <a:r>
              <a:rPr lang="zh-TW" altLang="en-US"/>
              <a:t>按一下以編輯母片標題樣式</a:t>
            </a:r>
          </a:p>
        </p:txBody>
      </p:sp>
      <p:sp>
        <p:nvSpPr>
          <p:cNvPr id="38919" name="Rectangle 7"/>
          <p:cNvSpPr>
            <a:spLocks noGrp="1" noChangeArrowheads="1"/>
          </p:cNvSpPr>
          <p:nvPr>
            <p:ph type="subTitle" sz="quarter" idx="1"/>
          </p:nvPr>
        </p:nvSpPr>
        <p:spPr>
          <a:xfrm>
            <a:off x="2128838" y="3400425"/>
            <a:ext cx="6400800" cy="2095500"/>
          </a:xfrm>
        </p:spPr>
        <p:txBody>
          <a:bodyPr lIns="91440" tIns="45720" rIns="91440" bIns="45720"/>
          <a:lstStyle>
            <a:lvl1pPr marL="0" indent="0" algn="ctr">
              <a:buFont typeface="Wingdings" pitchFamily="2" charset="2"/>
              <a:buNone/>
              <a:defRPr/>
            </a:lvl1pPr>
          </a:lstStyle>
          <a:p>
            <a:r>
              <a:rPr lang="zh-TW" altLang="en-US"/>
              <a:t>按一下以編輯母片副標題樣式</a:t>
            </a:r>
          </a:p>
        </p:txBody>
      </p:sp>
    </p:spTree>
    <p:extLst>
      <p:ext uri="{BB962C8B-B14F-4D97-AF65-F5344CB8AC3E}">
        <p14:creationId xmlns:p14="http://schemas.microsoft.com/office/powerpoint/2010/main" val="3258627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748261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19900" y="260350"/>
            <a:ext cx="1943100" cy="5835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90600" y="260350"/>
            <a:ext cx="5676900" cy="5835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13200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標題，兩項物件在文字之上">
    <p:spTree>
      <p:nvGrpSpPr>
        <p:cNvPr id="1" name=""/>
        <p:cNvGrpSpPr/>
        <p:nvPr/>
      </p:nvGrpSpPr>
      <p:grpSpPr>
        <a:xfrm>
          <a:off x="0" y="0"/>
          <a:ext cx="0" cy="0"/>
          <a:chOff x="0" y="0"/>
          <a:chExt cx="0" cy="0"/>
        </a:xfrm>
      </p:grpSpPr>
      <p:sp>
        <p:nvSpPr>
          <p:cNvPr id="2" name="標題 1"/>
          <p:cNvSpPr>
            <a:spLocks noGrp="1"/>
          </p:cNvSpPr>
          <p:nvPr>
            <p:ph type="title"/>
          </p:nvPr>
        </p:nvSpPr>
        <p:spPr>
          <a:xfrm>
            <a:off x="990600" y="260350"/>
            <a:ext cx="7772400" cy="1143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990600" y="1447800"/>
            <a:ext cx="3810000" cy="22479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953000" y="1447800"/>
            <a:ext cx="3810000" cy="22479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half" idx="3"/>
          </p:nvPr>
        </p:nvSpPr>
        <p:spPr>
          <a:xfrm>
            <a:off x="990600" y="3848100"/>
            <a:ext cx="7772400" cy="22479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9905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61195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288515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906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530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68221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69350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34872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81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11597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61346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990600" y="260350"/>
            <a:ext cx="7772400" cy="1143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9906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ChangeArrowheads="1"/>
          </p:cNvSpPr>
          <p:nvPr/>
        </p:nvSpPr>
        <p:spPr bwMode="auto">
          <a:xfrm>
            <a:off x="0" y="0"/>
            <a:ext cx="6096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kumimoji="0" lang="zh-TW" altLang="en-US" smtClean="0"/>
          </a:p>
        </p:txBody>
      </p:sp>
      <p:sp>
        <p:nvSpPr>
          <p:cNvPr id="1029" name="Text Box 5"/>
          <p:cNvSpPr txBox="1">
            <a:spLocks noChangeArrowheads="1"/>
          </p:cNvSpPr>
          <p:nvPr/>
        </p:nvSpPr>
        <p:spPr bwMode="auto">
          <a:xfrm>
            <a:off x="134938" y="90488"/>
            <a:ext cx="365125" cy="466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spAutoFit/>
          </a:bodyPr>
          <a:lstStyle>
            <a:lvl1pPr eaLnBrk="0" hangingPunct="0">
              <a:defRPr>
                <a:solidFill>
                  <a:schemeClr val="tx1"/>
                </a:solidFill>
                <a:latin typeface="Arial" pitchFamily="34" charset="0"/>
                <a:ea typeface="新細明體" pitchFamily="18" charset="-120"/>
              </a:defRPr>
            </a:lvl1pPr>
            <a:lvl2pPr marL="742950" indent="-285750" eaLnBrk="0" hangingPunct="0">
              <a:defRPr>
                <a:solidFill>
                  <a:schemeClr val="tx1"/>
                </a:solidFill>
                <a:latin typeface="Arial" pitchFamily="34" charset="0"/>
                <a:ea typeface="新細明體" pitchFamily="18" charset="-120"/>
              </a:defRPr>
            </a:lvl2pPr>
            <a:lvl3pPr marL="1143000" indent="-228600" eaLnBrk="0" hangingPunct="0">
              <a:defRPr>
                <a:solidFill>
                  <a:schemeClr val="tx1"/>
                </a:solidFill>
                <a:latin typeface="Arial" pitchFamily="34" charset="0"/>
                <a:ea typeface="新細明體" pitchFamily="18" charset="-120"/>
              </a:defRPr>
            </a:lvl3pPr>
            <a:lvl4pPr marL="1600200" indent="-228600" eaLnBrk="0" hangingPunct="0">
              <a:defRPr>
                <a:solidFill>
                  <a:schemeClr val="tx1"/>
                </a:solidFill>
                <a:latin typeface="Arial" pitchFamily="34" charset="0"/>
                <a:ea typeface="新細明體" pitchFamily="18" charset="-120"/>
              </a:defRPr>
            </a:lvl4pPr>
            <a:lvl5pPr marL="2057400" indent="-228600" eaLnBrk="0" hangingPunct="0">
              <a:defRPr>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a:solidFill>
                  <a:schemeClr val="tx1"/>
                </a:solidFill>
                <a:latin typeface="Arial" pitchFamily="34" charset="0"/>
                <a:ea typeface="新細明體" pitchFamily="18" charset="-120"/>
              </a:defRPr>
            </a:lvl9pPr>
          </a:lstStyle>
          <a:p>
            <a:pPr eaLnBrk="1" hangingPunct="1">
              <a:defRPr/>
            </a:pPr>
            <a:r>
              <a:rPr lang="en-US" altLang="zh-TW" sz="2400" i="1" smtClean="0">
                <a:solidFill>
                  <a:schemeClr val="bg1"/>
                </a:solidFill>
                <a:latin typeface="Futura Md BT"/>
              </a:rPr>
              <a:t>Computer Center, CS, NCTU</a:t>
            </a:r>
          </a:p>
        </p:txBody>
      </p:sp>
      <p:sp>
        <p:nvSpPr>
          <p:cNvPr id="1030" name="Oval 6"/>
          <p:cNvSpPr>
            <a:spLocks noChangeArrowheads="1"/>
          </p:cNvSpPr>
          <p:nvPr/>
        </p:nvSpPr>
        <p:spPr bwMode="auto">
          <a:xfrm>
            <a:off x="125413" y="6400800"/>
            <a:ext cx="304800" cy="304800"/>
          </a:xfrm>
          <a:prstGeom prst="ellipse">
            <a:avLst/>
          </a:prstGeom>
          <a:solidFill>
            <a:srgbClr val="99CCFF"/>
          </a:solidFill>
          <a:ln>
            <a:noFill/>
          </a:ln>
          <a:extLst>
            <a:ext uri="{91240B29-F687-4F45-9708-019B960494DF}">
              <a14:hiddenLine xmlns:a14="http://schemas.microsoft.com/office/drawing/2010/main" w="22225" cap="rnd">
                <a:solidFill>
                  <a:srgbClr val="000000"/>
                </a:solidFill>
                <a:prstDash val="sysDot"/>
                <a:round/>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kumimoji="0" lang="zh-TW" altLang="en-US" smtClean="0"/>
          </a:p>
        </p:txBody>
      </p:sp>
      <p:sp>
        <p:nvSpPr>
          <p:cNvPr id="1031" name="Rectangle 7"/>
          <p:cNvSpPr>
            <a:spLocks noChangeArrowheads="1"/>
          </p:cNvSpPr>
          <p:nvPr/>
        </p:nvSpPr>
        <p:spPr bwMode="auto">
          <a:xfrm>
            <a:off x="0" y="624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 tIns="0" rIns="0" bIns="46800" anchor="b"/>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defRPr/>
            </a:pPr>
            <a:fld id="{E7888574-5D1E-4B6D-AD54-98BFCEC2BBB1}" type="slidenum">
              <a:rPr kumimoji="0" lang="zh-TW" altLang="en-US" sz="1400" smtClean="0">
                <a:solidFill>
                  <a:schemeClr val="bg1"/>
                </a:solidFill>
                <a:latin typeface="Futura Md BT"/>
              </a:rPr>
              <a:pPr algn="ctr" eaLnBrk="1" hangingPunct="1">
                <a:defRPr/>
              </a:pPr>
              <a:t>‹#›</a:t>
            </a:fld>
            <a:endParaRPr kumimoji="0" lang="en-US" altLang="zh-TW" sz="1400" smtClean="0">
              <a:solidFill>
                <a:schemeClr val="bg1"/>
              </a:solidFill>
              <a:latin typeface="Futura Md BT"/>
            </a:endParaRPr>
          </a:p>
        </p:txBody>
      </p:sp>
      <p:sp>
        <p:nvSpPr>
          <p:cNvPr id="1032" name="Rectangle 8"/>
          <p:cNvSpPr>
            <a:spLocks noChangeArrowheads="1"/>
          </p:cNvSpPr>
          <p:nvPr/>
        </p:nvSpPr>
        <p:spPr bwMode="auto">
          <a:xfrm>
            <a:off x="990600" y="1182688"/>
            <a:ext cx="7772400" cy="36512"/>
          </a:xfrm>
          <a:prstGeom prst="rect">
            <a:avLst/>
          </a:prstGeom>
          <a:gradFill rotWithShape="0">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defRPr/>
            </a:pPr>
            <a:endParaRPr kumimoji="0" lang="zh-TW" altLang="en-US" smtClean="0"/>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Lst>
  <p:txStyles>
    <p:titleStyle>
      <a:lvl1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mj-lt"/>
          <a:ea typeface="+mj-ea"/>
          <a:cs typeface="華康儷粗黑(P)"/>
        </a:defRPr>
      </a:lvl1pPr>
      <a:lvl2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cs typeface="華康儷粗黑(P)"/>
        </a:defRPr>
      </a:lvl2pPr>
      <a:lvl3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cs typeface="華康儷粗黑(P)"/>
        </a:defRPr>
      </a:lvl3pPr>
      <a:lvl4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cs typeface="華康儷粗黑(P)"/>
        </a:defRPr>
      </a:lvl4pPr>
      <a:lvl5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cs typeface="華康儷粗黑(P)"/>
        </a:defRPr>
      </a:lvl5pPr>
      <a:lvl6pPr marL="4572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6pPr>
      <a:lvl7pPr marL="9144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7pPr>
      <a:lvl8pPr marL="13716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8pPr>
      <a:lvl9pPr marL="18288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9pPr>
    </p:titleStyle>
    <p:bodyStyle>
      <a:lvl1pPr marL="342900" indent="-342900" algn="l" rtl="0" eaLnBrk="0" fontAlgn="base" hangingPunct="0">
        <a:spcBef>
          <a:spcPct val="25000"/>
        </a:spcBef>
        <a:spcAft>
          <a:spcPct val="0"/>
        </a:spcAft>
        <a:buFont typeface="Wingdings" panose="05000000000000000000" pitchFamily="2" charset="2"/>
        <a:buChar char="q"/>
        <a:defRPr kumimoji="1" sz="2400">
          <a:solidFill>
            <a:schemeClr val="tx1"/>
          </a:solidFill>
          <a:latin typeface="+mn-lt"/>
          <a:ea typeface="+mn-ea"/>
          <a:cs typeface="華康儷中黑(P)"/>
        </a:defRPr>
      </a:lvl1pPr>
      <a:lvl2pPr marL="742950" indent="-285750" algn="l" rtl="0" eaLnBrk="0" fontAlgn="base" hangingPunct="0">
        <a:spcBef>
          <a:spcPct val="25000"/>
        </a:spcBef>
        <a:spcAft>
          <a:spcPct val="0"/>
        </a:spcAft>
        <a:buChar char="•"/>
        <a:defRPr kumimoji="1" sz="2000">
          <a:solidFill>
            <a:schemeClr val="tx1"/>
          </a:solidFill>
          <a:latin typeface="+mn-lt"/>
          <a:ea typeface="華康標楷體(P)" pitchFamily="66" charset="-120"/>
          <a:cs typeface="華康標楷體(P)"/>
        </a:defRPr>
      </a:lvl2pPr>
      <a:lvl3pPr marL="1143000" indent="-228600" algn="l" rtl="0" eaLnBrk="0" fontAlgn="base" hangingPunct="0">
        <a:spcBef>
          <a:spcPct val="25000"/>
        </a:spcBef>
        <a:spcAft>
          <a:spcPct val="0"/>
        </a:spcAft>
        <a:buClr>
          <a:schemeClr val="bg2"/>
        </a:buClr>
        <a:buFont typeface="Wingdings" panose="05000000000000000000" pitchFamily="2" charset="2"/>
        <a:buChar char="Ø"/>
        <a:defRPr kumimoji="1">
          <a:solidFill>
            <a:schemeClr val="tx1"/>
          </a:solidFill>
          <a:latin typeface="+mn-lt"/>
          <a:ea typeface="華康標楷體(P)" pitchFamily="66" charset="-120"/>
          <a:cs typeface="華康標楷體(P)"/>
        </a:defRPr>
      </a:lvl3pPr>
      <a:lvl4pPr marL="1600200" indent="-228600" algn="l" rtl="0" eaLnBrk="0" fontAlgn="base" hangingPunct="0">
        <a:spcBef>
          <a:spcPct val="25000"/>
        </a:spcBef>
        <a:spcAft>
          <a:spcPct val="0"/>
        </a:spcAft>
        <a:buChar char="–"/>
        <a:defRPr kumimoji="1" sz="1600">
          <a:solidFill>
            <a:schemeClr val="tx1"/>
          </a:solidFill>
          <a:latin typeface="+mn-lt"/>
          <a:ea typeface="華康標楷體(P)" pitchFamily="66" charset="-120"/>
          <a:cs typeface="華康標楷體(P)"/>
        </a:defRPr>
      </a:lvl4pPr>
      <a:lvl5pPr marL="2057400" indent="-228600" algn="l" rtl="0" eaLnBrk="0" fontAlgn="base" hangingPunct="0">
        <a:spcBef>
          <a:spcPct val="25000"/>
        </a:spcBef>
        <a:spcAft>
          <a:spcPct val="0"/>
        </a:spcAft>
        <a:buChar char="»"/>
        <a:defRPr kumimoji="1" sz="2000">
          <a:solidFill>
            <a:schemeClr val="tx1"/>
          </a:solidFill>
          <a:latin typeface="+mn-lt"/>
          <a:ea typeface="華康標楷體(P)" pitchFamily="66" charset="-120"/>
          <a:cs typeface="華康標楷體(P)"/>
        </a:defRPr>
      </a:lvl5pPr>
      <a:lvl6pPr marL="2514600" indent="-228600" algn="l" rtl="0" fontAlgn="base">
        <a:spcBef>
          <a:spcPct val="25000"/>
        </a:spcBef>
        <a:spcAft>
          <a:spcPct val="0"/>
        </a:spcAft>
        <a:buChar char="»"/>
        <a:defRPr kumimoji="1" sz="2000">
          <a:solidFill>
            <a:schemeClr val="tx1"/>
          </a:solidFill>
          <a:latin typeface="+mn-lt"/>
          <a:ea typeface="華康標楷體(P)" pitchFamily="66" charset="-120"/>
        </a:defRPr>
      </a:lvl6pPr>
      <a:lvl7pPr marL="2971800" indent="-228600" algn="l" rtl="0" fontAlgn="base">
        <a:spcBef>
          <a:spcPct val="25000"/>
        </a:spcBef>
        <a:spcAft>
          <a:spcPct val="0"/>
        </a:spcAft>
        <a:buChar char="»"/>
        <a:defRPr kumimoji="1" sz="2000">
          <a:solidFill>
            <a:schemeClr val="tx1"/>
          </a:solidFill>
          <a:latin typeface="+mn-lt"/>
          <a:ea typeface="華康標楷體(P)" pitchFamily="66" charset="-120"/>
        </a:defRPr>
      </a:lvl7pPr>
      <a:lvl8pPr marL="3429000" indent="-228600" algn="l" rtl="0" fontAlgn="base">
        <a:spcBef>
          <a:spcPct val="25000"/>
        </a:spcBef>
        <a:spcAft>
          <a:spcPct val="0"/>
        </a:spcAft>
        <a:buChar char="»"/>
        <a:defRPr kumimoji="1" sz="2000">
          <a:solidFill>
            <a:schemeClr val="tx1"/>
          </a:solidFill>
          <a:latin typeface="+mn-lt"/>
          <a:ea typeface="華康標楷體(P)" pitchFamily="66" charset="-120"/>
        </a:defRPr>
      </a:lvl8pPr>
      <a:lvl9pPr marL="3886200" indent="-228600" algn="l" rtl="0" fontAlgn="base">
        <a:spcBef>
          <a:spcPct val="25000"/>
        </a:spcBef>
        <a:spcAft>
          <a:spcPct val="0"/>
        </a:spcAft>
        <a:buChar char="»"/>
        <a:defRPr kumimoji="1" sz="2000">
          <a:solidFill>
            <a:schemeClr val="tx1"/>
          </a:solidFill>
          <a:latin typeface="+mn-lt"/>
          <a:ea typeface="華康標楷體(P)" pitchFamily="66"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tp://ftp.freebsd.org/pub/FreeBSD/releases/amd64/10.1-RELEASE/src.tx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en-US" altLang="zh-TW" sz="3000" dirty="0" smtClean="0">
                <a:ea typeface="新細明體" charset="-120"/>
                <a:cs typeface="+mj-cs"/>
              </a:rPr>
              <a:t>System Administration HW5</a:t>
            </a:r>
            <a:br>
              <a:rPr lang="en-US" altLang="zh-TW" sz="3000" dirty="0" smtClean="0">
                <a:ea typeface="新細明體" charset="-120"/>
                <a:cs typeface="+mj-cs"/>
              </a:rPr>
            </a:br>
            <a:r>
              <a:rPr lang="en-US" altLang="zh-TW" sz="3000" dirty="0" smtClean="0">
                <a:ea typeface="新細明體" charset="-120"/>
                <a:cs typeface="+mj-cs"/>
              </a:rPr>
              <a:t>		- Micro Computer Center</a:t>
            </a:r>
          </a:p>
        </p:txBody>
      </p:sp>
      <p:sp>
        <p:nvSpPr>
          <p:cNvPr id="4099" name="Rectangle 3"/>
          <p:cNvSpPr>
            <a:spLocks noGrp="1" noChangeArrowheads="1"/>
          </p:cNvSpPr>
          <p:nvPr>
            <p:ph type="subTitle" idx="1"/>
          </p:nvPr>
        </p:nvSpPr>
        <p:spPr/>
        <p:txBody>
          <a:bodyPr/>
          <a:lstStyle/>
          <a:p>
            <a:pPr eaLnBrk="1" hangingPunct="1"/>
            <a:r>
              <a:rPr lang="en-US" altLang="zh-TW" dirty="0" err="1" smtClean="0">
                <a:ea typeface="新細明體" panose="02020500000000000000" pitchFamily="18" charset="-120"/>
              </a:rPr>
              <a:t>yihshih</a:t>
            </a:r>
            <a:r>
              <a:rPr lang="en-US" altLang="zh-TW" dirty="0" smtClean="0">
                <a:ea typeface="新細明體" panose="02020500000000000000" pitchFamily="18" charset="-120"/>
              </a:rPr>
              <a:t> / </a:t>
            </a:r>
            <a:r>
              <a:rPr lang="en-US" altLang="zh-TW" dirty="0" err="1" smtClean="0">
                <a:ea typeface="新細明體" panose="02020500000000000000" pitchFamily="18" charset="-120"/>
              </a:rPr>
              <a:t>lctseng</a:t>
            </a:r>
            <a:endParaRPr lang="en-US" altLang="zh-TW" dirty="0" smtClean="0">
              <a:ea typeface="新細明體" panose="02020500000000000000"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Rup</a:t>
            </a:r>
            <a:endParaRPr lang="zh-TW" altLang="en-US" dirty="0"/>
          </a:p>
        </p:txBody>
      </p:sp>
      <p:sp>
        <p:nvSpPr>
          <p:cNvPr id="3" name="內容版面配置區 2"/>
          <p:cNvSpPr>
            <a:spLocks noGrp="1"/>
          </p:cNvSpPr>
          <p:nvPr>
            <p:ph idx="1"/>
          </p:nvPr>
        </p:nvSpPr>
        <p:spPr/>
        <p:txBody>
          <a:bodyPr/>
          <a:lstStyle/>
          <a:p>
            <a:pPr>
              <a:defRPr/>
            </a:pPr>
            <a:r>
              <a:rPr lang="en-US" altLang="zh-TW" dirty="0" smtClean="0"/>
              <a:t>You can run </a:t>
            </a:r>
            <a:r>
              <a:rPr lang="en-US" altLang="zh-TW" dirty="0" err="1" smtClean="0"/>
              <a:t>rup</a:t>
            </a:r>
            <a:r>
              <a:rPr lang="en-US" altLang="zh-TW" dirty="0" smtClean="0"/>
              <a:t> on all servers.</a:t>
            </a:r>
          </a:p>
          <a:p>
            <a:pPr>
              <a:defRPr/>
            </a:pPr>
            <a:endParaRPr lang="en-US" altLang="zh-TW" dirty="0" smtClean="0"/>
          </a:p>
          <a:p>
            <a:pPr>
              <a:defRPr/>
            </a:pPr>
            <a:endParaRPr lang="en-US" altLang="zh-TW" dirty="0" smtClean="0"/>
          </a:p>
          <a:p>
            <a:pPr>
              <a:defRPr/>
            </a:pPr>
            <a:endParaRPr lang="en-US" altLang="zh-TW" dirty="0" smtClean="0"/>
          </a:p>
          <a:p>
            <a:pPr>
              <a:defRPr/>
            </a:pPr>
            <a:endParaRPr lang="en-US" altLang="zh-TW" dirty="0" smtClean="0"/>
          </a:p>
          <a:p>
            <a:pPr>
              <a:defRPr/>
            </a:pPr>
            <a:endParaRPr lang="en-US" altLang="zh-TW" dirty="0" smtClean="0"/>
          </a:p>
          <a:p>
            <a:pPr marL="57150" indent="0">
              <a:buFont typeface="Wingdings" panose="05000000000000000000" pitchFamily="2" charset="2"/>
              <a:buNone/>
              <a:defRPr/>
            </a:pPr>
            <a:endParaRPr lang="en-US" altLang="zh-TW" dirty="0" smtClean="0"/>
          </a:p>
          <a:p>
            <a:pPr>
              <a:defRPr/>
            </a:pPr>
            <a:endParaRPr lang="zh-TW" altLang="en-US" dirty="0" smtClean="0"/>
          </a:p>
          <a:p>
            <a:pPr lvl="1">
              <a:defRPr/>
            </a:pPr>
            <a:endParaRPr lang="en-US" altLang="zh-TW" dirty="0" smtClean="0"/>
          </a:p>
        </p:txBody>
      </p:sp>
      <p:pic>
        <p:nvPicPr>
          <p:cNvPr id="15364" name="圖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420938"/>
            <a:ext cx="67151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Ports tree</a:t>
            </a:r>
            <a:endParaRPr lang="zh-TW" altLang="en-US" dirty="0"/>
          </a:p>
        </p:txBody>
      </p:sp>
      <p:sp>
        <p:nvSpPr>
          <p:cNvPr id="3" name="內容版面配置區 2"/>
          <p:cNvSpPr>
            <a:spLocks noGrp="1"/>
          </p:cNvSpPr>
          <p:nvPr>
            <p:ph idx="1"/>
          </p:nvPr>
        </p:nvSpPr>
        <p:spPr/>
        <p:txBody>
          <a:bodyPr/>
          <a:lstStyle/>
          <a:p>
            <a:pPr>
              <a:defRPr/>
            </a:pPr>
            <a:r>
              <a:rPr lang="en-US" altLang="zh-TW" dirty="0" err="1" smtClean="0"/>
              <a:t>Sahome</a:t>
            </a:r>
            <a:r>
              <a:rPr lang="en-US" altLang="zh-TW" dirty="0" smtClean="0"/>
              <a:t> exports its /</a:t>
            </a:r>
            <a:r>
              <a:rPr lang="en-US" altLang="zh-TW" dirty="0" err="1" smtClean="0"/>
              <a:t>usr</a:t>
            </a:r>
            <a:r>
              <a:rPr lang="en-US" altLang="zh-TW" dirty="0" smtClean="0"/>
              <a:t>/ports.</a:t>
            </a:r>
          </a:p>
          <a:p>
            <a:pPr>
              <a:defRPr/>
            </a:pPr>
            <a:r>
              <a:rPr lang="en-US" altLang="zh-TW" dirty="0" smtClean="0"/>
              <a:t>Write /</a:t>
            </a:r>
            <a:r>
              <a:rPr lang="en-US" altLang="zh-TW" dirty="0" err="1" smtClean="0"/>
              <a:t>etc</a:t>
            </a:r>
            <a:r>
              <a:rPr lang="en-US" altLang="zh-TW" dirty="0" smtClean="0"/>
              <a:t>/</a:t>
            </a:r>
            <a:r>
              <a:rPr lang="en-US" altLang="zh-TW" dirty="0" err="1" smtClean="0"/>
              <a:t>make.conf</a:t>
            </a:r>
            <a:r>
              <a:rPr lang="en-US" altLang="zh-TW" dirty="0" smtClean="0"/>
              <a:t> </a:t>
            </a:r>
          </a:p>
          <a:p>
            <a:pPr lvl="1">
              <a:defRPr/>
            </a:pPr>
            <a:r>
              <a:rPr lang="en-US" altLang="zh-TW" dirty="0" smtClean="0"/>
              <a:t>DISTDIR</a:t>
            </a:r>
          </a:p>
          <a:p>
            <a:pPr lvl="1">
              <a:defRPr/>
            </a:pPr>
            <a:r>
              <a:rPr lang="en-US" altLang="zh-TW" dirty="0"/>
              <a:t>WRKDIRPREFIX</a:t>
            </a:r>
            <a:endParaRPr lang="en-US" altLang="zh-TW" dirty="0" smtClean="0"/>
          </a:p>
          <a:p>
            <a:pPr>
              <a:defRPr/>
            </a:pPr>
            <a:r>
              <a:rPr lang="en-US" altLang="zh-TW" dirty="0" smtClean="0"/>
              <a:t>Write a program which will update its ports tree.</a:t>
            </a:r>
          </a:p>
          <a:p>
            <a:pPr lvl="1">
              <a:defRPr/>
            </a:pPr>
            <a:r>
              <a:rPr lang="en-US" altLang="zh-TW" dirty="0" smtClean="0"/>
              <a:t>It must be automatically executed at 1:30 A.M everyday on </a:t>
            </a:r>
            <a:r>
              <a:rPr lang="en-US" altLang="zh-TW" dirty="0" err="1" smtClean="0"/>
              <a:t>sahome</a:t>
            </a:r>
            <a:r>
              <a:rPr lang="en-US" altLang="zh-TW" dirty="0" smtClean="0"/>
              <a:t>.</a:t>
            </a:r>
          </a:p>
          <a:p>
            <a:pPr>
              <a:defRPr/>
            </a:pPr>
            <a:endParaRPr lang="en-US" altLang="zh-TW" dirty="0" smtClean="0"/>
          </a:p>
          <a:p>
            <a:pPr>
              <a:defRPr/>
            </a:pPr>
            <a:endParaRPr lang="en-US" altLang="zh-TW" dirty="0" smtClean="0"/>
          </a:p>
          <a:p>
            <a:pPr>
              <a:defRPr/>
            </a:pPr>
            <a:endParaRPr lang="en-US" altLang="zh-TW" dirty="0" smtClean="0"/>
          </a:p>
          <a:p>
            <a:pPr>
              <a:defRPr/>
            </a:pPr>
            <a:endParaRPr lang="en-US" altLang="zh-TW" dirty="0" smtClean="0"/>
          </a:p>
          <a:p>
            <a:pPr marL="57150" indent="0">
              <a:buFont typeface="Wingdings" panose="05000000000000000000" pitchFamily="2" charset="2"/>
              <a:buNone/>
              <a:defRPr/>
            </a:pPr>
            <a:endParaRPr lang="en-US" altLang="zh-TW" dirty="0" smtClean="0"/>
          </a:p>
          <a:p>
            <a:pPr>
              <a:defRPr/>
            </a:pPr>
            <a:endParaRPr lang="zh-TW" altLang="en-US" dirty="0" smtClean="0"/>
          </a:p>
          <a:p>
            <a:pPr lvl="1">
              <a:defRPr/>
            </a:pPr>
            <a:endParaRPr lang="en-US" altLang="zh-TW"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Log server</a:t>
            </a:r>
            <a:endParaRPr lang="zh-TW" altLang="en-US" dirty="0"/>
          </a:p>
        </p:txBody>
      </p:sp>
      <p:sp>
        <p:nvSpPr>
          <p:cNvPr id="3" name="內容版面配置區 2"/>
          <p:cNvSpPr>
            <a:spLocks noGrp="1"/>
          </p:cNvSpPr>
          <p:nvPr>
            <p:ph idx="1"/>
          </p:nvPr>
        </p:nvSpPr>
        <p:spPr/>
        <p:txBody>
          <a:bodyPr/>
          <a:lstStyle/>
          <a:p>
            <a:pPr>
              <a:defRPr/>
            </a:pPr>
            <a:r>
              <a:rPr lang="en-US" altLang="zh-TW" dirty="0" err="1" smtClean="0"/>
              <a:t>Sahome</a:t>
            </a:r>
            <a:r>
              <a:rPr lang="en-US" altLang="zh-TW" dirty="0" smtClean="0"/>
              <a:t> as a Log server.</a:t>
            </a:r>
          </a:p>
          <a:p>
            <a:pPr>
              <a:defRPr/>
            </a:pPr>
            <a:r>
              <a:rPr lang="en-US" altLang="zh-TW" dirty="0" smtClean="0"/>
              <a:t>Write a program which will record the </a:t>
            </a:r>
            <a:r>
              <a:rPr lang="en-US" altLang="zh-TW" dirty="0" err="1" smtClean="0"/>
              <a:t>ssh</a:t>
            </a:r>
            <a:r>
              <a:rPr lang="en-US" altLang="zh-TW" dirty="0" smtClean="0"/>
              <a:t> information everyday.</a:t>
            </a:r>
          </a:p>
          <a:p>
            <a:pPr lvl="1">
              <a:defRPr/>
            </a:pPr>
            <a:r>
              <a:rPr lang="en-US" altLang="zh-TW" dirty="0"/>
              <a:t>When</a:t>
            </a:r>
            <a:endParaRPr lang="en-US" altLang="zh-TW" dirty="0" smtClean="0"/>
          </a:p>
          <a:p>
            <a:pPr lvl="1">
              <a:defRPr/>
            </a:pPr>
            <a:r>
              <a:rPr lang="en-US" altLang="zh-TW" dirty="0" smtClean="0"/>
              <a:t>Who</a:t>
            </a:r>
          </a:p>
          <a:p>
            <a:pPr lvl="1">
              <a:defRPr/>
            </a:pPr>
            <a:r>
              <a:rPr lang="en-US" altLang="zh-TW" dirty="0" smtClean="0"/>
              <a:t>Where</a:t>
            </a:r>
          </a:p>
          <a:p>
            <a:pPr lvl="1">
              <a:defRPr/>
            </a:pPr>
            <a:r>
              <a:rPr lang="en-US" altLang="zh-TW" dirty="0" smtClean="0"/>
              <a:t>Ex: Dec 14 17:26:10 hwchiu login </a:t>
            </a:r>
            <a:r>
              <a:rPr lang="en-US" altLang="zh-TW" dirty="0" err="1" smtClean="0"/>
              <a:t>saduty</a:t>
            </a:r>
            <a:r>
              <a:rPr lang="en-US" altLang="zh-TW" dirty="0" smtClean="0"/>
              <a:t> fail from 192.168.157.139</a:t>
            </a:r>
          </a:p>
          <a:p>
            <a:pPr>
              <a:defRPr/>
            </a:pPr>
            <a:r>
              <a:rPr lang="en-US" altLang="zh-TW" dirty="0" smtClean="0"/>
              <a:t>The program must be automatically executed at 11:50 P.M. </a:t>
            </a:r>
            <a:r>
              <a:rPr lang="en-US" altLang="zh-TW" dirty="0"/>
              <a:t>everyday on </a:t>
            </a:r>
            <a:r>
              <a:rPr lang="en-US" altLang="zh-TW" dirty="0" err="1"/>
              <a:t>sahome</a:t>
            </a:r>
            <a:r>
              <a:rPr lang="en-US" altLang="zh-TW" dirty="0" smtClean="0"/>
              <a:t>.</a:t>
            </a:r>
            <a:endParaRPr lang="en-US" altLang="zh-TW" dirty="0"/>
          </a:p>
          <a:p>
            <a:pPr>
              <a:defRPr/>
            </a:pPr>
            <a:endParaRPr lang="en-US" altLang="zh-TW" dirty="0" smtClean="0"/>
          </a:p>
          <a:p>
            <a:pPr>
              <a:defRPr/>
            </a:pPr>
            <a:endParaRPr lang="en-US" altLang="zh-TW" dirty="0" smtClean="0"/>
          </a:p>
          <a:p>
            <a:pPr>
              <a:defRPr/>
            </a:pPr>
            <a:endParaRPr lang="en-US" altLang="zh-TW" dirty="0" smtClean="0"/>
          </a:p>
          <a:p>
            <a:pPr marL="57150" indent="0">
              <a:buFont typeface="Wingdings" panose="05000000000000000000" pitchFamily="2" charset="2"/>
              <a:buNone/>
              <a:defRPr/>
            </a:pPr>
            <a:endParaRPr lang="en-US" altLang="zh-TW" dirty="0" smtClean="0"/>
          </a:p>
          <a:p>
            <a:pPr>
              <a:defRPr/>
            </a:pPr>
            <a:endParaRPr lang="zh-TW" altLang="en-US" dirty="0" smtClean="0"/>
          </a:p>
          <a:p>
            <a:pPr lvl="1">
              <a:defRPr/>
            </a:pPr>
            <a:endParaRPr lang="en-US" altLang="zh-TW"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Log server (continue)</a:t>
            </a:r>
            <a:endParaRPr lang="zh-TW" altLang="en-US" dirty="0"/>
          </a:p>
        </p:txBody>
      </p:sp>
      <p:sp>
        <p:nvSpPr>
          <p:cNvPr id="3" name="內容版面配置區 2"/>
          <p:cNvSpPr>
            <a:spLocks noGrp="1"/>
          </p:cNvSpPr>
          <p:nvPr>
            <p:ph idx="1"/>
          </p:nvPr>
        </p:nvSpPr>
        <p:spPr/>
        <p:txBody>
          <a:bodyPr/>
          <a:lstStyle/>
          <a:p>
            <a:pPr>
              <a:defRPr/>
            </a:pPr>
            <a:r>
              <a:rPr lang="en-US" altLang="zh-TW" dirty="0" smtClean="0"/>
              <a:t>Your program should write the result to /net/data/</a:t>
            </a:r>
            <a:r>
              <a:rPr lang="en-US" altLang="zh-TW" dirty="0" err="1" smtClean="0"/>
              <a:t>ssh</a:t>
            </a:r>
            <a:r>
              <a:rPr lang="en-US" altLang="zh-TW" dirty="0" smtClean="0"/>
              <a:t>/</a:t>
            </a:r>
          </a:p>
          <a:p>
            <a:pPr>
              <a:defRPr/>
            </a:pPr>
            <a:r>
              <a:rPr lang="en-US" altLang="zh-TW" dirty="0" smtClean="0"/>
              <a:t>The filename should follow the rule</a:t>
            </a:r>
          </a:p>
          <a:p>
            <a:pPr lvl="1">
              <a:defRPr/>
            </a:pPr>
            <a:r>
              <a:rPr lang="en-US" altLang="zh-TW" dirty="0" err="1" smtClean="0"/>
              <a:t>Year_Month_Day</a:t>
            </a:r>
            <a:endParaRPr lang="en-US" altLang="zh-TW" dirty="0"/>
          </a:p>
          <a:p>
            <a:pPr lvl="1">
              <a:defRPr/>
            </a:pPr>
            <a:r>
              <a:rPr lang="en-US" altLang="zh-TW" dirty="0" smtClean="0"/>
              <a:t>Example. 2013_Dec_13</a:t>
            </a:r>
          </a:p>
          <a:p>
            <a:pPr lvl="1">
              <a:defRPr/>
            </a:pPr>
            <a:endParaRPr lang="en-US" altLang="zh-TW" dirty="0"/>
          </a:p>
          <a:p>
            <a:pPr>
              <a:defRPr/>
            </a:pPr>
            <a:endParaRPr lang="en-US" altLang="zh-TW" dirty="0" smtClean="0"/>
          </a:p>
          <a:p>
            <a:pPr>
              <a:defRPr/>
            </a:pPr>
            <a:endParaRPr lang="en-US" altLang="zh-TW" dirty="0" smtClean="0"/>
          </a:p>
          <a:p>
            <a:pPr>
              <a:defRPr/>
            </a:pPr>
            <a:endParaRPr lang="en-US" altLang="zh-TW" dirty="0" smtClean="0"/>
          </a:p>
          <a:p>
            <a:pPr>
              <a:defRPr/>
            </a:pPr>
            <a:endParaRPr lang="en-US" altLang="zh-TW" dirty="0" smtClean="0"/>
          </a:p>
          <a:p>
            <a:pPr marL="57150" indent="0">
              <a:buFont typeface="Wingdings" panose="05000000000000000000" pitchFamily="2" charset="2"/>
              <a:buNone/>
              <a:defRPr/>
            </a:pPr>
            <a:endParaRPr lang="en-US" altLang="zh-TW" dirty="0" smtClean="0"/>
          </a:p>
          <a:p>
            <a:pPr>
              <a:defRPr/>
            </a:pPr>
            <a:endParaRPr lang="zh-TW" altLang="en-US" dirty="0" smtClean="0"/>
          </a:p>
          <a:p>
            <a:pPr lvl="1">
              <a:defRPr/>
            </a:pPr>
            <a:endParaRPr lang="en-US" altLang="zh-TW" dirty="0" smtClean="0"/>
          </a:p>
        </p:txBody>
      </p:sp>
      <p:pic>
        <p:nvPicPr>
          <p:cNvPr id="18436" name="圖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3284538"/>
            <a:ext cx="426878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Step 1</a:t>
            </a:r>
            <a:br>
              <a:rPr lang="en-US" altLang="zh-TW" dirty="0" smtClean="0"/>
            </a:br>
            <a:r>
              <a:rPr lang="en-US" altLang="zh-TW" dirty="0"/>
              <a:t>	</a:t>
            </a:r>
            <a:r>
              <a:rPr lang="en-US" altLang="zh-TW" dirty="0" smtClean="0"/>
              <a:t>- </a:t>
            </a:r>
            <a:r>
              <a:rPr lang="en-US" altLang="zh-TW" dirty="0"/>
              <a:t>S</a:t>
            </a:r>
            <a:r>
              <a:rPr lang="en-US" altLang="zh-TW" dirty="0" smtClean="0"/>
              <a:t>etup </a:t>
            </a:r>
            <a:r>
              <a:rPr lang="en-US" altLang="zh-TW" dirty="0" err="1" smtClean="0"/>
              <a:t>sahome</a:t>
            </a:r>
            <a:r>
              <a:rPr lang="en-US" altLang="zh-TW" dirty="0" smtClean="0"/>
              <a:t> as NIS Master Server</a:t>
            </a:r>
            <a:endParaRPr lang="zh-TW" altLang="en-US" dirty="0"/>
          </a:p>
        </p:txBody>
      </p:sp>
      <p:sp>
        <p:nvSpPr>
          <p:cNvPr id="19459" name="內容版面配置區 2"/>
          <p:cNvSpPr>
            <a:spLocks noGrp="1"/>
          </p:cNvSpPr>
          <p:nvPr>
            <p:ph idx="1"/>
          </p:nvPr>
        </p:nvSpPr>
        <p:spPr/>
        <p:txBody>
          <a:bodyPr/>
          <a:lstStyle/>
          <a:p>
            <a:r>
              <a:rPr lang="en-US" altLang="zh-TW" smtClean="0"/>
              <a:t>Edit /etc/rc.conf</a:t>
            </a:r>
          </a:p>
          <a:p>
            <a:pPr lvl="1"/>
            <a:r>
              <a:rPr lang="en-US" altLang="zh-TW" smtClean="0">
                <a:ea typeface="華康標楷體(P)"/>
              </a:rPr>
              <a:t>nis_server, nisdomainname, yppasswdd</a:t>
            </a:r>
          </a:p>
          <a:p>
            <a:r>
              <a:rPr lang="en-US" altLang="zh-TW" smtClean="0"/>
              <a:t>Edit /var/yp/Makefile</a:t>
            </a:r>
          </a:p>
          <a:p>
            <a:pPr lvl="1"/>
            <a:r>
              <a:rPr lang="en-US" altLang="zh-TW" smtClean="0">
                <a:ea typeface="華康標楷體(P)"/>
              </a:rPr>
              <a:t>#NOPUSH = "True"</a:t>
            </a:r>
          </a:p>
          <a:p>
            <a:pPr lvl="1"/>
            <a:r>
              <a:rPr lang="en-US" altLang="zh-TW" smtClean="0">
                <a:ea typeface="華康標楷體(P)"/>
              </a:rPr>
              <a:t>HOSTS     = $(</a:t>
            </a:r>
            <a:r>
              <a:rPr lang="en-US" altLang="zh-TW" smtClean="0">
                <a:solidFill>
                  <a:srgbClr val="FF0000"/>
                </a:solidFill>
                <a:ea typeface="華康標楷體(P)"/>
              </a:rPr>
              <a:t>YPDIR</a:t>
            </a:r>
            <a:r>
              <a:rPr lang="en-US" altLang="zh-TW" smtClean="0">
                <a:ea typeface="華康標楷體(P)"/>
              </a:rPr>
              <a:t>)/hosts</a:t>
            </a:r>
          </a:p>
          <a:p>
            <a:pPr lvl="1"/>
            <a:r>
              <a:rPr lang="en-US" altLang="zh-TW" smtClean="0">
                <a:ea typeface="華康標楷體(P)"/>
              </a:rPr>
              <a:t>GROUP = $(</a:t>
            </a:r>
            <a:r>
              <a:rPr lang="en-US" altLang="zh-TW" smtClean="0">
                <a:solidFill>
                  <a:srgbClr val="FF0000"/>
                </a:solidFill>
                <a:ea typeface="華康標楷體(P)"/>
              </a:rPr>
              <a:t>YPDIR</a:t>
            </a:r>
            <a:r>
              <a:rPr lang="en-US" altLang="zh-TW" smtClean="0">
                <a:ea typeface="華康標楷體(P)"/>
              </a:rPr>
              <a:t>)/group</a:t>
            </a:r>
          </a:p>
          <a:p>
            <a:pPr lvl="1"/>
            <a:r>
              <a:rPr lang="en-US" altLang="zh-TW" smtClean="0">
                <a:ea typeface="華康標楷體(P)"/>
              </a:rPr>
              <a:t>AMDHOST   = $(</a:t>
            </a:r>
            <a:r>
              <a:rPr lang="en-US" altLang="zh-TW" smtClean="0">
                <a:solidFill>
                  <a:srgbClr val="FF0000"/>
                </a:solidFill>
                <a:ea typeface="華康標楷體(P)"/>
              </a:rPr>
              <a:t>YPDIR</a:t>
            </a:r>
            <a:r>
              <a:rPr lang="en-US" altLang="zh-TW" smtClean="0">
                <a:ea typeface="華康標楷體(P)"/>
              </a:rPr>
              <a:t>)/amd.map</a:t>
            </a:r>
          </a:p>
          <a:p>
            <a:r>
              <a:rPr lang="en-US" altLang="zh-TW" smtClean="0"/>
              <a:t>Create /var/yp/hosts, /var/yp/group…etc</a:t>
            </a:r>
          </a:p>
          <a:p>
            <a:pPr lvl="1"/>
            <a:r>
              <a:rPr lang="en-US" altLang="zh-TW" smtClean="0">
                <a:ea typeface="華康標楷體(P)"/>
              </a:rPr>
              <a:t>Edit /var/yp/master.passwd &amp; /var/yp/group to create your accounts</a:t>
            </a:r>
          </a:p>
          <a:p>
            <a:pPr lvl="1"/>
            <a:r>
              <a:rPr lang="en-US" altLang="zh-TW" smtClean="0">
                <a:ea typeface="華康標楷體(P)"/>
              </a:rPr>
              <a:t>Edit /var/yp/hosts to fit your environment</a:t>
            </a:r>
          </a:p>
          <a:p>
            <a:r>
              <a:rPr lang="en-US" altLang="zh-TW" smtClean="0"/>
              <a:t>Initial and start services</a:t>
            </a:r>
            <a:endParaRPr lang="zh-TW" altLang="en-US" smtClean="0"/>
          </a:p>
          <a:p>
            <a:endParaRPr lang="en-US" altLang="zh-TW"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Step 2</a:t>
            </a:r>
            <a:br>
              <a:rPr lang="en-US" altLang="zh-TW" dirty="0" smtClean="0"/>
            </a:br>
            <a:r>
              <a:rPr lang="en-US" altLang="zh-TW" dirty="0"/>
              <a:t>	</a:t>
            </a:r>
            <a:r>
              <a:rPr lang="en-US" altLang="zh-TW" dirty="0" smtClean="0"/>
              <a:t>- </a:t>
            </a:r>
            <a:r>
              <a:rPr lang="en-US" altLang="zh-TW" dirty="0"/>
              <a:t>S</a:t>
            </a:r>
            <a:r>
              <a:rPr lang="en-US" altLang="zh-TW" dirty="0" smtClean="0"/>
              <a:t>etup NIS Clients</a:t>
            </a:r>
            <a:endParaRPr lang="zh-TW" altLang="en-US" dirty="0"/>
          </a:p>
        </p:txBody>
      </p:sp>
      <p:sp>
        <p:nvSpPr>
          <p:cNvPr id="20483" name="內容版面配置區 2"/>
          <p:cNvSpPr>
            <a:spLocks noGrp="1"/>
          </p:cNvSpPr>
          <p:nvPr>
            <p:ph idx="1"/>
          </p:nvPr>
        </p:nvSpPr>
        <p:spPr/>
        <p:txBody>
          <a:bodyPr/>
          <a:lstStyle/>
          <a:p>
            <a:r>
              <a:rPr lang="en-US" altLang="zh-TW" smtClean="0"/>
              <a:t>Add NIS Servers’ IP to /etc/hosts</a:t>
            </a:r>
          </a:p>
          <a:p>
            <a:r>
              <a:rPr lang="en-US" altLang="zh-TW" smtClean="0"/>
              <a:t>Edit /etc/master.passwd &amp; /etc/group</a:t>
            </a:r>
          </a:p>
          <a:p>
            <a:pPr lvl="1"/>
            <a:r>
              <a:rPr lang="en-US" altLang="zh-TW" smtClean="0">
                <a:ea typeface="華康標楷體(P)"/>
              </a:rPr>
              <a:t>vipw</a:t>
            </a:r>
          </a:p>
          <a:p>
            <a:r>
              <a:rPr lang="en-US" altLang="zh-TW" smtClean="0"/>
              <a:t>Edit /etc/nsswitch.conf</a:t>
            </a:r>
          </a:p>
          <a:p>
            <a:pPr lvl="1"/>
            <a:r>
              <a:rPr lang="en-US" altLang="zh-TW" smtClean="0">
                <a:ea typeface="華康標楷體(P)"/>
              </a:rPr>
              <a:t>hosts : files nis dns</a:t>
            </a:r>
          </a:p>
          <a:p>
            <a:r>
              <a:rPr lang="en-US" altLang="zh-TW" smtClean="0"/>
              <a:t>Edit /etc/rc.conf</a:t>
            </a:r>
          </a:p>
          <a:p>
            <a:pPr lvl="1"/>
            <a:r>
              <a:rPr lang="en-US" altLang="zh-TW" smtClean="0">
                <a:ea typeface="華康標楷體(P)"/>
              </a:rPr>
              <a:t>nis_client, nisdomainname, ypbind</a:t>
            </a:r>
          </a:p>
          <a:p>
            <a:pPr lvl="1"/>
            <a:endParaRPr lang="en-US" altLang="zh-TW" smtClean="0">
              <a:ea typeface="華康標楷體(P)"/>
            </a:endParaRPr>
          </a:p>
          <a:p>
            <a:r>
              <a:rPr lang="en-US" altLang="zh-TW" smtClean="0"/>
              <a:t>Testing tools</a:t>
            </a:r>
          </a:p>
          <a:p>
            <a:pPr lvl="1"/>
            <a:r>
              <a:rPr lang="en-US" altLang="zh-TW" smtClean="0">
                <a:ea typeface="華康標楷體(P)"/>
              </a:rPr>
              <a:t>ypcat </a:t>
            </a:r>
          </a:p>
          <a:p>
            <a:pPr lvl="1"/>
            <a:r>
              <a:rPr lang="en-US" altLang="zh-TW" smtClean="0">
                <a:ea typeface="華康標楷體(P)"/>
              </a:rPr>
              <a:t>ypwhich</a:t>
            </a:r>
            <a:endParaRPr lang="zh-TW" altLang="en-US" smtClean="0">
              <a:ea typeface="華康標楷體(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Step 3</a:t>
            </a:r>
            <a:br>
              <a:rPr lang="en-US" altLang="zh-TW" dirty="0" smtClean="0"/>
            </a:br>
            <a:r>
              <a:rPr lang="en-US" altLang="zh-TW" dirty="0"/>
              <a:t>	</a:t>
            </a:r>
            <a:r>
              <a:rPr lang="en-US" altLang="zh-TW" dirty="0" smtClean="0"/>
              <a:t>- </a:t>
            </a:r>
            <a:r>
              <a:rPr lang="en-US" altLang="zh-TW" dirty="0"/>
              <a:t>S</a:t>
            </a:r>
            <a:r>
              <a:rPr lang="en-US" altLang="zh-TW" dirty="0" smtClean="0"/>
              <a:t>etup NFS environment</a:t>
            </a:r>
            <a:endParaRPr lang="zh-TW" altLang="en-US" dirty="0"/>
          </a:p>
        </p:txBody>
      </p:sp>
      <p:sp>
        <p:nvSpPr>
          <p:cNvPr id="21507" name="內容版面配置區 2"/>
          <p:cNvSpPr>
            <a:spLocks noGrp="1"/>
          </p:cNvSpPr>
          <p:nvPr>
            <p:ph idx="1"/>
          </p:nvPr>
        </p:nvSpPr>
        <p:spPr/>
        <p:txBody>
          <a:bodyPr/>
          <a:lstStyle/>
          <a:p>
            <a:r>
              <a:rPr lang="en-US" altLang="zh-TW" smtClean="0"/>
              <a:t>Nullfs (NFS Server)</a:t>
            </a:r>
          </a:p>
          <a:p>
            <a:pPr lvl="1"/>
            <a:r>
              <a:rPr lang="en-US" altLang="zh-TW" smtClean="0">
                <a:ea typeface="華康標楷體(P)"/>
              </a:rPr>
              <a:t>$ mount_nullfs /vol/home /net/home</a:t>
            </a:r>
          </a:p>
          <a:p>
            <a:pPr lvl="1"/>
            <a:r>
              <a:rPr lang="nl-NL" altLang="zh-TW" smtClean="0">
                <a:ea typeface="華康標楷體(P)"/>
              </a:rPr>
              <a:t>In </a:t>
            </a:r>
            <a:r>
              <a:rPr lang="nl-NL" altLang="zh-TW" b="1" smtClean="0">
                <a:ea typeface="華康標楷體(P)"/>
              </a:rPr>
              <a:t>/etc/fstab</a:t>
            </a:r>
            <a:r>
              <a:rPr lang="nl-NL" altLang="zh-TW" smtClean="0">
                <a:ea typeface="華康標楷體(P)"/>
              </a:rPr>
              <a:t>: /vol/home /net/home nullfs rw 2 2</a:t>
            </a:r>
          </a:p>
          <a:p>
            <a:r>
              <a:rPr lang="en-US" altLang="zh-TW" smtClean="0"/>
              <a:t>Edit /etc/exports (NFS Server)</a:t>
            </a:r>
          </a:p>
          <a:p>
            <a:r>
              <a:rPr lang="en-US" altLang="zh-TW" smtClean="0"/>
              <a:t>Edit /etc/rc.conf</a:t>
            </a:r>
          </a:p>
          <a:p>
            <a:pPr lvl="1"/>
            <a:r>
              <a:rPr lang="en-US" altLang="zh-TW" smtClean="0">
                <a:ea typeface="華康標楷體(P)"/>
              </a:rPr>
              <a:t>amd or autofs (NFS Client)</a:t>
            </a:r>
          </a:p>
          <a:p>
            <a:pPr lvl="1"/>
            <a:r>
              <a:rPr lang="en-US" altLang="zh-TW" smtClean="0">
                <a:ea typeface="華康標楷體(P)"/>
              </a:rPr>
              <a:t>nfs_server, mountd (NFS Server)</a:t>
            </a:r>
          </a:p>
          <a:p>
            <a:r>
              <a:rPr lang="en-US" altLang="zh-TW" smtClean="0"/>
              <a:t>Edit amd.map</a:t>
            </a:r>
            <a:r>
              <a:rPr lang="zh-TW" altLang="en-US" smtClean="0"/>
              <a:t> </a:t>
            </a:r>
            <a:r>
              <a:rPr lang="en-US" altLang="zh-TW" smtClean="0"/>
              <a:t>(NIS Server)</a:t>
            </a:r>
          </a:p>
          <a:p>
            <a:pPr lvl="1"/>
            <a:endParaRPr lang="en-US" altLang="zh-TW" smtClean="0">
              <a:ea typeface="華康標楷體(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Step 4</a:t>
            </a:r>
            <a:br>
              <a:rPr lang="en-US" altLang="zh-TW" dirty="0" smtClean="0"/>
            </a:br>
            <a:r>
              <a:rPr lang="en-US" altLang="zh-TW" dirty="0"/>
              <a:t>	</a:t>
            </a:r>
            <a:r>
              <a:rPr lang="en-US" altLang="zh-TW" dirty="0" smtClean="0"/>
              <a:t>- </a:t>
            </a:r>
            <a:r>
              <a:rPr lang="en-US" altLang="zh-TW" dirty="0"/>
              <a:t>S</a:t>
            </a:r>
            <a:r>
              <a:rPr lang="en-US" altLang="zh-TW" dirty="0" smtClean="0"/>
              <a:t>etup </a:t>
            </a:r>
            <a:r>
              <a:rPr lang="en-US" altLang="zh-TW" dirty="0" err="1" smtClean="0"/>
              <a:t>saduty</a:t>
            </a:r>
            <a:r>
              <a:rPr lang="en-US" altLang="zh-TW" dirty="0" smtClean="0"/>
              <a:t> as a NIS Slave Server</a:t>
            </a:r>
            <a:endParaRPr lang="zh-TW" altLang="en-US" dirty="0"/>
          </a:p>
        </p:txBody>
      </p:sp>
      <p:sp>
        <p:nvSpPr>
          <p:cNvPr id="22531" name="內容版面配置區 2"/>
          <p:cNvSpPr>
            <a:spLocks noGrp="1"/>
          </p:cNvSpPr>
          <p:nvPr>
            <p:ph idx="1"/>
          </p:nvPr>
        </p:nvSpPr>
        <p:spPr/>
        <p:txBody>
          <a:bodyPr/>
          <a:lstStyle/>
          <a:p>
            <a:r>
              <a:rPr lang="en-US" altLang="zh-TW" smtClean="0"/>
              <a:t>Edit /etc/rc.conf</a:t>
            </a:r>
          </a:p>
          <a:p>
            <a:pPr lvl="1"/>
            <a:r>
              <a:rPr lang="en-US" altLang="zh-TW" smtClean="0">
                <a:ea typeface="華康標楷體(P)"/>
              </a:rPr>
              <a:t>nis_server, nisdomainname, ypxfrd</a:t>
            </a:r>
          </a:p>
          <a:p>
            <a:pPr lvl="1"/>
            <a:r>
              <a:rPr lang="en-US" altLang="zh-TW" smtClean="0">
                <a:ea typeface="華康標楷體(P)"/>
              </a:rPr>
              <a:t>Modity ypbind sequence (on every clients)</a:t>
            </a:r>
          </a:p>
          <a:p>
            <a:r>
              <a:rPr lang="en-US" altLang="zh-TW" smtClean="0"/>
              <a:t>Edit /var/yp/ypservers (on cshome)</a:t>
            </a:r>
          </a:p>
          <a:p>
            <a:r>
              <a:rPr lang="en-US" altLang="zh-TW" smtClean="0"/>
              <a:t>Initial and (re)start services</a:t>
            </a:r>
            <a:endParaRPr lang="zh-TW" altLang="en-US" smtClean="0"/>
          </a:p>
          <a:p>
            <a:pPr lvl="1"/>
            <a:endParaRPr lang="en-US" altLang="zh-TW" smtClean="0">
              <a:ea typeface="華康標楷體(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Step 5</a:t>
            </a:r>
            <a:br>
              <a:rPr lang="en-US" altLang="zh-TW" dirty="0" smtClean="0"/>
            </a:br>
            <a:r>
              <a:rPr lang="en-US" altLang="zh-TW" dirty="0"/>
              <a:t>	</a:t>
            </a:r>
            <a:r>
              <a:rPr lang="en-US" altLang="zh-TW" dirty="0" smtClean="0"/>
              <a:t>- Finishing</a:t>
            </a:r>
            <a:endParaRPr lang="zh-TW" altLang="en-US" dirty="0"/>
          </a:p>
        </p:txBody>
      </p:sp>
      <p:sp>
        <p:nvSpPr>
          <p:cNvPr id="23555" name="內容版面配置區 2"/>
          <p:cNvSpPr>
            <a:spLocks noGrp="1"/>
          </p:cNvSpPr>
          <p:nvPr>
            <p:ph idx="1"/>
          </p:nvPr>
        </p:nvSpPr>
        <p:spPr/>
        <p:txBody>
          <a:bodyPr/>
          <a:lstStyle/>
          <a:p>
            <a:r>
              <a:rPr lang="en-US" altLang="zh-TW" smtClean="0"/>
              <a:t>sudoers (/usr/local/etc/sudoers)</a:t>
            </a:r>
          </a:p>
          <a:p>
            <a:pPr lvl="1"/>
            <a:r>
              <a:rPr lang="en-US" altLang="zh-TW" smtClean="0">
                <a:ea typeface="華康標楷體(P)"/>
              </a:rPr>
              <a:t>Including other sudoers file from /net/data/sudoers</a:t>
            </a:r>
          </a:p>
          <a:p>
            <a:pPr lvl="1"/>
            <a:r>
              <a:rPr lang="en-US" altLang="zh-TW" smtClean="0">
                <a:ea typeface="華康標楷體(P)"/>
              </a:rPr>
              <a:t>man sudoers to see more about “include”.</a:t>
            </a:r>
          </a:p>
          <a:p>
            <a:r>
              <a:rPr lang="en-US" altLang="zh-TW" smtClean="0"/>
              <a:t>sahome:/etc/hosts.allow</a:t>
            </a:r>
          </a:p>
          <a:p>
            <a:pPr lvl="1"/>
            <a:r>
              <a:rPr lang="en-US" altLang="zh-TW" smtClean="0">
                <a:ea typeface="華康標楷體(P)"/>
              </a:rPr>
              <a:t>sa-adm only can login sahome from saduty.</a:t>
            </a:r>
          </a:p>
          <a:p>
            <a:r>
              <a:rPr lang="en-US" altLang="zh-TW" smtClean="0"/>
              <a:t>/net/data/sata</a:t>
            </a:r>
          </a:p>
          <a:p>
            <a:pPr lvl="1"/>
            <a:r>
              <a:rPr lang="en-US" altLang="zh-TW" smtClean="0">
                <a:ea typeface="華康標楷體(P)"/>
              </a:rPr>
              <a:t>sysadm only/</a:t>
            </a:r>
          </a:p>
          <a:p>
            <a:r>
              <a:rPr lang="en-US" altLang="zh-TW" smtClean="0"/>
              <a:t>Login permissions</a:t>
            </a:r>
          </a:p>
          <a:p>
            <a:pPr lvl="1"/>
            <a:r>
              <a:rPr lang="en-US" altLang="zh-TW" smtClean="0">
                <a:ea typeface="華康標楷體(P)"/>
              </a:rPr>
              <a:t>only sa-adm can login sa-core.</a:t>
            </a:r>
          </a:p>
          <a:p>
            <a:pPr lvl="1"/>
            <a:endParaRPr lang="en-US" altLang="zh-TW" smtClean="0">
              <a:ea typeface="華康標楷體(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After NIS &amp; NFS servers.</a:t>
            </a:r>
            <a:endParaRPr lang="zh-TW" altLang="en-US" dirty="0"/>
          </a:p>
        </p:txBody>
      </p:sp>
      <p:sp>
        <p:nvSpPr>
          <p:cNvPr id="24579" name="內容版面配置區 2"/>
          <p:cNvSpPr>
            <a:spLocks noGrp="1"/>
          </p:cNvSpPr>
          <p:nvPr>
            <p:ph idx="1"/>
          </p:nvPr>
        </p:nvSpPr>
        <p:spPr/>
        <p:txBody>
          <a:bodyPr/>
          <a:lstStyle/>
          <a:p>
            <a:r>
              <a:rPr lang="en-US" altLang="zh-TW" smtClean="0"/>
              <a:t>Rup.</a:t>
            </a:r>
          </a:p>
          <a:p>
            <a:r>
              <a:rPr lang="en-US" altLang="zh-TW" smtClean="0"/>
              <a:t>Ports tree.</a:t>
            </a:r>
          </a:p>
          <a:p>
            <a:r>
              <a:rPr lang="en-US" altLang="zh-TW" smtClean="0"/>
              <a:t>Log server.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Oval 62"/>
          <p:cNvSpPr/>
          <p:nvPr/>
        </p:nvSpPr>
        <p:spPr>
          <a:xfrm>
            <a:off x="5119688" y="368300"/>
            <a:ext cx="3629025" cy="2613025"/>
          </a:xfrm>
          <a:prstGeom prst="roundRect">
            <a:avLst/>
          </a:prstGeom>
          <a:ln w="57150"/>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en-US" altLang="zh-TW" sz="2400" b="1" dirty="0">
                <a:solidFill>
                  <a:srgbClr val="FF0000"/>
                </a:solidFill>
              </a:rPr>
              <a:t>Share these files:</a:t>
            </a:r>
          </a:p>
          <a:p>
            <a:pPr algn="ctr" eaLnBrk="1" hangingPunct="1">
              <a:defRPr/>
            </a:pPr>
            <a:r>
              <a:rPr lang="en-US" altLang="zh-TW" sz="2200" dirty="0" err="1">
                <a:solidFill>
                  <a:srgbClr val="FF0000"/>
                </a:solidFill>
              </a:rPr>
              <a:t>master.passwd</a:t>
            </a:r>
            <a:endParaRPr lang="en-US" altLang="zh-TW" sz="2200" dirty="0">
              <a:solidFill>
                <a:srgbClr val="FF0000"/>
              </a:solidFill>
            </a:endParaRPr>
          </a:p>
          <a:p>
            <a:pPr algn="ctr" eaLnBrk="1" hangingPunct="1">
              <a:defRPr/>
            </a:pPr>
            <a:r>
              <a:rPr lang="en-US" altLang="zh-TW" sz="2200" dirty="0">
                <a:solidFill>
                  <a:srgbClr val="FF0000"/>
                </a:solidFill>
              </a:rPr>
              <a:t>hosts</a:t>
            </a:r>
          </a:p>
          <a:p>
            <a:pPr algn="ctr" eaLnBrk="1" hangingPunct="1">
              <a:defRPr/>
            </a:pPr>
            <a:r>
              <a:rPr lang="en-US" altLang="zh-TW" sz="2200" dirty="0">
                <a:solidFill>
                  <a:srgbClr val="FF0000"/>
                </a:solidFill>
              </a:rPr>
              <a:t>group</a:t>
            </a:r>
          </a:p>
          <a:p>
            <a:pPr algn="ctr" eaLnBrk="1" hangingPunct="1">
              <a:defRPr/>
            </a:pPr>
            <a:r>
              <a:rPr lang="en-US" altLang="zh-TW" sz="2200" dirty="0" err="1">
                <a:solidFill>
                  <a:srgbClr val="FF0000"/>
                </a:solidFill>
              </a:rPr>
              <a:t>netgroup</a:t>
            </a:r>
            <a:endParaRPr lang="en-US" altLang="zh-TW" sz="2200" dirty="0">
              <a:solidFill>
                <a:srgbClr val="FF0000"/>
              </a:solidFill>
            </a:endParaRPr>
          </a:p>
          <a:p>
            <a:pPr algn="ctr" eaLnBrk="1" hangingPunct="1">
              <a:defRPr/>
            </a:pPr>
            <a:r>
              <a:rPr lang="en-US" altLang="zh-TW" sz="2200" dirty="0" err="1">
                <a:solidFill>
                  <a:srgbClr val="FF0000"/>
                </a:solidFill>
              </a:rPr>
              <a:t>ypservers</a:t>
            </a:r>
            <a:endParaRPr lang="en-US" altLang="zh-TW" sz="2200" dirty="0">
              <a:solidFill>
                <a:srgbClr val="FF0000"/>
              </a:solidFill>
            </a:endParaRPr>
          </a:p>
          <a:p>
            <a:pPr algn="ctr" eaLnBrk="1" hangingPunct="1">
              <a:defRPr/>
            </a:pPr>
            <a:r>
              <a:rPr lang="en-US" altLang="zh-TW" sz="2200" dirty="0" err="1">
                <a:solidFill>
                  <a:srgbClr val="FF0000"/>
                </a:solidFill>
              </a:rPr>
              <a:t>amd.map</a:t>
            </a:r>
            <a:r>
              <a:rPr lang="en-US" altLang="zh-TW" sz="2200" dirty="0">
                <a:solidFill>
                  <a:srgbClr val="FF0000"/>
                </a:solidFill>
              </a:rPr>
              <a:t> or </a:t>
            </a:r>
            <a:r>
              <a:rPr lang="en-US" altLang="zh-TW" sz="2200" dirty="0" err="1">
                <a:solidFill>
                  <a:srgbClr val="FF0000"/>
                </a:solidFill>
              </a:rPr>
              <a:t>auto_master</a:t>
            </a:r>
            <a:endParaRPr lang="en-US" altLang="zh-TW" sz="2200" dirty="0">
              <a:solidFill>
                <a:srgbClr val="FF0000"/>
              </a:solidFill>
            </a:endParaRPr>
          </a:p>
        </p:txBody>
      </p:sp>
      <p:sp>
        <p:nvSpPr>
          <p:cNvPr id="37" name="Rectangle 36"/>
          <p:cNvSpPr/>
          <p:nvPr/>
        </p:nvSpPr>
        <p:spPr>
          <a:xfrm>
            <a:off x="1079500" y="762000"/>
            <a:ext cx="2794000" cy="5791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zh-TW" altLang="en-US"/>
          </a:p>
        </p:txBody>
      </p:sp>
      <p:pic>
        <p:nvPicPr>
          <p:cNvPr id="512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19238"/>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572000"/>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0150" y="4338638"/>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1981200" y="1284288"/>
            <a:ext cx="15240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sahome</a:t>
            </a:r>
            <a:endParaRPr lang="zh-TW" altLang="en-US" dirty="0">
              <a:solidFill>
                <a:schemeClr val="tx1"/>
              </a:solidFill>
              <a:latin typeface="Arial" charset="0"/>
            </a:endParaRPr>
          </a:p>
        </p:txBody>
      </p:sp>
      <p:sp>
        <p:nvSpPr>
          <p:cNvPr id="21" name="Rectangle 20"/>
          <p:cNvSpPr/>
          <p:nvPr/>
        </p:nvSpPr>
        <p:spPr bwMode="auto">
          <a:xfrm>
            <a:off x="1508125" y="4548188"/>
            <a:ext cx="92392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saduty</a:t>
            </a:r>
            <a:endParaRPr lang="zh-TW" altLang="en-US" dirty="0">
              <a:solidFill>
                <a:schemeClr val="tx1"/>
              </a:solidFill>
              <a:latin typeface="Arial" charset="0"/>
            </a:endParaRPr>
          </a:p>
        </p:txBody>
      </p:sp>
      <p:sp>
        <p:nvSpPr>
          <p:cNvPr id="22" name="Rectangle 21"/>
          <p:cNvSpPr/>
          <p:nvPr/>
        </p:nvSpPr>
        <p:spPr bwMode="auto">
          <a:xfrm>
            <a:off x="5548313" y="4373563"/>
            <a:ext cx="935037"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sabsd</a:t>
            </a:r>
            <a:endParaRPr lang="zh-TW" altLang="en-US" dirty="0">
              <a:solidFill>
                <a:schemeClr val="tx1"/>
              </a:solidFill>
              <a:latin typeface="Arial" charset="0"/>
            </a:endParaRPr>
          </a:p>
        </p:txBody>
      </p:sp>
      <p:sp>
        <p:nvSpPr>
          <p:cNvPr id="13" name="Oval 12"/>
          <p:cNvSpPr/>
          <p:nvPr/>
        </p:nvSpPr>
        <p:spPr>
          <a:xfrm>
            <a:off x="-252413" y="1458913"/>
            <a:ext cx="2338388"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NIS Master</a:t>
            </a:r>
          </a:p>
        </p:txBody>
      </p:sp>
      <p:sp>
        <p:nvSpPr>
          <p:cNvPr id="35" name="Oval 34"/>
          <p:cNvSpPr/>
          <p:nvPr/>
        </p:nvSpPr>
        <p:spPr>
          <a:xfrm>
            <a:off x="-252413" y="4819650"/>
            <a:ext cx="2317751"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NIS Slave</a:t>
            </a:r>
          </a:p>
        </p:txBody>
      </p:sp>
      <p:sp>
        <p:nvSpPr>
          <p:cNvPr id="34" name="Rectangle 33"/>
          <p:cNvSpPr/>
          <p:nvPr/>
        </p:nvSpPr>
        <p:spPr bwMode="auto">
          <a:xfrm>
            <a:off x="6489700" y="5915025"/>
            <a:ext cx="9144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b="1" dirty="0">
                <a:solidFill>
                  <a:schemeClr val="tx1"/>
                </a:solidFill>
                <a:latin typeface="Arial" charset="0"/>
              </a:rPr>
              <a:t>……...</a:t>
            </a:r>
            <a:endParaRPr lang="zh-TW" altLang="en-US" b="1" dirty="0">
              <a:solidFill>
                <a:schemeClr val="tx1"/>
              </a:solidFill>
              <a:latin typeface="Arial" charset="0"/>
            </a:endParaRPr>
          </a:p>
        </p:txBody>
      </p:sp>
      <p:sp>
        <p:nvSpPr>
          <p:cNvPr id="38" name="Oval 37"/>
          <p:cNvSpPr/>
          <p:nvPr/>
        </p:nvSpPr>
        <p:spPr>
          <a:xfrm>
            <a:off x="1066800" y="247650"/>
            <a:ext cx="2806700"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sz="2600" b="1" dirty="0" err="1"/>
              <a:t>sa</a:t>
            </a:r>
            <a:r>
              <a:rPr lang="en-US" altLang="zh-TW" sz="2600" b="1" dirty="0"/>
              <a:t>-core</a:t>
            </a:r>
          </a:p>
        </p:txBody>
      </p:sp>
      <p:sp>
        <p:nvSpPr>
          <p:cNvPr id="40" name="Oval 39"/>
          <p:cNvSpPr/>
          <p:nvPr/>
        </p:nvSpPr>
        <p:spPr>
          <a:xfrm>
            <a:off x="6451600" y="3500438"/>
            <a:ext cx="2368550"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NIS Client</a:t>
            </a:r>
          </a:p>
        </p:txBody>
      </p:sp>
      <p:cxnSp>
        <p:nvCxnSpPr>
          <p:cNvPr id="58" name="Straight Arrow Connector 57"/>
          <p:cNvCxnSpPr>
            <a:endCxn id="5125" idx="3"/>
          </p:cNvCxnSpPr>
          <p:nvPr/>
        </p:nvCxnSpPr>
        <p:spPr>
          <a:xfrm flipH="1">
            <a:off x="3152775" y="5149850"/>
            <a:ext cx="2990850" cy="169863"/>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71" name="Rectangle 70"/>
          <p:cNvSpPr/>
          <p:nvPr/>
        </p:nvSpPr>
        <p:spPr bwMode="auto">
          <a:xfrm>
            <a:off x="3810000" y="2043113"/>
            <a:ext cx="801688"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ypbind</a:t>
            </a:r>
            <a:endParaRPr lang="zh-TW" altLang="en-US" dirty="0">
              <a:solidFill>
                <a:srgbClr val="FF0000"/>
              </a:solidFill>
              <a:latin typeface="Arial" charset="0"/>
            </a:endParaRPr>
          </a:p>
        </p:txBody>
      </p:sp>
      <p:sp>
        <p:nvSpPr>
          <p:cNvPr id="83" name="Rectangle 82"/>
          <p:cNvSpPr/>
          <p:nvPr/>
        </p:nvSpPr>
        <p:spPr bwMode="auto">
          <a:xfrm>
            <a:off x="4211638" y="4691063"/>
            <a:ext cx="8001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ypbind</a:t>
            </a:r>
            <a:endParaRPr lang="zh-TW" altLang="en-US" dirty="0">
              <a:solidFill>
                <a:srgbClr val="FF0000"/>
              </a:solidFill>
              <a:latin typeface="Arial" charset="0"/>
            </a:endParaRPr>
          </a:p>
        </p:txBody>
      </p:sp>
      <p:sp>
        <p:nvSpPr>
          <p:cNvPr id="4131" name="Freeform 4130"/>
          <p:cNvSpPr/>
          <p:nvPr/>
        </p:nvSpPr>
        <p:spPr>
          <a:xfrm rot="16200000">
            <a:off x="2863850" y="1785938"/>
            <a:ext cx="1047750" cy="825500"/>
          </a:xfrm>
          <a:custGeom>
            <a:avLst/>
            <a:gdLst>
              <a:gd name="connsiteX0" fmla="*/ 66955 w 1048028"/>
              <a:gd name="connsiteY0" fmla="*/ 0 h 825597"/>
              <a:gd name="connsiteX1" fmla="*/ 13946 w 1048028"/>
              <a:gd name="connsiteY1" fmla="*/ 543339 h 825597"/>
              <a:gd name="connsiteX2" fmla="*/ 292242 w 1048028"/>
              <a:gd name="connsiteY2" fmla="*/ 781878 h 825597"/>
              <a:gd name="connsiteX3" fmla="*/ 795824 w 1048028"/>
              <a:gd name="connsiteY3" fmla="*/ 768626 h 825597"/>
              <a:gd name="connsiteX4" fmla="*/ 1047616 w 1048028"/>
              <a:gd name="connsiteY4" fmla="*/ 212035 h 825597"/>
              <a:gd name="connsiteX5" fmla="*/ 742816 w 1048028"/>
              <a:gd name="connsiteY5" fmla="*/ 0 h 825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8028" h="825597">
                <a:moveTo>
                  <a:pt x="66955" y="0"/>
                </a:moveTo>
                <a:cubicBezTo>
                  <a:pt x="21676" y="206513"/>
                  <a:pt x="-23602" y="413026"/>
                  <a:pt x="13946" y="543339"/>
                </a:cubicBezTo>
                <a:cubicBezTo>
                  <a:pt x="51494" y="673652"/>
                  <a:pt x="161929" y="744330"/>
                  <a:pt x="292242" y="781878"/>
                </a:cubicBezTo>
                <a:cubicBezTo>
                  <a:pt x="422555" y="819426"/>
                  <a:pt x="669928" y="863600"/>
                  <a:pt x="795824" y="768626"/>
                </a:cubicBezTo>
                <a:cubicBezTo>
                  <a:pt x="921720" y="673652"/>
                  <a:pt x="1056451" y="340139"/>
                  <a:pt x="1047616" y="212035"/>
                </a:cubicBezTo>
                <a:cubicBezTo>
                  <a:pt x="1038781" y="83931"/>
                  <a:pt x="742816" y="0"/>
                  <a:pt x="742816" y="0"/>
                </a:cubicBezTo>
              </a:path>
            </a:pathLst>
          </a:custGeom>
          <a:noFill/>
          <a:ln w="57150">
            <a:solidFill>
              <a:schemeClr val="accent1">
                <a:lumMod val="7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132" name="Freeform 131"/>
          <p:cNvSpPr/>
          <p:nvPr/>
        </p:nvSpPr>
        <p:spPr>
          <a:xfrm>
            <a:off x="2105025" y="5829300"/>
            <a:ext cx="1047750" cy="825500"/>
          </a:xfrm>
          <a:custGeom>
            <a:avLst/>
            <a:gdLst>
              <a:gd name="connsiteX0" fmla="*/ 66955 w 1048028"/>
              <a:gd name="connsiteY0" fmla="*/ 0 h 825597"/>
              <a:gd name="connsiteX1" fmla="*/ 13946 w 1048028"/>
              <a:gd name="connsiteY1" fmla="*/ 543339 h 825597"/>
              <a:gd name="connsiteX2" fmla="*/ 292242 w 1048028"/>
              <a:gd name="connsiteY2" fmla="*/ 781878 h 825597"/>
              <a:gd name="connsiteX3" fmla="*/ 795824 w 1048028"/>
              <a:gd name="connsiteY3" fmla="*/ 768626 h 825597"/>
              <a:gd name="connsiteX4" fmla="*/ 1047616 w 1048028"/>
              <a:gd name="connsiteY4" fmla="*/ 212035 h 825597"/>
              <a:gd name="connsiteX5" fmla="*/ 742816 w 1048028"/>
              <a:gd name="connsiteY5" fmla="*/ 0 h 825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8028" h="825597">
                <a:moveTo>
                  <a:pt x="66955" y="0"/>
                </a:moveTo>
                <a:cubicBezTo>
                  <a:pt x="21676" y="206513"/>
                  <a:pt x="-23602" y="413026"/>
                  <a:pt x="13946" y="543339"/>
                </a:cubicBezTo>
                <a:cubicBezTo>
                  <a:pt x="51494" y="673652"/>
                  <a:pt x="161929" y="744330"/>
                  <a:pt x="292242" y="781878"/>
                </a:cubicBezTo>
                <a:cubicBezTo>
                  <a:pt x="422555" y="819426"/>
                  <a:pt x="669928" y="863600"/>
                  <a:pt x="795824" y="768626"/>
                </a:cubicBezTo>
                <a:cubicBezTo>
                  <a:pt x="921720" y="673652"/>
                  <a:pt x="1056451" y="340139"/>
                  <a:pt x="1047616" y="212035"/>
                </a:cubicBezTo>
                <a:cubicBezTo>
                  <a:pt x="1038781" y="83931"/>
                  <a:pt x="742816" y="0"/>
                  <a:pt x="742816" y="0"/>
                </a:cubicBezTo>
              </a:path>
            </a:pathLst>
          </a:custGeom>
          <a:noFill/>
          <a:ln w="57150">
            <a:solidFill>
              <a:schemeClr val="accent1">
                <a:lumMod val="7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133" name="Rectangle 132"/>
          <p:cNvSpPr/>
          <p:nvPr/>
        </p:nvSpPr>
        <p:spPr bwMode="auto">
          <a:xfrm>
            <a:off x="3273425" y="6067425"/>
            <a:ext cx="8001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ypbind</a:t>
            </a:r>
            <a:endParaRPr lang="zh-TW" altLang="en-US" dirty="0">
              <a:solidFill>
                <a:srgbClr val="FF0000"/>
              </a:solidFill>
              <a:latin typeface="Arial" charset="0"/>
            </a:endParaRPr>
          </a:p>
        </p:txBody>
      </p:sp>
      <p:cxnSp>
        <p:nvCxnSpPr>
          <p:cNvPr id="4133" name="Straight Arrow Connector 4132"/>
          <p:cNvCxnSpPr>
            <a:endCxn id="5125" idx="0"/>
          </p:cNvCxnSpPr>
          <p:nvPr/>
        </p:nvCxnSpPr>
        <p:spPr>
          <a:xfrm>
            <a:off x="2566988" y="3024188"/>
            <a:ext cx="0" cy="1547812"/>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36" name="Rectangle 135"/>
          <p:cNvSpPr/>
          <p:nvPr/>
        </p:nvSpPr>
        <p:spPr bwMode="auto">
          <a:xfrm>
            <a:off x="2644775" y="3492500"/>
            <a:ext cx="801688"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yppush</a:t>
            </a:r>
            <a:endParaRPr lang="zh-TW" altLang="en-US"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Let’s hack into the Kernel</a:t>
            </a:r>
            <a:endParaRPr lang="zh-TW" altLang="en-US" dirty="0"/>
          </a:p>
        </p:txBody>
      </p:sp>
      <p:sp>
        <p:nvSpPr>
          <p:cNvPr id="24579" name="內容版面配置區 2"/>
          <p:cNvSpPr>
            <a:spLocks noGrp="1"/>
          </p:cNvSpPr>
          <p:nvPr>
            <p:ph idx="1"/>
          </p:nvPr>
        </p:nvSpPr>
        <p:spPr/>
        <p:txBody>
          <a:bodyPr/>
          <a:lstStyle/>
          <a:p>
            <a:r>
              <a:rPr lang="en-US" altLang="zh-TW" dirty="0" smtClean="0"/>
              <a:t>Build another kernel by yourself</a:t>
            </a:r>
          </a:p>
          <a:p>
            <a:r>
              <a:rPr lang="en-US" altLang="zh-TW" dirty="0" smtClean="0"/>
              <a:t>Make your kernel smaller by 10%</a:t>
            </a:r>
          </a:p>
          <a:p>
            <a:pPr lvl="1"/>
            <a:r>
              <a:rPr lang="en-US" altLang="zh-TW" dirty="0" smtClean="0"/>
              <a:t>ls -l /boot/kernel/kernel</a:t>
            </a:r>
          </a:p>
          <a:p>
            <a:r>
              <a:rPr lang="en-US" altLang="zh-TW" dirty="0" smtClean="0"/>
              <a:t>Make sure everything is still okay</a:t>
            </a:r>
          </a:p>
          <a:p>
            <a:pPr lvl="1"/>
            <a:r>
              <a:rPr lang="en-US" altLang="zh-TW" dirty="0" smtClean="0"/>
              <a:t>At least for this homework!</a:t>
            </a:r>
          </a:p>
          <a:p>
            <a:endParaRPr lang="en-US" altLang="zh-TW" dirty="0" smtClean="0"/>
          </a:p>
        </p:txBody>
      </p:sp>
      <p:pic>
        <p:nvPicPr>
          <p:cNvPr id="4" name="圖片 3"/>
          <p:cNvPicPr>
            <a:picLocks noChangeAspect="1"/>
          </p:cNvPicPr>
          <p:nvPr/>
        </p:nvPicPr>
        <p:blipFill>
          <a:blip r:embed="rId2"/>
          <a:stretch>
            <a:fillRect/>
          </a:stretch>
        </p:blipFill>
        <p:spPr>
          <a:xfrm>
            <a:off x="683568" y="3573016"/>
            <a:ext cx="8376025" cy="1296144"/>
          </a:xfrm>
          <a:prstGeom prst="rect">
            <a:avLst/>
          </a:prstGeom>
        </p:spPr>
      </p:pic>
      <p:pic>
        <p:nvPicPr>
          <p:cNvPr id="7" name="圖片 6"/>
          <p:cNvPicPr>
            <a:picLocks noChangeAspect="1"/>
          </p:cNvPicPr>
          <p:nvPr/>
        </p:nvPicPr>
        <p:blipFill>
          <a:blip r:embed="rId3"/>
          <a:stretch>
            <a:fillRect/>
          </a:stretch>
        </p:blipFill>
        <p:spPr>
          <a:xfrm>
            <a:off x="675751" y="5105895"/>
            <a:ext cx="8383842" cy="929109"/>
          </a:xfrm>
          <a:prstGeom prst="rect">
            <a:avLst/>
          </a:prstGeom>
        </p:spPr>
      </p:pic>
      <p:sp>
        <p:nvSpPr>
          <p:cNvPr id="8" name="矩形 7"/>
          <p:cNvSpPr/>
          <p:nvPr/>
        </p:nvSpPr>
        <p:spPr bwMode="auto">
          <a:xfrm>
            <a:off x="5076056" y="5733256"/>
            <a:ext cx="576064" cy="301748"/>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chemeClr val="tx1"/>
              </a:solidFill>
              <a:effectLst/>
              <a:latin typeface="Arial" charset="0"/>
              <a:ea typeface="新細明體" charset="-120"/>
            </a:endParaRPr>
          </a:p>
        </p:txBody>
      </p:sp>
    </p:spTree>
    <p:extLst>
      <p:ext uri="{BB962C8B-B14F-4D97-AF65-F5344CB8AC3E}">
        <p14:creationId xmlns:p14="http://schemas.microsoft.com/office/powerpoint/2010/main" val="2314245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Help! The kernel source is missing…</a:t>
            </a:r>
            <a:endParaRPr lang="zh-TW" altLang="en-US" dirty="0"/>
          </a:p>
        </p:txBody>
      </p:sp>
      <p:sp>
        <p:nvSpPr>
          <p:cNvPr id="24579" name="內容版面配置區 2"/>
          <p:cNvSpPr>
            <a:spLocks noGrp="1"/>
          </p:cNvSpPr>
          <p:nvPr>
            <p:ph idx="1"/>
          </p:nvPr>
        </p:nvSpPr>
        <p:spPr/>
        <p:txBody>
          <a:bodyPr/>
          <a:lstStyle/>
          <a:p>
            <a:r>
              <a:rPr lang="en-US" altLang="zh-TW" dirty="0" smtClean="0"/>
              <a:t>Reinstall </a:t>
            </a:r>
            <a:r>
              <a:rPr lang="en-US" altLang="zh-TW" dirty="0" err="1"/>
              <a:t>F</a:t>
            </a:r>
            <a:r>
              <a:rPr lang="en-US" altLang="zh-TW" dirty="0" err="1" smtClean="0"/>
              <a:t>reebsd</a:t>
            </a:r>
            <a:r>
              <a:rPr lang="en-US" altLang="zh-TW" dirty="0" smtClean="0"/>
              <a:t> and select ‘</a:t>
            </a:r>
            <a:r>
              <a:rPr lang="en-US" altLang="zh-TW" dirty="0" err="1" smtClean="0"/>
              <a:t>src</a:t>
            </a:r>
            <a:r>
              <a:rPr lang="en-US" altLang="zh-TW" dirty="0" smtClean="0"/>
              <a:t>’ to install source codes</a:t>
            </a:r>
          </a:p>
          <a:p>
            <a:r>
              <a:rPr lang="en-US" altLang="zh-TW" dirty="0" smtClean="0"/>
              <a:t>Fetch from official site</a:t>
            </a:r>
          </a:p>
          <a:p>
            <a:pPr lvl="1"/>
            <a:r>
              <a:rPr lang="en-US" altLang="zh-TW" dirty="0" smtClean="0">
                <a:hlinkClick r:id="rId2"/>
              </a:rPr>
              <a:t>ftp://ftp.freebsd.org/pub/FreeBSD/releases/amd64/10.1-RELEASE/src.txz</a:t>
            </a:r>
            <a:r>
              <a:rPr lang="en-US" altLang="zh-TW" dirty="0" smtClean="0"/>
              <a:t> </a:t>
            </a:r>
          </a:p>
          <a:p>
            <a:pPr lvl="1"/>
            <a:r>
              <a:rPr lang="en-US" altLang="zh-TW" dirty="0" smtClean="0"/>
              <a:t>Download it and extract</a:t>
            </a:r>
          </a:p>
          <a:p>
            <a:pPr lvl="2"/>
            <a:r>
              <a:rPr lang="en-US" altLang="zh-TW" dirty="0" smtClean="0"/>
              <a:t>tar -C / -</a:t>
            </a:r>
            <a:r>
              <a:rPr lang="en-US" altLang="zh-TW" dirty="0" err="1" smtClean="0"/>
              <a:t>xzf</a:t>
            </a:r>
            <a:r>
              <a:rPr lang="en-US" altLang="zh-TW" dirty="0" smtClean="0"/>
              <a:t> </a:t>
            </a:r>
            <a:r>
              <a:rPr lang="en-US" altLang="zh-TW" dirty="0" err="1" smtClean="0"/>
              <a:t>src.txz</a:t>
            </a:r>
            <a:endParaRPr lang="en-US" altLang="zh-TW" dirty="0" smtClean="0"/>
          </a:p>
          <a:p>
            <a:pPr lvl="2"/>
            <a:r>
              <a:rPr lang="en-US" altLang="zh-TW" dirty="0" smtClean="0"/>
              <a:t>Wait for a very long time</a:t>
            </a:r>
            <a:endParaRPr lang="en-US" altLang="zh-TW" dirty="0" smtClean="0"/>
          </a:p>
        </p:txBody>
      </p:sp>
    </p:spTree>
    <p:extLst>
      <p:ext uri="{BB962C8B-B14F-4D97-AF65-F5344CB8AC3E}">
        <p14:creationId xmlns:p14="http://schemas.microsoft.com/office/powerpoint/2010/main" val="1516792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p:txBody>
          <a:bodyPr/>
          <a:lstStyle/>
          <a:p>
            <a:pPr eaLnBrk="1" hangingPunct="1">
              <a:defRPr/>
            </a:pPr>
            <a:r>
              <a:rPr lang="en-US" altLang="zh-TW" dirty="0" smtClean="0">
                <a:cs typeface="+mj-cs"/>
              </a:rPr>
              <a:t>Help</a:t>
            </a:r>
          </a:p>
        </p:txBody>
      </p:sp>
      <p:sp>
        <p:nvSpPr>
          <p:cNvPr id="25603" name="內容版面配置區 2"/>
          <p:cNvSpPr>
            <a:spLocks noGrp="1"/>
          </p:cNvSpPr>
          <p:nvPr>
            <p:ph idx="4294967295"/>
          </p:nvPr>
        </p:nvSpPr>
        <p:spPr>
          <a:xfrm>
            <a:off x="990600" y="1447800"/>
            <a:ext cx="7772400" cy="5105400"/>
          </a:xfrm>
        </p:spPr>
        <p:txBody>
          <a:bodyPr/>
          <a:lstStyle/>
          <a:p>
            <a:r>
              <a:rPr lang="en-US" altLang="zh-TW" smtClean="0">
                <a:solidFill>
                  <a:srgbClr val="FF0000"/>
                </a:solidFill>
              </a:rPr>
              <a:t>Go to bsd*.cs.nctu.edu.tw</a:t>
            </a:r>
          </a:p>
          <a:p>
            <a:endParaRPr lang="en-US" altLang="zh-TW" smtClean="0"/>
          </a:p>
          <a:p>
            <a:r>
              <a:rPr lang="en-US" altLang="zh-TW" smtClean="0"/>
              <a:t>IRC channel #nctuNASA on freenode</a:t>
            </a:r>
          </a:p>
          <a:p>
            <a:r>
              <a:rPr lang="en-US" altLang="zh-TW" smtClean="0"/>
              <a:t>Email ta@nasa.cs.nctu.edu.tw</a:t>
            </a:r>
          </a:p>
          <a:p>
            <a:r>
              <a:rPr lang="en-US" altLang="zh-TW" smtClean="0"/>
              <a:t>Goto CSCC to ask professional 3F!</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defRPr/>
            </a:pPr>
            <a:r>
              <a:rPr lang="en-US" altLang="zh-TW" smtClean="0">
                <a:cs typeface="+mj-cs"/>
              </a:rPr>
              <a:t>Appendix</a:t>
            </a:r>
            <a:br>
              <a:rPr lang="en-US" altLang="zh-TW" smtClean="0">
                <a:cs typeface="+mj-cs"/>
              </a:rPr>
            </a:br>
            <a:r>
              <a:rPr lang="en-US" altLang="zh-TW" smtClean="0">
                <a:cs typeface="+mj-cs"/>
              </a:rPr>
              <a:t>	Appendix A – mount_nullfs</a:t>
            </a:r>
          </a:p>
        </p:txBody>
      </p:sp>
      <p:sp>
        <p:nvSpPr>
          <p:cNvPr id="15363" name="Rectangle 3"/>
          <p:cNvSpPr>
            <a:spLocks noGrp="1" noChangeArrowheads="1"/>
          </p:cNvSpPr>
          <p:nvPr>
            <p:ph type="body" idx="1"/>
          </p:nvPr>
        </p:nvSpPr>
        <p:spPr/>
        <p:txBody>
          <a:bodyPr>
            <a:normAutofit lnSpcReduction="10000"/>
          </a:bodyPr>
          <a:lstStyle/>
          <a:p>
            <a:pPr eaLnBrk="1" hangingPunct="1">
              <a:defRPr/>
            </a:pPr>
            <a:r>
              <a:rPr lang="en-US" altLang="zh-TW" dirty="0" smtClean="0">
                <a:cs typeface="+mn-cs"/>
              </a:rPr>
              <a:t>$ man exports</a:t>
            </a:r>
          </a:p>
          <a:p>
            <a:pPr eaLnBrk="1" hangingPunct="1">
              <a:buFont typeface="Wingdings" panose="05000000000000000000" pitchFamily="2" charset="2"/>
              <a:buNone/>
              <a:defRPr/>
            </a:pPr>
            <a:r>
              <a:rPr lang="en-US" altLang="zh-TW" sz="1600" dirty="0" smtClean="0">
                <a:cs typeface="+mn-cs"/>
              </a:rPr>
              <a:t>	A host may be specified only once for each local file system on the server and there may be only one default entry for each server file system that applies to all other hosts.</a:t>
            </a:r>
          </a:p>
          <a:p>
            <a:pPr eaLnBrk="1" hangingPunct="1">
              <a:defRPr/>
            </a:pPr>
            <a:r>
              <a:rPr lang="en-US" altLang="zh-TW" dirty="0" smtClean="0">
                <a:cs typeface="+mn-cs"/>
              </a:rPr>
              <a:t>The command</a:t>
            </a:r>
          </a:p>
          <a:p>
            <a:pPr lvl="1" eaLnBrk="1" hangingPunct="1">
              <a:defRPr/>
            </a:pPr>
            <a:r>
              <a:rPr lang="en-US" altLang="zh-TW" dirty="0" err="1" smtClean="0"/>
              <a:t>mount_nullfs</a:t>
            </a:r>
            <a:r>
              <a:rPr lang="en-US" altLang="zh-TW" dirty="0" smtClean="0"/>
              <a:t> &lt;origin&gt; &lt;</a:t>
            </a:r>
            <a:r>
              <a:rPr lang="en-US" altLang="zh-TW" dirty="0" err="1" smtClean="0"/>
              <a:t>new_path</a:t>
            </a:r>
            <a:r>
              <a:rPr lang="en-US" altLang="zh-TW" dirty="0" smtClean="0"/>
              <a:t>&gt;</a:t>
            </a:r>
          </a:p>
          <a:p>
            <a:pPr lvl="1" eaLnBrk="1" hangingPunct="1">
              <a:defRPr/>
            </a:pPr>
            <a:r>
              <a:rPr lang="en-US" altLang="zh-TW" dirty="0" smtClean="0"/>
              <a:t>For example</a:t>
            </a:r>
          </a:p>
          <a:p>
            <a:pPr lvl="2" eaLnBrk="1" hangingPunct="1">
              <a:defRPr/>
            </a:pPr>
            <a:r>
              <a:rPr lang="en-US" altLang="zh-TW" b="1" i="1" dirty="0" smtClean="0">
                <a:solidFill>
                  <a:srgbClr val="990000"/>
                </a:solidFill>
              </a:rPr>
              <a:t>% </a:t>
            </a:r>
            <a:r>
              <a:rPr lang="en-US" altLang="zh-TW" b="1" i="1" dirty="0" err="1" smtClean="0">
                <a:solidFill>
                  <a:srgbClr val="990000"/>
                </a:solidFill>
              </a:rPr>
              <a:t>mkdir</a:t>
            </a:r>
            <a:r>
              <a:rPr lang="en-US" altLang="zh-TW" b="1" i="1" dirty="0" smtClean="0">
                <a:solidFill>
                  <a:srgbClr val="990000"/>
                </a:solidFill>
              </a:rPr>
              <a:t> /home/</a:t>
            </a:r>
            <a:r>
              <a:rPr lang="en-US" altLang="zh-TW" b="1" i="1" dirty="0" err="1" smtClean="0">
                <a:solidFill>
                  <a:srgbClr val="990000"/>
                </a:solidFill>
              </a:rPr>
              <a:t>allhome</a:t>
            </a:r>
            <a:r>
              <a:rPr lang="en-US" altLang="zh-TW" dirty="0" smtClean="0"/>
              <a:t>	make a directory for Real NFS Home</a:t>
            </a:r>
          </a:p>
          <a:p>
            <a:pPr lvl="2" eaLnBrk="1" hangingPunct="1">
              <a:defRPr/>
            </a:pPr>
            <a:r>
              <a:rPr lang="en-US" altLang="zh-TW" b="1" i="1" dirty="0" smtClean="0">
                <a:solidFill>
                  <a:srgbClr val="990000"/>
                </a:solidFill>
              </a:rPr>
              <a:t>% </a:t>
            </a:r>
            <a:r>
              <a:rPr lang="en-US" altLang="zh-TW" b="1" i="1" dirty="0" err="1" smtClean="0">
                <a:solidFill>
                  <a:srgbClr val="990000"/>
                </a:solidFill>
              </a:rPr>
              <a:t>mkdir</a:t>
            </a:r>
            <a:r>
              <a:rPr lang="en-US" altLang="zh-TW" b="1" i="1" dirty="0" smtClean="0">
                <a:solidFill>
                  <a:srgbClr val="990000"/>
                </a:solidFill>
              </a:rPr>
              <a:t> /home/</a:t>
            </a:r>
            <a:r>
              <a:rPr lang="en-US" altLang="zh-TW" b="1" i="1" dirty="0" err="1" smtClean="0">
                <a:solidFill>
                  <a:srgbClr val="990000"/>
                </a:solidFill>
              </a:rPr>
              <a:t>for_nis</a:t>
            </a:r>
            <a:r>
              <a:rPr lang="en-US" altLang="zh-TW" dirty="0" smtClean="0"/>
              <a:t>	make a directory for NFS Home exports</a:t>
            </a:r>
          </a:p>
          <a:p>
            <a:pPr lvl="2" eaLnBrk="1" hangingPunct="1">
              <a:defRPr/>
            </a:pPr>
            <a:r>
              <a:rPr lang="en-US" altLang="zh-TW" b="1" i="1" dirty="0" smtClean="0">
                <a:solidFill>
                  <a:srgbClr val="990000"/>
                </a:solidFill>
              </a:rPr>
              <a:t>% </a:t>
            </a:r>
            <a:r>
              <a:rPr lang="en-US" altLang="zh-TW" b="1" i="1" dirty="0" err="1" smtClean="0">
                <a:solidFill>
                  <a:srgbClr val="990000"/>
                </a:solidFill>
              </a:rPr>
              <a:t>mount_nullfs</a:t>
            </a:r>
            <a:r>
              <a:rPr lang="en-US" altLang="zh-TW" b="1" i="1" dirty="0" smtClean="0">
                <a:solidFill>
                  <a:srgbClr val="990000"/>
                </a:solidFill>
              </a:rPr>
              <a:t> /home/</a:t>
            </a:r>
            <a:r>
              <a:rPr lang="en-US" altLang="zh-TW" b="1" i="1" dirty="0" err="1" smtClean="0">
                <a:solidFill>
                  <a:srgbClr val="990000"/>
                </a:solidFill>
              </a:rPr>
              <a:t>allhome</a:t>
            </a:r>
            <a:r>
              <a:rPr lang="en-US" altLang="zh-TW" b="1" i="1" dirty="0" smtClean="0">
                <a:solidFill>
                  <a:srgbClr val="990000"/>
                </a:solidFill>
              </a:rPr>
              <a:t>  /home/</a:t>
            </a:r>
            <a:r>
              <a:rPr lang="en-US" altLang="zh-TW" b="1" i="1" dirty="0" err="1" smtClean="0">
                <a:solidFill>
                  <a:srgbClr val="990000"/>
                </a:solidFill>
              </a:rPr>
              <a:t>for_nis</a:t>
            </a:r>
            <a:r>
              <a:rPr lang="en-US" altLang="zh-TW" b="1" i="1" dirty="0" smtClean="0">
                <a:solidFill>
                  <a:srgbClr val="990000"/>
                </a:solidFill>
              </a:rPr>
              <a:t>       </a:t>
            </a:r>
            <a:r>
              <a:rPr lang="en-US" altLang="zh-TW" dirty="0" smtClean="0"/>
              <a:t>mount it</a:t>
            </a:r>
          </a:p>
          <a:p>
            <a:pPr eaLnBrk="1" hangingPunct="1">
              <a:defRPr/>
            </a:pPr>
            <a:r>
              <a:rPr lang="en-US" altLang="zh-TW" dirty="0" smtClean="0">
                <a:cs typeface="+mn-cs"/>
              </a:rPr>
              <a:t>Use it in /etc/</a:t>
            </a:r>
            <a:r>
              <a:rPr lang="en-US" altLang="zh-TW" dirty="0" err="1" smtClean="0">
                <a:cs typeface="+mn-cs"/>
              </a:rPr>
              <a:t>fstab</a:t>
            </a:r>
            <a:endParaRPr lang="en-US" altLang="zh-TW" dirty="0" smtClean="0">
              <a:cs typeface="+mn-cs"/>
            </a:endParaRPr>
          </a:p>
          <a:p>
            <a:pPr lvl="1" eaLnBrk="1" hangingPunct="1">
              <a:defRPr/>
            </a:pPr>
            <a:r>
              <a:rPr lang="en-US" altLang="zh-TW" dirty="0" smtClean="0"/>
              <a:t>Change the </a:t>
            </a:r>
            <a:r>
              <a:rPr lang="en-US" altLang="zh-TW" dirty="0" err="1" smtClean="0"/>
              <a:t>fstype</a:t>
            </a:r>
            <a:r>
              <a:rPr lang="en-US" altLang="zh-TW" dirty="0" smtClean="0"/>
              <a:t> to </a:t>
            </a:r>
            <a:r>
              <a:rPr lang="en-US" altLang="zh-TW" dirty="0" err="1" smtClean="0"/>
              <a:t>nullfs</a:t>
            </a:r>
            <a:endParaRPr lang="en-US" altLang="zh-TW" dirty="0" smtClean="0"/>
          </a:p>
          <a:p>
            <a:pPr lvl="1" eaLnBrk="1" hangingPunct="1">
              <a:defRPr/>
            </a:pPr>
            <a:r>
              <a:rPr lang="en-US" altLang="zh-TW" dirty="0" smtClean="0"/>
              <a:t>For example</a:t>
            </a:r>
          </a:p>
          <a:p>
            <a:pPr lvl="2" eaLnBrk="1" hangingPunct="1">
              <a:defRPr/>
            </a:pPr>
            <a:r>
              <a:rPr lang="en-US" altLang="zh-TW" b="1" i="1" dirty="0" smtClean="0">
                <a:solidFill>
                  <a:srgbClr val="990000"/>
                </a:solidFill>
              </a:rPr>
              <a:t>/home/</a:t>
            </a:r>
            <a:r>
              <a:rPr lang="en-US" altLang="zh-TW" b="1" i="1" dirty="0" err="1" smtClean="0">
                <a:solidFill>
                  <a:srgbClr val="990000"/>
                </a:solidFill>
              </a:rPr>
              <a:t>allhome</a:t>
            </a:r>
            <a:r>
              <a:rPr lang="en-US" altLang="zh-TW" b="1" i="1" dirty="0" smtClean="0">
                <a:solidFill>
                  <a:srgbClr val="990000"/>
                </a:solidFill>
              </a:rPr>
              <a:t>	 /home/</a:t>
            </a:r>
            <a:r>
              <a:rPr lang="en-US" altLang="zh-TW" b="1" i="1" dirty="0" err="1" smtClean="0">
                <a:solidFill>
                  <a:srgbClr val="990000"/>
                </a:solidFill>
              </a:rPr>
              <a:t>for_nis</a:t>
            </a:r>
            <a:r>
              <a:rPr lang="en-US" altLang="zh-TW" b="1" i="1" dirty="0" smtClean="0">
                <a:solidFill>
                  <a:srgbClr val="990000"/>
                </a:solidFill>
              </a:rPr>
              <a:t> 	</a:t>
            </a:r>
            <a:r>
              <a:rPr lang="en-US" altLang="zh-TW" b="1" i="1" dirty="0" err="1" smtClean="0">
                <a:solidFill>
                  <a:srgbClr val="990000"/>
                </a:solidFill>
              </a:rPr>
              <a:t>nullfs</a:t>
            </a:r>
            <a:r>
              <a:rPr lang="en-US" altLang="zh-TW" b="1" i="1" dirty="0" smtClean="0">
                <a:solidFill>
                  <a:srgbClr val="990000"/>
                </a:solidFill>
              </a:rPr>
              <a:t>	</a:t>
            </a:r>
            <a:r>
              <a:rPr lang="en-US" altLang="zh-TW" b="1" i="1" dirty="0" err="1" smtClean="0">
                <a:solidFill>
                  <a:srgbClr val="990000"/>
                </a:solidFill>
              </a:rPr>
              <a:t>rw</a:t>
            </a:r>
            <a:r>
              <a:rPr lang="en-US" altLang="zh-TW" b="1" i="1" dirty="0" smtClean="0">
                <a:solidFill>
                  <a:srgbClr val="990000"/>
                </a:solidFill>
              </a:rPr>
              <a:t>	2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4211638" y="3633788"/>
            <a:ext cx="3255962" cy="1135062"/>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a:solidFill>
                  <a:srgbClr val="FF0000"/>
                </a:solidFill>
                <a:latin typeface="Arial" charset="0"/>
              </a:rPr>
              <a:t>Export</a:t>
            </a:r>
          </a:p>
          <a:p>
            <a:pPr eaLnBrk="1" hangingPunct="1">
              <a:defRPr/>
            </a:pPr>
            <a:r>
              <a:rPr lang="en-US" altLang="zh-TW" dirty="0">
                <a:solidFill>
                  <a:srgbClr val="FF0000"/>
                </a:solidFill>
                <a:latin typeface="Arial" charset="0"/>
              </a:rPr>
              <a:t>/net/data (</a:t>
            </a:r>
            <a:r>
              <a:rPr lang="en-US" altLang="zh-TW" dirty="0" err="1">
                <a:solidFill>
                  <a:srgbClr val="FF0000"/>
                </a:solidFill>
                <a:latin typeface="Arial" charset="0"/>
              </a:rPr>
              <a:t>ro</a:t>
            </a:r>
            <a:r>
              <a:rPr lang="en-US" altLang="zh-TW" dirty="0">
                <a:solidFill>
                  <a:srgbClr val="FF0000"/>
                </a:solidFill>
                <a:latin typeface="Arial" charset="0"/>
              </a:rPr>
              <a:t>)</a:t>
            </a:r>
          </a:p>
          <a:p>
            <a:pPr eaLnBrk="1" hangingPunct="1">
              <a:defRPr/>
            </a:pPr>
            <a:r>
              <a:rPr lang="en-US" altLang="zh-TW" dirty="0">
                <a:solidFill>
                  <a:srgbClr val="FF0000"/>
                </a:solidFill>
                <a:latin typeface="Arial" charset="0"/>
              </a:rPr>
              <a:t>/net/home</a:t>
            </a:r>
            <a:r>
              <a:rPr lang="zh-TW" altLang="en-US" dirty="0">
                <a:solidFill>
                  <a:srgbClr val="FF0000"/>
                </a:solidFill>
                <a:latin typeface="Arial" charset="0"/>
              </a:rPr>
              <a:t> </a:t>
            </a:r>
            <a:r>
              <a:rPr lang="en-US" altLang="zh-TW" dirty="0">
                <a:solidFill>
                  <a:srgbClr val="FF0000"/>
                </a:solidFill>
                <a:latin typeface="Arial" charset="0"/>
              </a:rPr>
              <a:t>(</a:t>
            </a:r>
            <a:r>
              <a:rPr lang="en-US" altLang="zh-TW" dirty="0" err="1">
                <a:solidFill>
                  <a:srgbClr val="FF0000"/>
                </a:solidFill>
                <a:latin typeface="Arial" charset="0"/>
              </a:rPr>
              <a:t>maproot</a:t>
            </a:r>
            <a:r>
              <a:rPr lang="en-US" altLang="zh-TW" dirty="0">
                <a:solidFill>
                  <a:srgbClr val="FF0000"/>
                </a:solidFill>
                <a:latin typeface="Arial" charset="0"/>
              </a:rPr>
              <a:t>=nobody)</a:t>
            </a:r>
          </a:p>
          <a:p>
            <a:pPr eaLnBrk="1" hangingPunct="1">
              <a:defRPr/>
            </a:pPr>
            <a:r>
              <a:rPr lang="en-US" altLang="zh-TW" dirty="0">
                <a:solidFill>
                  <a:srgbClr val="FF0000"/>
                </a:solidFill>
                <a:latin typeface="Arial" charset="0"/>
              </a:rPr>
              <a:t>/</a:t>
            </a:r>
            <a:r>
              <a:rPr lang="en-US" altLang="zh-TW" dirty="0" err="1">
                <a:solidFill>
                  <a:srgbClr val="FF0000"/>
                </a:solidFill>
                <a:latin typeface="Arial" charset="0"/>
              </a:rPr>
              <a:t>usr</a:t>
            </a:r>
            <a:r>
              <a:rPr lang="en-US" altLang="zh-TW" dirty="0">
                <a:solidFill>
                  <a:srgbClr val="FF0000"/>
                </a:solidFill>
                <a:latin typeface="Arial" charset="0"/>
              </a:rPr>
              <a:t>/ports</a:t>
            </a:r>
          </a:p>
        </p:txBody>
      </p:sp>
      <p:sp>
        <p:nvSpPr>
          <p:cNvPr id="37" name="Rectangle 36"/>
          <p:cNvSpPr/>
          <p:nvPr/>
        </p:nvSpPr>
        <p:spPr>
          <a:xfrm>
            <a:off x="1079500" y="762000"/>
            <a:ext cx="2794000" cy="5791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zh-TW" altLang="en-US"/>
          </a:p>
        </p:txBody>
      </p:sp>
      <p:pic>
        <p:nvPicPr>
          <p:cNvPr id="614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519238"/>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572000"/>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1981200" y="1228725"/>
            <a:ext cx="15240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sahome</a:t>
            </a:r>
            <a:endParaRPr lang="zh-TW" altLang="en-US" dirty="0">
              <a:solidFill>
                <a:schemeClr val="tx1"/>
              </a:solidFill>
              <a:latin typeface="Arial" charset="0"/>
            </a:endParaRPr>
          </a:p>
        </p:txBody>
      </p:sp>
      <p:sp>
        <p:nvSpPr>
          <p:cNvPr id="21" name="Rectangle 20"/>
          <p:cNvSpPr/>
          <p:nvPr/>
        </p:nvSpPr>
        <p:spPr bwMode="auto">
          <a:xfrm>
            <a:off x="1349375" y="4630738"/>
            <a:ext cx="92392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saduty</a:t>
            </a:r>
            <a:endParaRPr lang="zh-TW" altLang="en-US" dirty="0">
              <a:solidFill>
                <a:schemeClr val="tx1"/>
              </a:solidFill>
              <a:latin typeface="Arial" charset="0"/>
            </a:endParaRPr>
          </a:p>
        </p:txBody>
      </p:sp>
      <p:sp>
        <p:nvSpPr>
          <p:cNvPr id="22" name="Rectangle 21"/>
          <p:cNvSpPr/>
          <p:nvPr/>
        </p:nvSpPr>
        <p:spPr bwMode="auto">
          <a:xfrm>
            <a:off x="6132513" y="2501900"/>
            <a:ext cx="935037"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sabsd</a:t>
            </a:r>
            <a:endParaRPr lang="zh-TW" altLang="en-US" dirty="0">
              <a:solidFill>
                <a:schemeClr val="tx1"/>
              </a:solidFill>
              <a:latin typeface="Arial" charset="0"/>
            </a:endParaRPr>
          </a:p>
        </p:txBody>
      </p:sp>
      <p:sp>
        <p:nvSpPr>
          <p:cNvPr id="13" name="Oval 12"/>
          <p:cNvSpPr/>
          <p:nvPr/>
        </p:nvSpPr>
        <p:spPr>
          <a:xfrm>
            <a:off x="-323850" y="1447800"/>
            <a:ext cx="2449513"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NFS Master</a:t>
            </a:r>
          </a:p>
        </p:txBody>
      </p:sp>
      <p:sp>
        <p:nvSpPr>
          <p:cNvPr id="35" name="Oval 34"/>
          <p:cNvSpPr/>
          <p:nvPr/>
        </p:nvSpPr>
        <p:spPr>
          <a:xfrm>
            <a:off x="-295275" y="4897438"/>
            <a:ext cx="2390775"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NFS Client</a:t>
            </a:r>
          </a:p>
        </p:txBody>
      </p:sp>
      <p:sp>
        <p:nvSpPr>
          <p:cNvPr id="34" name="Rectangle 33"/>
          <p:cNvSpPr/>
          <p:nvPr/>
        </p:nvSpPr>
        <p:spPr bwMode="auto">
          <a:xfrm>
            <a:off x="6226175" y="4694238"/>
            <a:ext cx="9144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b="1" dirty="0">
                <a:solidFill>
                  <a:schemeClr val="tx1"/>
                </a:solidFill>
                <a:latin typeface="Arial" charset="0"/>
              </a:rPr>
              <a:t>……...</a:t>
            </a:r>
            <a:endParaRPr lang="zh-TW" altLang="en-US" b="1" dirty="0">
              <a:solidFill>
                <a:schemeClr val="tx1"/>
              </a:solidFill>
              <a:latin typeface="Arial" charset="0"/>
            </a:endParaRPr>
          </a:p>
        </p:txBody>
      </p:sp>
      <p:sp>
        <p:nvSpPr>
          <p:cNvPr id="38" name="Oval 37"/>
          <p:cNvSpPr/>
          <p:nvPr/>
        </p:nvSpPr>
        <p:spPr>
          <a:xfrm>
            <a:off x="1066800" y="247650"/>
            <a:ext cx="2806700"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sz="2600" b="1" dirty="0" err="1"/>
              <a:t>sa</a:t>
            </a:r>
            <a:r>
              <a:rPr lang="en-US" altLang="zh-TW" sz="2600" b="1" dirty="0"/>
              <a:t>-core</a:t>
            </a:r>
          </a:p>
        </p:txBody>
      </p:sp>
      <p:sp>
        <p:nvSpPr>
          <p:cNvPr id="40" name="Oval 39"/>
          <p:cNvSpPr/>
          <p:nvPr/>
        </p:nvSpPr>
        <p:spPr>
          <a:xfrm>
            <a:off x="6600825" y="4383088"/>
            <a:ext cx="2297113"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NFS Client</a:t>
            </a:r>
          </a:p>
        </p:txBody>
      </p:sp>
      <p:cxnSp>
        <p:nvCxnSpPr>
          <p:cNvPr id="58" name="Straight Arrow Connector 57"/>
          <p:cNvCxnSpPr/>
          <p:nvPr/>
        </p:nvCxnSpPr>
        <p:spPr>
          <a:xfrm>
            <a:off x="2667000" y="3030538"/>
            <a:ext cx="3057525" cy="542925"/>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71" name="Rectangle 70"/>
          <p:cNvSpPr/>
          <p:nvPr/>
        </p:nvSpPr>
        <p:spPr bwMode="auto">
          <a:xfrm>
            <a:off x="3810000" y="2043113"/>
            <a:ext cx="801688"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nullfs</a:t>
            </a:r>
            <a:endParaRPr lang="zh-TW" altLang="en-US" dirty="0">
              <a:solidFill>
                <a:srgbClr val="FF0000"/>
              </a:solidFill>
              <a:latin typeface="Arial" charset="0"/>
            </a:endParaRPr>
          </a:p>
        </p:txBody>
      </p:sp>
      <p:sp>
        <p:nvSpPr>
          <p:cNvPr id="4131" name="Freeform 4130"/>
          <p:cNvSpPr/>
          <p:nvPr/>
        </p:nvSpPr>
        <p:spPr>
          <a:xfrm rot="16200000">
            <a:off x="2863850" y="1785938"/>
            <a:ext cx="1047750" cy="825500"/>
          </a:xfrm>
          <a:custGeom>
            <a:avLst/>
            <a:gdLst>
              <a:gd name="connsiteX0" fmla="*/ 66955 w 1048028"/>
              <a:gd name="connsiteY0" fmla="*/ 0 h 825597"/>
              <a:gd name="connsiteX1" fmla="*/ 13946 w 1048028"/>
              <a:gd name="connsiteY1" fmla="*/ 543339 h 825597"/>
              <a:gd name="connsiteX2" fmla="*/ 292242 w 1048028"/>
              <a:gd name="connsiteY2" fmla="*/ 781878 h 825597"/>
              <a:gd name="connsiteX3" fmla="*/ 795824 w 1048028"/>
              <a:gd name="connsiteY3" fmla="*/ 768626 h 825597"/>
              <a:gd name="connsiteX4" fmla="*/ 1047616 w 1048028"/>
              <a:gd name="connsiteY4" fmla="*/ 212035 h 825597"/>
              <a:gd name="connsiteX5" fmla="*/ 742816 w 1048028"/>
              <a:gd name="connsiteY5" fmla="*/ 0 h 825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8028" h="825597">
                <a:moveTo>
                  <a:pt x="66955" y="0"/>
                </a:moveTo>
                <a:cubicBezTo>
                  <a:pt x="21676" y="206513"/>
                  <a:pt x="-23602" y="413026"/>
                  <a:pt x="13946" y="543339"/>
                </a:cubicBezTo>
                <a:cubicBezTo>
                  <a:pt x="51494" y="673652"/>
                  <a:pt x="161929" y="744330"/>
                  <a:pt x="292242" y="781878"/>
                </a:cubicBezTo>
                <a:cubicBezTo>
                  <a:pt x="422555" y="819426"/>
                  <a:pt x="669928" y="863600"/>
                  <a:pt x="795824" y="768626"/>
                </a:cubicBezTo>
                <a:cubicBezTo>
                  <a:pt x="921720" y="673652"/>
                  <a:pt x="1056451" y="340139"/>
                  <a:pt x="1047616" y="212035"/>
                </a:cubicBezTo>
                <a:cubicBezTo>
                  <a:pt x="1038781" y="83931"/>
                  <a:pt x="742816" y="0"/>
                  <a:pt x="742816" y="0"/>
                </a:cubicBezTo>
              </a:path>
            </a:pathLst>
          </a:custGeom>
          <a:noFill/>
          <a:ln w="57150">
            <a:solidFill>
              <a:schemeClr val="accent1">
                <a:lumMod val="7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19" name="Rectangle 18"/>
          <p:cNvSpPr/>
          <p:nvPr/>
        </p:nvSpPr>
        <p:spPr bwMode="auto">
          <a:xfrm>
            <a:off x="92075" y="3086100"/>
            <a:ext cx="3060700" cy="148590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b="1" dirty="0">
                <a:solidFill>
                  <a:srgbClr val="FF0000"/>
                </a:solidFill>
                <a:latin typeface="Arial" charset="0"/>
              </a:rPr>
              <a:t>Export</a:t>
            </a:r>
          </a:p>
          <a:p>
            <a:pPr eaLnBrk="1" hangingPunct="1">
              <a:defRPr/>
            </a:pPr>
            <a:r>
              <a:rPr lang="en-US" altLang="zh-TW" dirty="0">
                <a:solidFill>
                  <a:srgbClr val="FF0000"/>
                </a:solidFill>
                <a:latin typeface="Arial" charset="0"/>
              </a:rPr>
              <a:t>/net/data (</a:t>
            </a:r>
            <a:r>
              <a:rPr lang="en-US" altLang="zh-TW" dirty="0" err="1">
                <a:solidFill>
                  <a:srgbClr val="FF0000"/>
                </a:solidFill>
                <a:latin typeface="Arial" charset="0"/>
              </a:rPr>
              <a:t>ro</a:t>
            </a:r>
            <a:r>
              <a:rPr lang="en-US" altLang="zh-TW" dirty="0">
                <a:solidFill>
                  <a:srgbClr val="FF0000"/>
                </a:solidFill>
                <a:latin typeface="Arial" charset="0"/>
              </a:rPr>
              <a:t>)</a:t>
            </a:r>
          </a:p>
          <a:p>
            <a:pPr eaLnBrk="1" hangingPunct="1">
              <a:defRPr/>
            </a:pPr>
            <a:r>
              <a:rPr lang="en-US" altLang="zh-TW" dirty="0">
                <a:solidFill>
                  <a:srgbClr val="FF0000"/>
                </a:solidFill>
                <a:latin typeface="Arial" charset="0"/>
              </a:rPr>
              <a:t>/net/home (</a:t>
            </a:r>
            <a:r>
              <a:rPr lang="en-US" altLang="zh-TW" dirty="0" err="1">
                <a:solidFill>
                  <a:srgbClr val="FF0000"/>
                </a:solidFill>
                <a:latin typeface="Arial" charset="0"/>
              </a:rPr>
              <a:t>maproot</a:t>
            </a:r>
            <a:r>
              <a:rPr lang="en-US" altLang="zh-TW" dirty="0">
                <a:solidFill>
                  <a:srgbClr val="FF0000"/>
                </a:solidFill>
                <a:latin typeface="Arial" charset="0"/>
              </a:rPr>
              <a:t>=nobody)</a:t>
            </a:r>
          </a:p>
          <a:p>
            <a:pPr eaLnBrk="1" hangingPunct="1">
              <a:defRPr/>
            </a:pPr>
            <a:r>
              <a:rPr lang="en-US" altLang="zh-TW" dirty="0">
                <a:solidFill>
                  <a:srgbClr val="FF0000"/>
                </a:solidFill>
                <a:latin typeface="Arial" charset="0"/>
              </a:rPr>
              <a:t>/net/admin</a:t>
            </a:r>
          </a:p>
          <a:p>
            <a:pPr eaLnBrk="1" hangingPunct="1">
              <a:defRPr/>
            </a:pPr>
            <a:r>
              <a:rPr lang="en-US" altLang="zh-TW" dirty="0">
                <a:solidFill>
                  <a:srgbClr val="FF0000"/>
                </a:solidFill>
                <a:latin typeface="Arial" charset="0"/>
              </a:rPr>
              <a:t>/</a:t>
            </a:r>
            <a:r>
              <a:rPr lang="en-US" altLang="zh-TW" dirty="0" err="1">
                <a:solidFill>
                  <a:srgbClr val="FF0000"/>
                </a:solidFill>
                <a:latin typeface="Arial" charset="0"/>
              </a:rPr>
              <a:t>usr</a:t>
            </a:r>
            <a:r>
              <a:rPr lang="en-US" altLang="zh-TW" dirty="0">
                <a:solidFill>
                  <a:srgbClr val="FF0000"/>
                </a:solidFill>
                <a:latin typeface="Arial" charset="0"/>
              </a:rPr>
              <a:t>/ports</a:t>
            </a:r>
            <a:endParaRPr lang="zh-TW" altLang="en-US" dirty="0">
              <a:solidFill>
                <a:srgbClr val="FF0000"/>
              </a:solidFill>
              <a:latin typeface="Arial" charset="0"/>
            </a:endParaRPr>
          </a:p>
        </p:txBody>
      </p:sp>
      <p:sp>
        <p:nvSpPr>
          <p:cNvPr id="24" name="Oval 62"/>
          <p:cNvSpPr/>
          <p:nvPr/>
        </p:nvSpPr>
        <p:spPr>
          <a:xfrm>
            <a:off x="5276850" y="981075"/>
            <a:ext cx="2546350" cy="1384300"/>
          </a:xfrm>
          <a:prstGeom prst="roundRect">
            <a:avLst/>
          </a:prstGeom>
          <a:ln w="57150"/>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altLang="zh-TW" sz="2400" b="1" dirty="0">
                <a:solidFill>
                  <a:srgbClr val="FF0000"/>
                </a:solidFill>
              </a:rPr>
              <a:t>1.Sudoers 2./</a:t>
            </a:r>
            <a:r>
              <a:rPr lang="en-US" altLang="zh-TW" sz="2400" b="1" dirty="0" err="1">
                <a:solidFill>
                  <a:srgbClr val="FF0000"/>
                </a:solidFill>
              </a:rPr>
              <a:t>usr</a:t>
            </a:r>
            <a:r>
              <a:rPr lang="en-US" altLang="zh-TW" sz="2400" b="1" dirty="0">
                <a:solidFill>
                  <a:srgbClr val="FF0000"/>
                </a:solidFill>
              </a:rPr>
              <a:t>/ports</a:t>
            </a:r>
            <a:endParaRPr lang="en-US" altLang="zh-TW" sz="2200" dirty="0">
              <a:solidFill>
                <a:srgbClr val="FF0000"/>
              </a:solidFill>
            </a:endParaRPr>
          </a:p>
        </p:txBody>
      </p:sp>
      <p:pic>
        <p:nvPicPr>
          <p:cNvPr id="6163" name="Picture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5038" y="2795588"/>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 name="Straight Arrow Connector 22"/>
          <p:cNvCxnSpPr>
            <a:endCxn id="6149" idx="0"/>
          </p:cNvCxnSpPr>
          <p:nvPr/>
        </p:nvCxnSpPr>
        <p:spPr>
          <a:xfrm flipH="1">
            <a:off x="2566988" y="3014663"/>
            <a:ext cx="100012" cy="1557337"/>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1079500" y="590550"/>
            <a:ext cx="2794000" cy="5791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zh-TW" altLang="en-US"/>
          </a:p>
        </p:txBody>
      </p:sp>
      <p:pic>
        <p:nvPicPr>
          <p:cNvPr id="819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47788"/>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400550"/>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25" y="2778125"/>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1981200" y="1057275"/>
            <a:ext cx="15240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sahome</a:t>
            </a:r>
            <a:endParaRPr lang="zh-TW" altLang="en-US" dirty="0">
              <a:solidFill>
                <a:schemeClr val="tx1"/>
              </a:solidFill>
              <a:latin typeface="Arial" charset="0"/>
            </a:endParaRPr>
          </a:p>
        </p:txBody>
      </p:sp>
      <p:sp>
        <p:nvSpPr>
          <p:cNvPr id="21" name="Rectangle 20"/>
          <p:cNvSpPr/>
          <p:nvPr/>
        </p:nvSpPr>
        <p:spPr bwMode="auto">
          <a:xfrm>
            <a:off x="1349375" y="4459288"/>
            <a:ext cx="92392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saduty</a:t>
            </a:r>
            <a:endParaRPr lang="zh-TW" altLang="en-US" dirty="0">
              <a:solidFill>
                <a:schemeClr val="tx1"/>
              </a:solidFill>
              <a:latin typeface="Arial" charset="0"/>
            </a:endParaRPr>
          </a:p>
        </p:txBody>
      </p:sp>
      <p:sp>
        <p:nvSpPr>
          <p:cNvPr id="22" name="Rectangle 21"/>
          <p:cNvSpPr/>
          <p:nvPr/>
        </p:nvSpPr>
        <p:spPr bwMode="auto">
          <a:xfrm>
            <a:off x="6272213" y="2263775"/>
            <a:ext cx="935037"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sabsd</a:t>
            </a:r>
            <a:endParaRPr lang="zh-TW" altLang="en-US" dirty="0">
              <a:solidFill>
                <a:schemeClr val="tx1"/>
              </a:solidFill>
              <a:latin typeface="Arial" charset="0"/>
            </a:endParaRPr>
          </a:p>
        </p:txBody>
      </p:sp>
      <p:sp>
        <p:nvSpPr>
          <p:cNvPr id="34" name="Rectangle 33"/>
          <p:cNvSpPr/>
          <p:nvPr/>
        </p:nvSpPr>
        <p:spPr bwMode="auto">
          <a:xfrm>
            <a:off x="6272213" y="4530725"/>
            <a:ext cx="9144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b="1" dirty="0">
                <a:solidFill>
                  <a:schemeClr val="tx1"/>
                </a:solidFill>
                <a:latin typeface="Arial" charset="0"/>
              </a:rPr>
              <a:t>……...</a:t>
            </a:r>
            <a:endParaRPr lang="zh-TW" altLang="en-US" b="1" dirty="0">
              <a:solidFill>
                <a:schemeClr val="tx1"/>
              </a:solidFill>
              <a:latin typeface="Arial" charset="0"/>
            </a:endParaRPr>
          </a:p>
        </p:txBody>
      </p:sp>
      <p:sp>
        <p:nvSpPr>
          <p:cNvPr id="38" name="Oval 37"/>
          <p:cNvSpPr/>
          <p:nvPr/>
        </p:nvSpPr>
        <p:spPr>
          <a:xfrm>
            <a:off x="1066800" y="76200"/>
            <a:ext cx="2806700"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sz="2600" b="1" dirty="0" err="1"/>
              <a:t>sa</a:t>
            </a:r>
            <a:r>
              <a:rPr lang="en-US" altLang="zh-TW" sz="2600" b="1" dirty="0"/>
              <a:t>-core</a:t>
            </a:r>
          </a:p>
        </p:txBody>
      </p:sp>
      <p:cxnSp>
        <p:nvCxnSpPr>
          <p:cNvPr id="58" name="Straight Arrow Connector 57"/>
          <p:cNvCxnSpPr>
            <a:stCxn id="8197" idx="1"/>
            <a:endCxn id="8196" idx="3"/>
          </p:cNvCxnSpPr>
          <p:nvPr/>
        </p:nvCxnSpPr>
        <p:spPr>
          <a:xfrm flipH="1">
            <a:off x="3152775" y="3525838"/>
            <a:ext cx="2990850" cy="1622425"/>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a:stCxn id="8196" idx="0"/>
            <a:endCxn id="8195" idx="2"/>
          </p:cNvCxnSpPr>
          <p:nvPr/>
        </p:nvCxnSpPr>
        <p:spPr>
          <a:xfrm flipV="1">
            <a:off x="2566988" y="2843213"/>
            <a:ext cx="0" cy="1557337"/>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a:endCxn id="8195" idx="3"/>
          </p:cNvCxnSpPr>
          <p:nvPr/>
        </p:nvCxnSpPr>
        <p:spPr>
          <a:xfrm flipH="1" flipV="1">
            <a:off x="3152775" y="2095500"/>
            <a:ext cx="3022600" cy="1430338"/>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grpSp>
        <p:nvGrpSpPr>
          <p:cNvPr id="8206" name="Group 10"/>
          <p:cNvGrpSpPr>
            <a:grpSpLocks/>
          </p:cNvGrpSpPr>
          <p:nvPr/>
        </p:nvGrpSpPr>
        <p:grpSpPr bwMode="auto">
          <a:xfrm>
            <a:off x="4078288" y="2292350"/>
            <a:ext cx="492125" cy="733425"/>
            <a:chOff x="5257800" y="990600"/>
            <a:chExt cx="533400" cy="412750"/>
          </a:xfrm>
        </p:grpSpPr>
        <p:cxnSp>
          <p:nvCxnSpPr>
            <p:cNvPr id="7" name="Straight Connector 6"/>
            <p:cNvCxnSpPr/>
            <p:nvPr/>
          </p:nvCxnSpPr>
          <p:spPr>
            <a:xfrm>
              <a:off x="5257800" y="990600"/>
              <a:ext cx="533400" cy="412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257800" y="990600"/>
              <a:ext cx="533400" cy="412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bwMode="auto">
          <a:xfrm>
            <a:off x="4373563" y="4633913"/>
            <a:ext cx="80327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ssh</a:t>
            </a:r>
            <a:endParaRPr lang="zh-TW" altLang="en-US" dirty="0">
              <a:solidFill>
                <a:srgbClr val="FF0000"/>
              </a:solidFill>
              <a:latin typeface="Arial" charset="0"/>
            </a:endParaRPr>
          </a:p>
        </p:txBody>
      </p:sp>
      <p:sp>
        <p:nvSpPr>
          <p:cNvPr id="32" name="Rectangle 31"/>
          <p:cNvSpPr/>
          <p:nvPr/>
        </p:nvSpPr>
        <p:spPr bwMode="auto">
          <a:xfrm>
            <a:off x="1636713" y="3357563"/>
            <a:ext cx="801687"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ssh</a:t>
            </a:r>
            <a:endParaRPr lang="zh-TW" altLang="en-US" dirty="0">
              <a:solidFill>
                <a:srgbClr val="FF0000"/>
              </a:solidFill>
              <a:latin typeface="Arial" charset="0"/>
            </a:endParaRPr>
          </a:p>
        </p:txBody>
      </p:sp>
      <p:sp>
        <p:nvSpPr>
          <p:cNvPr id="33" name="Oval 62"/>
          <p:cNvSpPr/>
          <p:nvPr/>
        </p:nvSpPr>
        <p:spPr>
          <a:xfrm>
            <a:off x="4775200" y="246063"/>
            <a:ext cx="4168775" cy="2046287"/>
          </a:xfrm>
          <a:prstGeom prst="roundRect">
            <a:avLst/>
          </a:prstGeom>
          <a:ln w="57150"/>
        </p:spPr>
        <p:style>
          <a:lnRef idx="2">
            <a:schemeClr val="accent1"/>
          </a:lnRef>
          <a:fillRef idx="1">
            <a:schemeClr val="lt1"/>
          </a:fillRef>
          <a:effectRef idx="0">
            <a:schemeClr val="accent1"/>
          </a:effectRef>
          <a:fontRef idx="minor">
            <a:schemeClr val="dk1"/>
          </a:fontRef>
        </p:style>
        <p:txBody>
          <a:bodyPr anchor="ctr"/>
          <a:lstStyle/>
          <a:p>
            <a:pPr marL="457200" indent="-457200" eaLnBrk="1" hangingPunct="1">
              <a:buFontTx/>
              <a:buAutoNum type="arabicPeriod"/>
              <a:defRPr/>
            </a:pPr>
            <a:r>
              <a:rPr lang="en-US" altLang="zh-TW" sz="2000" b="1" dirty="0">
                <a:solidFill>
                  <a:srgbClr val="FF0000"/>
                </a:solidFill>
              </a:rPr>
              <a:t>Only </a:t>
            </a:r>
            <a:r>
              <a:rPr lang="en-US" altLang="zh-TW" sz="2000" b="1" dirty="0" err="1">
                <a:solidFill>
                  <a:srgbClr val="FF0000"/>
                </a:solidFill>
              </a:rPr>
              <a:t>sa-adm</a:t>
            </a:r>
            <a:r>
              <a:rPr lang="en-US" altLang="zh-TW" sz="2000" b="1" dirty="0">
                <a:solidFill>
                  <a:srgbClr val="FF0000"/>
                </a:solidFill>
              </a:rPr>
              <a:t> can login </a:t>
            </a:r>
            <a:r>
              <a:rPr lang="en-US" altLang="zh-TW" sz="2000" b="1" dirty="0" err="1">
                <a:solidFill>
                  <a:srgbClr val="FF0000"/>
                </a:solidFill>
              </a:rPr>
              <a:t>sa</a:t>
            </a:r>
            <a:r>
              <a:rPr lang="en-US" altLang="zh-TW" sz="2000" b="1" dirty="0">
                <a:solidFill>
                  <a:srgbClr val="FF0000"/>
                </a:solidFill>
              </a:rPr>
              <a:t>-core.</a:t>
            </a:r>
          </a:p>
          <a:p>
            <a:pPr marL="457200" indent="-457200" eaLnBrk="1" hangingPunct="1">
              <a:buFontTx/>
              <a:buAutoNum type="arabicPeriod"/>
              <a:defRPr/>
            </a:pPr>
            <a:r>
              <a:rPr lang="en-US" altLang="zh-TW" sz="2000" b="1" dirty="0">
                <a:solidFill>
                  <a:srgbClr val="FF0000"/>
                </a:solidFill>
              </a:rPr>
              <a:t>Connect to </a:t>
            </a:r>
            <a:r>
              <a:rPr lang="en-US" altLang="zh-TW" sz="2000" b="1" dirty="0" err="1">
                <a:solidFill>
                  <a:srgbClr val="FF0000"/>
                </a:solidFill>
              </a:rPr>
              <a:t>sahome</a:t>
            </a:r>
            <a:r>
              <a:rPr lang="en-US" altLang="zh-TW" sz="2000" b="1" dirty="0">
                <a:solidFill>
                  <a:srgbClr val="FF0000"/>
                </a:solidFill>
              </a:rPr>
              <a:t> only from </a:t>
            </a:r>
            <a:r>
              <a:rPr lang="en-US" altLang="zh-TW" sz="2000" b="1" dirty="0" err="1">
                <a:solidFill>
                  <a:srgbClr val="FF0000"/>
                </a:solidFill>
              </a:rPr>
              <a:t>saduty</a:t>
            </a:r>
            <a:endParaRPr lang="en-US" altLang="zh-TW" sz="2000" b="1" dirty="0">
              <a:solidFill>
                <a:srgbClr val="FF0000"/>
              </a:solidFill>
            </a:endParaRPr>
          </a:p>
          <a:p>
            <a:pPr marL="457200" indent="-457200" eaLnBrk="1" hangingPunct="1">
              <a:buFontTx/>
              <a:buAutoNum type="arabicPeriod"/>
              <a:defRPr/>
            </a:pPr>
            <a:r>
              <a:rPr lang="en-US" altLang="zh-TW" sz="2000" b="1" dirty="0">
                <a:solidFill>
                  <a:srgbClr val="FF0000"/>
                </a:solidFill>
              </a:rPr>
              <a:t>Connect to </a:t>
            </a:r>
            <a:r>
              <a:rPr lang="en-US" altLang="zh-TW" sz="2000" b="1" dirty="0" err="1">
                <a:solidFill>
                  <a:srgbClr val="FF0000"/>
                </a:solidFill>
              </a:rPr>
              <a:t>sa</a:t>
            </a:r>
            <a:r>
              <a:rPr lang="en-US" altLang="zh-TW" sz="2000" b="1" dirty="0">
                <a:solidFill>
                  <a:srgbClr val="FF0000"/>
                </a:solidFill>
              </a:rPr>
              <a:t>-core only from </a:t>
            </a:r>
            <a:r>
              <a:rPr lang="en-US" altLang="zh-TW" sz="2000" b="1" dirty="0" err="1">
                <a:solidFill>
                  <a:srgbClr val="FF0000"/>
                </a:solidFill>
              </a:rPr>
              <a:t>sa-bsd</a:t>
            </a:r>
            <a:endParaRPr lang="en-US" altLang="zh-TW" sz="2000" b="1" dirty="0">
              <a:solidFill>
                <a:srgbClr val="FF0000"/>
              </a:solidFill>
            </a:endParaRPr>
          </a:p>
        </p:txBody>
      </p:sp>
      <p:cxnSp>
        <p:nvCxnSpPr>
          <p:cNvPr id="20" name="Straight Arrow Connector 57"/>
          <p:cNvCxnSpPr/>
          <p:nvPr/>
        </p:nvCxnSpPr>
        <p:spPr>
          <a:xfrm flipH="1">
            <a:off x="7315200" y="3486150"/>
            <a:ext cx="1423988" cy="0"/>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25" name="Rectangle 30"/>
          <p:cNvSpPr/>
          <p:nvPr/>
        </p:nvSpPr>
        <p:spPr bwMode="auto">
          <a:xfrm>
            <a:off x="7635875" y="3871913"/>
            <a:ext cx="80327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ssh</a:t>
            </a:r>
            <a:endParaRPr lang="zh-TW" altLang="en-US"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cs typeface="+mj-cs"/>
              </a:rPr>
              <a:t>Requirements (1)</a:t>
            </a:r>
            <a:br>
              <a:rPr lang="en-US" altLang="zh-TW" dirty="0" smtClean="0">
                <a:cs typeface="+mj-cs"/>
              </a:rPr>
            </a:br>
            <a:r>
              <a:rPr lang="en-US" altLang="zh-TW" dirty="0">
                <a:cs typeface="+mj-cs"/>
              </a:rPr>
              <a:t>	</a:t>
            </a:r>
            <a:r>
              <a:rPr lang="en-US" altLang="zh-TW" dirty="0" smtClean="0">
                <a:cs typeface="+mj-cs"/>
              </a:rPr>
              <a:t>		- Overview</a:t>
            </a:r>
            <a:endParaRPr lang="zh-TW" altLang="en-US" dirty="0">
              <a:cs typeface="+mj-cs"/>
            </a:endParaRPr>
          </a:p>
        </p:txBody>
      </p:sp>
      <p:sp>
        <p:nvSpPr>
          <p:cNvPr id="10243" name="內容版面配置區 2"/>
          <p:cNvSpPr>
            <a:spLocks noGrp="1"/>
          </p:cNvSpPr>
          <p:nvPr>
            <p:ph idx="1"/>
          </p:nvPr>
        </p:nvSpPr>
        <p:spPr/>
        <p:txBody>
          <a:bodyPr/>
          <a:lstStyle/>
          <a:p>
            <a:r>
              <a:rPr lang="en-US" altLang="zh-TW" smtClean="0"/>
              <a:t>Machines</a:t>
            </a:r>
          </a:p>
          <a:p>
            <a:pPr lvl="1"/>
            <a:r>
              <a:rPr lang="en-US" altLang="zh-TW" smtClean="0">
                <a:ea typeface="華康標楷體(P)"/>
              </a:rPr>
              <a:t>sahome: NFS Server, NIS Master Server,</a:t>
            </a:r>
            <a:r>
              <a:rPr lang="zh-TW" altLang="en-US" smtClean="0">
                <a:ea typeface="華康標楷體(P)"/>
              </a:rPr>
              <a:t> </a:t>
            </a:r>
            <a:r>
              <a:rPr lang="en-US" altLang="zh-TW" smtClean="0">
                <a:ea typeface="華康標楷體(P)"/>
              </a:rPr>
              <a:t>(NIS Client)</a:t>
            </a:r>
          </a:p>
          <a:p>
            <a:pPr lvl="1"/>
            <a:r>
              <a:rPr lang="en-US" altLang="zh-TW" smtClean="0">
                <a:ea typeface="華康標楷體(P)"/>
              </a:rPr>
              <a:t>saduty: NIS Slave Server, (NIS/NFS Client)</a:t>
            </a:r>
          </a:p>
          <a:p>
            <a:pPr lvl="1"/>
            <a:r>
              <a:rPr lang="en-US" altLang="zh-TW" smtClean="0">
                <a:ea typeface="華康標楷體(P)"/>
              </a:rPr>
              <a:t>sabsd: (NIS/NFS Client)</a:t>
            </a:r>
          </a:p>
          <a:p>
            <a:r>
              <a:rPr lang="en-US" altLang="zh-TW" smtClean="0">
                <a:ea typeface="華康標楷體(P)"/>
                <a:cs typeface="華康標楷體(P)"/>
              </a:rPr>
              <a:t>Groups</a:t>
            </a:r>
          </a:p>
          <a:p>
            <a:pPr lvl="1"/>
            <a:r>
              <a:rPr lang="en-US" altLang="zh-TW" smtClean="0">
                <a:ea typeface="華康標楷體(P)"/>
              </a:rPr>
              <a:t>sysadm: can access /net/data/sata, can sudo everything but </a:t>
            </a:r>
            <a:r>
              <a:rPr lang="en-US" altLang="zh-TW" b="1" smtClean="0">
                <a:ea typeface="華康標楷體(P)"/>
              </a:rPr>
              <a:t>su</a:t>
            </a:r>
            <a:r>
              <a:rPr lang="en-US" altLang="zh-TW" smtClean="0">
                <a:ea typeface="華康標楷體(P)"/>
              </a:rPr>
              <a:t> and any shells</a:t>
            </a:r>
          </a:p>
          <a:p>
            <a:pPr lvl="1"/>
            <a:r>
              <a:rPr lang="en-US" altLang="zh-TW" smtClean="0">
                <a:ea typeface="華康標楷體(P)"/>
              </a:rPr>
              <a:t>nctucs: everyone</a:t>
            </a:r>
          </a:p>
          <a:p>
            <a:r>
              <a:rPr lang="en-US" altLang="zh-TW" smtClean="0">
                <a:ea typeface="華康標楷體(P)"/>
                <a:cs typeface="華康標楷體(P)"/>
              </a:rPr>
              <a:t>Netgroups</a:t>
            </a:r>
          </a:p>
          <a:p>
            <a:pPr lvl="1"/>
            <a:r>
              <a:rPr lang="en-US" altLang="zh-TW" smtClean="0">
                <a:ea typeface="華康標楷體(P)"/>
              </a:rPr>
              <a:t>sa-adm: admin </a:t>
            </a:r>
            <a:r>
              <a:rPr lang="en-US" altLang="zh-TW" b="1" smtClean="0">
                <a:ea typeface="華康標楷體(P)"/>
              </a:rPr>
              <a:t>users</a:t>
            </a:r>
            <a:r>
              <a:rPr lang="en-US" altLang="zh-TW" smtClean="0">
                <a:ea typeface="華康標楷體(P)"/>
              </a:rPr>
              <a:t>, can login </a:t>
            </a:r>
            <a:r>
              <a:rPr lang="en-US" altLang="zh-TW" b="1" smtClean="0">
                <a:ea typeface="華康標楷體(P)"/>
              </a:rPr>
              <a:t>sa-core</a:t>
            </a:r>
          </a:p>
          <a:p>
            <a:pPr lvl="1"/>
            <a:r>
              <a:rPr lang="en-US" altLang="zh-TW" smtClean="0">
                <a:ea typeface="華康標楷體(P)"/>
              </a:rPr>
              <a:t>sa-core: core </a:t>
            </a:r>
            <a:r>
              <a:rPr lang="en-US" altLang="zh-TW" b="1" smtClean="0">
                <a:ea typeface="華康標楷體(P)"/>
              </a:rPr>
              <a:t>machines</a:t>
            </a:r>
            <a:r>
              <a:rPr lang="en-US" altLang="zh-TW" smtClean="0">
                <a:ea typeface="華康標楷體(P)"/>
              </a:rPr>
              <a:t> (sahome and saduty)</a:t>
            </a:r>
          </a:p>
          <a:p>
            <a:pPr lvl="1"/>
            <a:r>
              <a:rPr lang="en-US" altLang="zh-TW" smtClean="0">
                <a:ea typeface="華康標楷體(P)"/>
              </a:rPr>
              <a:t>sa-bsd: all freebsd </a:t>
            </a:r>
            <a:r>
              <a:rPr lang="en-US" altLang="zh-TW" b="1" smtClean="0">
                <a:ea typeface="華康標楷體(P)"/>
              </a:rPr>
              <a:t>machines (sahome, saduty, sabsd)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Requirements (2)</a:t>
            </a:r>
            <a:br>
              <a:rPr lang="en-US" altLang="zh-TW" dirty="0" smtClean="0"/>
            </a:br>
            <a:r>
              <a:rPr lang="en-US" altLang="zh-TW" dirty="0"/>
              <a:t>	</a:t>
            </a:r>
            <a:r>
              <a:rPr lang="en-US" altLang="zh-TW" dirty="0" smtClean="0"/>
              <a:t>		- </a:t>
            </a:r>
            <a:r>
              <a:rPr lang="en-US" altLang="zh-TW" dirty="0" err="1" smtClean="0"/>
              <a:t>sahome</a:t>
            </a:r>
            <a:endParaRPr lang="zh-TW" altLang="en-US" dirty="0"/>
          </a:p>
        </p:txBody>
      </p:sp>
      <p:sp>
        <p:nvSpPr>
          <p:cNvPr id="11267" name="內容版面配置區 2"/>
          <p:cNvSpPr>
            <a:spLocks noGrp="1"/>
          </p:cNvSpPr>
          <p:nvPr>
            <p:ph idx="1"/>
          </p:nvPr>
        </p:nvSpPr>
        <p:spPr/>
        <p:txBody>
          <a:bodyPr/>
          <a:lstStyle/>
          <a:p>
            <a:r>
              <a:rPr lang="en-US" altLang="zh-TW" smtClean="0"/>
              <a:t>nullfs</a:t>
            </a:r>
          </a:p>
          <a:p>
            <a:pPr lvl="1"/>
            <a:r>
              <a:rPr lang="en-US" altLang="zh-TW" smtClean="0">
                <a:ea typeface="華康標楷體(P)"/>
              </a:rPr>
              <a:t>/net/home -&gt; /vol/home</a:t>
            </a:r>
          </a:p>
          <a:p>
            <a:pPr lvl="1"/>
            <a:r>
              <a:rPr lang="en-US" altLang="zh-TW" smtClean="0">
                <a:ea typeface="華康標楷體(P)"/>
              </a:rPr>
              <a:t>/net/data -&gt; /vol/data</a:t>
            </a:r>
          </a:p>
          <a:p>
            <a:pPr lvl="1"/>
            <a:r>
              <a:rPr lang="en-US" altLang="zh-TW" smtClean="0">
                <a:ea typeface="華康標楷體(P)"/>
              </a:rPr>
              <a:t>/net/admin -&gt; /vol/admin</a:t>
            </a:r>
          </a:p>
          <a:p>
            <a:r>
              <a:rPr lang="en-US" altLang="zh-TW" smtClean="0"/>
              <a:t>NIS</a:t>
            </a:r>
          </a:p>
          <a:p>
            <a:pPr lvl="1"/>
            <a:r>
              <a:rPr lang="en-US" altLang="zh-TW" smtClean="0">
                <a:ea typeface="華康標楷體(P)"/>
              </a:rPr>
              <a:t>Bind priority: sahome&gt;saduty</a:t>
            </a:r>
          </a:p>
          <a:p>
            <a:r>
              <a:rPr lang="en-US" altLang="zh-TW" smtClean="0"/>
              <a:t>login</a:t>
            </a:r>
          </a:p>
          <a:p>
            <a:pPr lvl="1"/>
            <a:r>
              <a:rPr lang="en-US" altLang="zh-TW" smtClean="0">
                <a:ea typeface="華康標楷體(P)"/>
              </a:rPr>
              <a:t>sa-adm only</a:t>
            </a:r>
          </a:p>
          <a:p>
            <a:pPr lvl="1"/>
            <a:r>
              <a:rPr lang="en-US" altLang="zh-TW" smtClean="0">
                <a:ea typeface="華康標楷體(P)"/>
              </a:rPr>
              <a:t>Only from saduty</a:t>
            </a:r>
            <a:endParaRPr lang="zh-TW" altLang="en-US" smtClean="0">
              <a:ea typeface="華康標楷體(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Requirements (3)</a:t>
            </a:r>
            <a:br>
              <a:rPr lang="en-US" altLang="zh-TW" dirty="0" smtClean="0"/>
            </a:br>
            <a:r>
              <a:rPr lang="en-US" altLang="zh-TW" dirty="0"/>
              <a:t>	</a:t>
            </a:r>
            <a:r>
              <a:rPr lang="en-US" altLang="zh-TW" dirty="0" smtClean="0"/>
              <a:t>		- </a:t>
            </a:r>
            <a:r>
              <a:rPr lang="en-US" altLang="zh-TW" dirty="0" err="1" smtClean="0"/>
              <a:t>saduty</a:t>
            </a:r>
            <a:endParaRPr lang="zh-TW" altLang="en-US" dirty="0"/>
          </a:p>
        </p:txBody>
      </p:sp>
      <p:sp>
        <p:nvSpPr>
          <p:cNvPr id="12291" name="內容版面配置區 2"/>
          <p:cNvSpPr>
            <a:spLocks noGrp="1"/>
          </p:cNvSpPr>
          <p:nvPr>
            <p:ph idx="1"/>
          </p:nvPr>
        </p:nvSpPr>
        <p:spPr/>
        <p:txBody>
          <a:bodyPr/>
          <a:lstStyle/>
          <a:p>
            <a:r>
              <a:rPr lang="en-US" altLang="zh-TW" smtClean="0"/>
              <a:t>NFS</a:t>
            </a:r>
          </a:p>
          <a:p>
            <a:pPr lvl="1"/>
            <a:r>
              <a:rPr lang="en-US" altLang="zh-TW" smtClean="0">
                <a:ea typeface="華康標楷體(P)"/>
              </a:rPr>
              <a:t>/net/home -&gt; sahome:/vol/home (maproot=nobody)</a:t>
            </a:r>
          </a:p>
          <a:p>
            <a:pPr lvl="1"/>
            <a:r>
              <a:rPr lang="en-US" altLang="zh-TW" smtClean="0">
                <a:ea typeface="華康標楷體(P)"/>
              </a:rPr>
              <a:t>/net/data -&gt; sahome:/vol/data (ro)</a:t>
            </a:r>
          </a:p>
          <a:p>
            <a:pPr lvl="1"/>
            <a:r>
              <a:rPr lang="en-US" altLang="zh-TW" smtClean="0">
                <a:ea typeface="華康標楷體(P)"/>
              </a:rPr>
              <a:t>/net/admin -&gt; sahome:/vol/admin (ro)</a:t>
            </a:r>
          </a:p>
          <a:p>
            <a:r>
              <a:rPr lang="en-US" altLang="zh-TW" smtClean="0"/>
              <a:t>NIS</a:t>
            </a:r>
          </a:p>
          <a:p>
            <a:pPr lvl="1"/>
            <a:r>
              <a:rPr lang="en-US" altLang="zh-TW" smtClean="0">
                <a:ea typeface="華康標楷體(P)"/>
              </a:rPr>
              <a:t>Bind priority: saduty&gt;sahome</a:t>
            </a:r>
          </a:p>
          <a:p>
            <a:r>
              <a:rPr lang="en-US" altLang="zh-TW" smtClean="0"/>
              <a:t>login</a:t>
            </a:r>
          </a:p>
          <a:p>
            <a:pPr lvl="1"/>
            <a:r>
              <a:rPr lang="en-US" altLang="zh-TW" smtClean="0">
                <a:ea typeface="華康標楷體(P)"/>
              </a:rPr>
              <a:t>sa-adm only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Requirements (4)</a:t>
            </a:r>
            <a:br>
              <a:rPr lang="en-US" altLang="zh-TW" dirty="0" smtClean="0"/>
            </a:br>
            <a:r>
              <a:rPr lang="en-US" altLang="zh-TW" dirty="0"/>
              <a:t>	</a:t>
            </a:r>
            <a:r>
              <a:rPr lang="en-US" altLang="zh-TW" dirty="0" smtClean="0"/>
              <a:t>		- </a:t>
            </a:r>
            <a:r>
              <a:rPr lang="en-US" altLang="zh-TW" dirty="0" err="1" smtClean="0"/>
              <a:t>sabsd</a:t>
            </a:r>
            <a:endParaRPr lang="zh-TW" altLang="en-US" dirty="0"/>
          </a:p>
        </p:txBody>
      </p:sp>
      <p:sp>
        <p:nvSpPr>
          <p:cNvPr id="13315" name="內容版面配置區 2"/>
          <p:cNvSpPr>
            <a:spLocks noGrp="1"/>
          </p:cNvSpPr>
          <p:nvPr>
            <p:ph idx="1"/>
          </p:nvPr>
        </p:nvSpPr>
        <p:spPr/>
        <p:txBody>
          <a:bodyPr/>
          <a:lstStyle/>
          <a:p>
            <a:r>
              <a:rPr lang="en-US" altLang="zh-TW" smtClean="0"/>
              <a:t>NFS</a:t>
            </a:r>
          </a:p>
          <a:p>
            <a:pPr lvl="1"/>
            <a:r>
              <a:rPr lang="en-US" altLang="zh-TW" smtClean="0">
                <a:ea typeface="華康標楷體(P)"/>
              </a:rPr>
              <a:t>/net/home -&gt; sahome:/vol/home (maproot=nobody)</a:t>
            </a:r>
          </a:p>
          <a:p>
            <a:pPr lvl="1"/>
            <a:r>
              <a:rPr lang="en-US" altLang="zh-TW" smtClean="0">
                <a:ea typeface="華康標楷體(P)"/>
              </a:rPr>
              <a:t>/net/data -&gt; sahome:/vol/data (ro)</a:t>
            </a:r>
          </a:p>
          <a:p>
            <a:r>
              <a:rPr lang="en-US" altLang="zh-TW" smtClean="0"/>
              <a:t>NIS</a:t>
            </a:r>
          </a:p>
          <a:p>
            <a:pPr lvl="1"/>
            <a:r>
              <a:rPr lang="en-US" altLang="zh-TW" smtClean="0">
                <a:ea typeface="華康標楷體(P)"/>
              </a:rPr>
              <a:t>Bind priority: saduty&gt;sahome</a:t>
            </a:r>
          </a:p>
          <a:p>
            <a:r>
              <a:rPr lang="en-US" altLang="zh-TW" smtClean="0"/>
              <a:t>login</a:t>
            </a:r>
          </a:p>
          <a:p>
            <a:pPr lvl="1"/>
            <a:r>
              <a:rPr lang="en-US" altLang="zh-TW" smtClean="0">
                <a:ea typeface="華康標楷體(P)"/>
              </a:rPr>
              <a:t>All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 (5)</a:t>
            </a:r>
            <a:endParaRPr lang="zh-TW" altLang="en-US" dirty="0"/>
          </a:p>
        </p:txBody>
      </p:sp>
      <p:sp>
        <p:nvSpPr>
          <p:cNvPr id="14339" name="內容版面配置區 2"/>
          <p:cNvSpPr>
            <a:spLocks noGrp="1"/>
          </p:cNvSpPr>
          <p:nvPr>
            <p:ph idx="1"/>
          </p:nvPr>
        </p:nvSpPr>
        <p:spPr/>
        <p:txBody>
          <a:bodyPr/>
          <a:lstStyle/>
          <a:p>
            <a:r>
              <a:rPr lang="en-US" altLang="zh-TW" smtClean="0"/>
              <a:t>All machines share /net/data/sudoers</a:t>
            </a:r>
          </a:p>
          <a:p>
            <a:r>
              <a:rPr lang="en-US" altLang="zh-TW" smtClean="0"/>
              <a:t>All user’s home directory must be in /net/home except root</a:t>
            </a:r>
          </a:p>
          <a:p>
            <a:r>
              <a:rPr lang="en-US" altLang="zh-TW" smtClean="0"/>
              <a:t>Auto-start all services</a:t>
            </a:r>
          </a:p>
          <a:p>
            <a:r>
              <a:rPr lang="en-US" altLang="zh-TW" smtClean="0"/>
              <a:t>Auto-mount all folders with amd or autofs</a:t>
            </a:r>
          </a:p>
          <a:p>
            <a:r>
              <a:rPr lang="en-US" altLang="zh-TW" smtClean="0"/>
              <a:t>User can change password on NIS Clients</a:t>
            </a:r>
          </a:p>
          <a:p>
            <a:endParaRPr lang="en-US" altLang="zh-TW" smtClean="0"/>
          </a:p>
          <a:p>
            <a:endParaRPr lang="zh-TW" altLang="en-US" smtClean="0"/>
          </a:p>
        </p:txBody>
      </p:sp>
    </p:spTree>
  </p:cSld>
  <p:clrMapOvr>
    <a:masterClrMapping/>
  </p:clrMapOvr>
</p:sld>
</file>

<file path=ppt/theme/theme1.xml><?xml version="1.0" encoding="utf-8"?>
<a:theme xmlns:a="http://schemas.openxmlformats.org/drawingml/2006/main" name="proposal">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C0C0"/>
      </a:folHlink>
    </a:clrScheme>
    <a:fontScheme name="proposal">
      <a:majorFont>
        <a:latin typeface="Times New Roman"/>
        <a:ea typeface="華康儷粗黑(P)"/>
        <a:cs typeface=""/>
      </a:majorFont>
      <a:minorFont>
        <a:latin typeface="Times New Roman"/>
        <a:ea typeface="華康儷中黑(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proposa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posa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posa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posa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pos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pos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 Lab</Template>
  <TotalTime>4269</TotalTime>
  <Words>746</Words>
  <Application>Microsoft Office PowerPoint</Application>
  <PresentationFormat>如螢幕大小 (4:3)</PresentationFormat>
  <Paragraphs>226</Paragraphs>
  <Slides>23</Slides>
  <Notes>2</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23</vt:i4>
      </vt:variant>
    </vt:vector>
  </HeadingPairs>
  <TitlesOfParts>
    <vt:vector size="33" baseType="lpstr">
      <vt:lpstr>Arial</vt:lpstr>
      <vt:lpstr>新細明體</vt:lpstr>
      <vt:lpstr>Times New Roman</vt:lpstr>
      <vt:lpstr>華康儷粗黑(P)</vt:lpstr>
      <vt:lpstr>華康儷中黑(P)</vt:lpstr>
      <vt:lpstr>Wingdings</vt:lpstr>
      <vt:lpstr>華康標楷體(P)</vt:lpstr>
      <vt:lpstr>Futura Md BT</vt:lpstr>
      <vt:lpstr>Times</vt:lpstr>
      <vt:lpstr>proposal</vt:lpstr>
      <vt:lpstr>System Administration HW5   - Micro Computer Center</vt:lpstr>
      <vt:lpstr>PowerPoint 簡報</vt:lpstr>
      <vt:lpstr>PowerPoint 簡報</vt:lpstr>
      <vt:lpstr>PowerPoint 簡報</vt:lpstr>
      <vt:lpstr>Requirements (1)    - Overview</vt:lpstr>
      <vt:lpstr>Requirements (2)    - sahome</vt:lpstr>
      <vt:lpstr>Requirements (3)    - saduty</vt:lpstr>
      <vt:lpstr>Requirements (4)    - sabsd</vt:lpstr>
      <vt:lpstr>Requirement (5)</vt:lpstr>
      <vt:lpstr>Rup</vt:lpstr>
      <vt:lpstr>Ports tree</vt:lpstr>
      <vt:lpstr>Log server</vt:lpstr>
      <vt:lpstr>Log server (continue)</vt:lpstr>
      <vt:lpstr>Step 1  - Setup sahome as NIS Master Server</vt:lpstr>
      <vt:lpstr>Step 2  - Setup NIS Clients</vt:lpstr>
      <vt:lpstr>Step 3  - Setup NFS environment</vt:lpstr>
      <vt:lpstr>Step 4  - Setup saduty as a NIS Slave Server</vt:lpstr>
      <vt:lpstr>Step 5  - Finishing</vt:lpstr>
      <vt:lpstr>After NIS &amp; NFS servers.</vt:lpstr>
      <vt:lpstr>Let’s hack into the Kernel</vt:lpstr>
      <vt:lpstr>Help! The kernel source is missing…</vt:lpstr>
      <vt:lpstr>Help</vt:lpstr>
      <vt:lpstr>Appendix  Appendix A – mount_nullfs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Liang-Chi Tseng</dc:creator>
  <cp:keywords>CSCC</cp:keywords>
  <cp:lastModifiedBy>Liang-Chi Tseng</cp:lastModifiedBy>
  <cp:revision>461</cp:revision>
  <cp:lastPrinted>2013-01-02T08:58:52Z</cp:lastPrinted>
  <dcterms:created xsi:type="dcterms:W3CDTF">1601-01-01T00:00:00Z</dcterms:created>
  <dcterms:modified xsi:type="dcterms:W3CDTF">2015-12-10T13:25:43Z</dcterms:modified>
</cp:coreProperties>
</file>