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8" r:id="rId9"/>
    <p:sldId id="269" r:id="rId10"/>
    <p:sldId id="264" r:id="rId11"/>
    <p:sldId id="270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82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339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新細明體" charset="-12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2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zh-TW" altLang="zh-TW" noProof="0" smtClean="0"/>
          </a:p>
        </p:txBody>
      </p:sp>
      <p:sp>
        <p:nvSpPr>
          <p:cNvPr id="14344" name="Text Box 7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>
              <a:buClrTx/>
              <a:buSzPct val="45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8A186247-0472-4EB3-A706-CF2482E6EFF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695824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3202CA5-0933-4055-BB60-56BEAD00E32F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2262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87BAB3D-94D0-4439-AC68-F094DD74CE73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10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1098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601A5199-E0DA-4D10-A1DE-E1223E82014B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11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5240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C77E9B46-1C70-4B2C-8C75-F9DDCE5E9552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12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119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0ACD891B-6519-418B-B9D2-3B6374C6A0D1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13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5411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5056DDEE-F40E-49B8-9EA2-E354D336FF25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14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457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37DAC7E6-CE45-496F-AD4E-F5CDA277B59A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4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DD8F92DE-0FED-4DDD-863C-53030680D678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3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584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2351F1F-DBED-41B2-8AD3-9657137F3079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4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171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E52A9E6B-84CD-46C5-9F10-51F0ED188105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5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zh-TW" smtClean="0">
              <a:latin typeface="Calibri" panose="020F0502020204030204" pitchFamily="34" charset="0"/>
            </a:endParaRP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>
              <a:buClrTx/>
              <a:buFontTx/>
              <a:buNone/>
            </a:pPr>
            <a:fld id="{68747611-C837-4F07-9ECD-15DF97FBE58F}" type="slidenum">
              <a:rPr lang="en-US" altLang="zh-TW" sz="1200">
                <a:solidFill>
                  <a:srgbClr val="000000"/>
                </a:solidFill>
              </a:rPr>
              <a:pPr algn="r">
                <a:buClrTx/>
                <a:buFontTx/>
                <a:buNone/>
              </a:pPr>
              <a:t>5</a:t>
            </a:fld>
            <a:endParaRPr lang="en-US" altLang="zh-TW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707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1F5B670B-AB58-4E43-9ADF-C4E9B708434A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6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1629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0E70FD5F-59CF-40D5-9E37-F89010D3DFB8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7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7326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3DCADB00-A99E-418C-BA67-9B0C36DE8AD7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8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970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ClrTx/>
              <a:buSzPct val="45000"/>
              <a:buFontTx/>
              <a:buNone/>
            </a:pPr>
            <a:fld id="{400CA291-0CB1-4173-BC6C-CF1D11BF183F}" type="slidenum"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SzPct val="45000"/>
                <a:buFontTx/>
                <a:buNone/>
              </a:pPr>
              <a:t>9</a:t>
            </a:fld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751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2547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0574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7715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953000" y="14478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953000" y="38481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6000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lvl="0"/>
            <a:r>
              <a:rPr lang="zh-TW" altLang="en-US" noProof="0" smtClean="0"/>
              <a:t>按一下圖示以新增表格</a:t>
            </a:r>
          </a:p>
        </p:txBody>
      </p:sp>
    </p:spTree>
    <p:extLst>
      <p:ext uri="{BB962C8B-B14F-4D97-AF65-F5344CB8AC3E}">
        <p14:creationId xmlns:p14="http://schemas.microsoft.com/office/powerpoint/2010/main" val="1040931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0291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341878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1167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7007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021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872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008871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583625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B31FB05D-44A4-488D-9A88-4809DC14EFFC}" type="slidenum">
              <a:rPr lang="en-US" altLang="zh-TW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 smtClean="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12869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1" fontAlgn="base" hangingPunct="1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1" fontAlgn="base" hangingPunct="1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1" fontAlgn="base" hangingPunct="1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bsd.org/doc/en/books/handbook/configtuning-rcd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2128838" y="2204864"/>
            <a:ext cx="6553200" cy="96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4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Services &amp; Settings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altLang="zh-TW" dirty="0" err="1" smtClean="0"/>
              <a:t>lctseng</a:t>
            </a:r>
            <a:endParaRPr lang="zh-TW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4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RC Script</a:t>
            </a:r>
          </a:p>
        </p:txBody>
      </p:sp>
      <p:grpSp>
        <p:nvGrpSpPr>
          <p:cNvPr id="10243" name="Group 2"/>
          <p:cNvGrpSpPr>
            <a:grpSpLocks/>
          </p:cNvGrpSpPr>
          <p:nvPr/>
        </p:nvGrpSpPr>
        <p:grpSpPr bwMode="auto">
          <a:xfrm>
            <a:off x="1292225" y="914400"/>
            <a:ext cx="6848475" cy="3883025"/>
            <a:chOff x="814" y="576"/>
            <a:chExt cx="4314" cy="2446"/>
          </a:xfrm>
        </p:grpSpPr>
        <p:graphicFrame>
          <p:nvGraphicFramePr>
            <p:cNvPr id="10245" name="Object 3"/>
            <p:cNvGraphicFramePr>
              <a:graphicFrameLocks noChangeAspect="1"/>
            </p:cNvGraphicFramePr>
            <p:nvPr/>
          </p:nvGraphicFramePr>
          <p:xfrm>
            <a:off x="814" y="576"/>
            <a:ext cx="4314" cy="24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2" r:id="rId4" imgW="5647706" imgH="2731591" progId="">
                    <p:embed/>
                  </p:oleObj>
                </mc:Choice>
                <mc:Fallback>
                  <p:oleObj r:id="rId4" imgW="5647706" imgH="2731591" progId="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4" y="576"/>
                          <a:ext cx="4314" cy="24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46" name="Text Box 4"/>
            <p:cNvSpPr txBox="1">
              <a:spLocks noChangeArrowheads="1"/>
            </p:cNvSpPr>
            <p:nvPr/>
          </p:nvSpPr>
          <p:spPr bwMode="auto">
            <a:xfrm>
              <a:off x="814" y="576"/>
              <a:ext cx="4314" cy="2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990600" y="5029200"/>
            <a:ext cx="7772400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625"/>
              </a:spcBef>
              <a:buFont typeface="Wingdings" panose="05000000000000000000" pitchFamily="2" charset="2"/>
              <a:buChar char="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Dependency between each service is described in header of the script</a:t>
            </a:r>
          </a:p>
          <a:p>
            <a:pPr eaLnBrk="1" hangingPunct="1">
              <a:spcBef>
                <a:spcPts val="625"/>
              </a:spcBef>
              <a:buFont typeface="Wingdings" panose="05000000000000000000" pitchFamily="2" charset="2"/>
              <a:buChar char=""/>
            </a:pP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rcorder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is used to find out dependency ordering of each script</a:t>
            </a:r>
          </a:p>
          <a:p>
            <a:pPr eaLnBrk="1" hangingPunct="1">
              <a:spcBef>
                <a:spcPts val="625"/>
              </a:spcBef>
              <a:buFont typeface="Wingdings" panose="05000000000000000000" pitchFamily="2" charset="2"/>
              <a:buChar char="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Each 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rc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script define what to do when start/stop …</a:t>
            </a:r>
          </a:p>
          <a:p>
            <a:pPr eaLnBrk="1" hangingPunct="1">
              <a:spcBef>
                <a:spcPts val="625"/>
              </a:spcBef>
              <a:buFont typeface="Wingdings" panose="05000000000000000000" pitchFamily="2" charset="2"/>
              <a:buChar char="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etc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rc.subr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defines what to do &amp; check before/after start stop 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….</a:t>
            </a:r>
          </a:p>
          <a:p>
            <a:pPr lvl="1" eaLnBrk="1" hangingPunct="1">
              <a:spcBef>
                <a:spcPts val="625"/>
              </a:spcBef>
              <a:buFont typeface="Wingdings" panose="05000000000000000000" pitchFamily="2" charset="2"/>
              <a:buChar char=""/>
            </a:pPr>
            <a:r>
              <a:rPr lang="en-US" altLang="zh-TW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rc.subr</a:t>
            </a: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(8)</a:t>
            </a: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6"/>
          <a:srcRect r="37673"/>
          <a:stretch/>
        </p:blipFill>
        <p:spPr>
          <a:xfrm>
            <a:off x="2843809" y="1044575"/>
            <a:ext cx="6120680" cy="11811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US" altLang="zh-TW" sz="34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Inside the RC Script</a:t>
            </a:r>
            <a:endParaRPr lang="en-US" sz="3400" dirty="0" smtClean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6" charset="0"/>
            </a:endParaRP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9775" indent="-28257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>
                <a:solidFill>
                  <a:srgbClr val="000000"/>
                </a:solidFill>
                <a:latin typeface="Times New Roman" panose="02020603050405020304" pitchFamily="18" charset="0"/>
              </a:rPr>
              <a:t>Example: /etc/rc.d/inetd</a:t>
            </a:r>
            <a:endParaRPr lang="en-US" altLang="zh-TW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253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529"/>
          <a:stretch>
            <a:fillRect/>
          </a:stretch>
        </p:blipFill>
        <p:spPr bwMode="auto">
          <a:xfrm>
            <a:off x="1258888" y="1865313"/>
            <a:ext cx="7642225" cy="453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流程圖: 程序 2"/>
          <p:cNvSpPr>
            <a:spLocks noChangeArrowheads="1"/>
          </p:cNvSpPr>
          <p:nvPr/>
        </p:nvSpPr>
        <p:spPr bwMode="auto">
          <a:xfrm>
            <a:off x="1116013" y="2852738"/>
            <a:ext cx="4824412" cy="847725"/>
          </a:xfrm>
          <a:prstGeom prst="flowChartProcess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defTabSz="914400">
              <a:buClrTx/>
              <a:buSzTx/>
              <a:buFontTx/>
              <a:buNone/>
            </a:pPr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2534" name="文字方塊 3"/>
          <p:cNvSpPr txBox="1">
            <a:spLocks noChangeArrowheads="1"/>
          </p:cNvSpPr>
          <p:nvPr/>
        </p:nvSpPr>
        <p:spPr bwMode="auto">
          <a:xfrm>
            <a:off x="6003925" y="2997200"/>
            <a:ext cx="27447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zh-TW" sz="2000" b="1">
                <a:solidFill>
                  <a:srgbClr val="FF0000"/>
                </a:solidFill>
              </a:rPr>
              <a:t>for rcorder(8) to sort.</a:t>
            </a:r>
            <a:endParaRPr lang="zh-TW" altLang="en-US" sz="2000" b="1">
              <a:solidFill>
                <a:srgbClr val="FF0000"/>
              </a:solidFill>
            </a:endParaRPr>
          </a:p>
        </p:txBody>
      </p:sp>
      <p:sp>
        <p:nvSpPr>
          <p:cNvPr id="22535" name="流程圖: 程序 6"/>
          <p:cNvSpPr>
            <a:spLocks noChangeArrowheads="1"/>
          </p:cNvSpPr>
          <p:nvPr/>
        </p:nvSpPr>
        <p:spPr bwMode="auto">
          <a:xfrm>
            <a:off x="1116013" y="3790950"/>
            <a:ext cx="4824412" cy="339725"/>
          </a:xfrm>
          <a:prstGeom prst="flowChartProcess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defTabSz="914400">
              <a:buClrTx/>
              <a:buSzTx/>
              <a:buFontTx/>
              <a:buNone/>
            </a:pPr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2536" name="文字方塊 7"/>
          <p:cNvSpPr txBox="1">
            <a:spLocks noChangeArrowheads="1"/>
          </p:cNvSpPr>
          <p:nvPr/>
        </p:nvSpPr>
        <p:spPr bwMode="auto">
          <a:xfrm>
            <a:off x="6003925" y="3573463"/>
            <a:ext cx="25923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zh-TW" sz="2000" b="1">
                <a:solidFill>
                  <a:srgbClr val="FF0000"/>
                </a:solidFill>
              </a:rPr>
              <a:t>need to be included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zh-TW" sz="2000" b="1">
                <a:solidFill>
                  <a:srgbClr val="FF0000"/>
                </a:solidFill>
              </a:rPr>
              <a:t>by every RC script.</a:t>
            </a:r>
            <a:endParaRPr lang="zh-TW" altLang="en-US" sz="2000" b="1">
              <a:solidFill>
                <a:srgbClr val="FF0000"/>
              </a:solidFill>
            </a:endParaRPr>
          </a:p>
        </p:txBody>
      </p:sp>
      <p:sp>
        <p:nvSpPr>
          <p:cNvPr id="22537" name="流程圖: 程序 8"/>
          <p:cNvSpPr>
            <a:spLocks noChangeArrowheads="1"/>
          </p:cNvSpPr>
          <p:nvPr/>
        </p:nvSpPr>
        <p:spPr bwMode="auto">
          <a:xfrm>
            <a:off x="1116013" y="4221163"/>
            <a:ext cx="4824412" cy="2087562"/>
          </a:xfrm>
          <a:prstGeom prst="flowChartProcess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defTabSz="914400">
              <a:buClrTx/>
              <a:buSzTx/>
              <a:buFontTx/>
              <a:buNone/>
            </a:pPr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2538" name="文字方塊 9"/>
          <p:cNvSpPr txBox="1">
            <a:spLocks noChangeArrowheads="1"/>
          </p:cNvSpPr>
          <p:nvPr/>
        </p:nvSpPr>
        <p:spPr bwMode="auto">
          <a:xfrm>
            <a:off x="6011863" y="4449763"/>
            <a:ext cx="20478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zh-TW" sz="2000" b="1">
                <a:solidFill>
                  <a:srgbClr val="FF0000"/>
                </a:solidFill>
              </a:rPr>
              <a:t>what to do with</a:t>
            </a:r>
          </a:p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zh-TW" sz="2000" b="1">
                <a:solidFill>
                  <a:srgbClr val="FF0000"/>
                </a:solidFill>
              </a:rPr>
              <a:t>start/stop/.... </a:t>
            </a:r>
            <a:endParaRPr lang="zh-TW" altLang="en-US" sz="20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7081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4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How to use rc script(1/2)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971600" y="1447800"/>
            <a:ext cx="7772400" cy="5149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Example </a:t>
            </a:r>
            <a:r>
              <a:rPr lang="en-US" altLang="zh-TW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ntpd</a:t>
            </a: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ClrTx/>
              <a:buFontTx/>
              <a:buNone/>
            </a:pP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ClrTx/>
              <a:buFontTx/>
              <a:buNone/>
            </a:pP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625"/>
              </a:spcBef>
              <a:buClrTx/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After booting… (</a:t>
            </a:r>
            <a:r>
              <a:rPr lang="en-US" altLang="zh-TW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rc.conf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Font typeface="Times New Roman" panose="02020603050405020304" pitchFamily="18" charset="0"/>
              <a:buChar char="•"/>
            </a:pPr>
            <a:r>
              <a:rPr lang="en-US" altLang="zh-TW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Pidfile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: Record (master) process id of the service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ClrTx/>
              <a:buFontTx/>
              <a:buNone/>
            </a:pP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750"/>
              </a:spcBef>
              <a:buClrTx/>
              <a:buFontTx/>
              <a:buNone/>
            </a:pP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Start / Stop / Restart (Start after stop</a:t>
            </a:r>
            <a:r>
              <a:rPr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"/>
            </a:pP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An easy way to access: “service”</a:t>
            </a:r>
          </a:p>
          <a:p>
            <a:pPr marL="803275" lvl="1" indent="-342900"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Ø"/>
            </a:pPr>
            <a:r>
              <a:rPr lang="en-US" altLang="zh-TW" sz="20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 service </a:t>
            </a:r>
            <a:r>
              <a:rPr lang="en-US" altLang="zh-TW" sz="2000" dirty="0" err="1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ntpd</a:t>
            </a:r>
            <a:r>
              <a:rPr lang="en-US" altLang="zh-TW" sz="20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start/stop/restart/reload/…</a:t>
            </a:r>
          </a:p>
          <a:p>
            <a:pPr marL="803275" lvl="1" indent="-342900"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Ø"/>
            </a:pP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Search </a:t>
            </a:r>
            <a:r>
              <a:rPr lang="en-US" altLang="zh-TW" sz="20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zh-TW" sz="2000" dirty="0" err="1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etc</a:t>
            </a:r>
            <a:r>
              <a:rPr lang="en-US" altLang="zh-TW" sz="20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zh-TW" sz="2000" dirty="0" err="1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rc.d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zh-TW" sz="20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zh-TW" sz="2000" dirty="0" err="1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usr</a:t>
            </a:r>
            <a:r>
              <a:rPr lang="en-US" altLang="zh-TW" sz="20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/local/</a:t>
            </a:r>
            <a:r>
              <a:rPr lang="en-US" altLang="zh-TW" sz="2000" dirty="0" err="1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etc</a:t>
            </a:r>
            <a:r>
              <a:rPr lang="en-US" altLang="zh-TW" sz="20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zh-TW" sz="2000" dirty="0" err="1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rc.d</a:t>
            </a:r>
            <a:endParaRPr lang="en-US" altLang="zh-TW" sz="2400" dirty="0" smtClean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"/>
            </a:pP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625"/>
              </a:spcBef>
              <a:buClrTx/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20875"/>
            <a:ext cx="734377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6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613" y="3565525"/>
            <a:ext cx="48577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4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How to use rc script(2/2)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522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Status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Check the service is running or not</a:t>
            </a:r>
          </a:p>
          <a:p>
            <a:pPr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Reload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Reload configuration file if the service support</a:t>
            </a:r>
          </a:p>
          <a:p>
            <a:pPr eaLnBrk="1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[one 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| fast | force]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One </a:t>
            </a:r>
          </a:p>
          <a:p>
            <a:pPr lvl="2" eaLnBrk="1" hangingPunct="1">
              <a:lnSpc>
                <a:spcPct val="90000"/>
              </a:lnSpc>
              <a:spcBef>
                <a:spcPts val="563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Skip the check of</a:t>
            </a: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rcvar</a:t>
            </a: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=“YES” </a:t>
            </a: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  <a:spcBef>
                <a:spcPts val="563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Start the service even if </a:t>
            </a:r>
            <a:r>
              <a:rPr lang="en-US" altLang="zh-TW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XXXX_enable</a:t>
            </a: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=“NO”</a:t>
            </a: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Force</a:t>
            </a:r>
          </a:p>
          <a:p>
            <a:pPr lvl="2" eaLnBrk="1" hangingPunct="1">
              <a:lnSpc>
                <a:spcPct val="90000"/>
              </a:lnSpc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Force start the service</a:t>
            </a:r>
          </a:p>
          <a:p>
            <a:pPr lvl="2" eaLnBrk="1" hangingPunct="1">
              <a:lnSpc>
                <a:spcPct val="90000"/>
              </a:lnSpc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Ignore any error it encountered 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(no prerequisite 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test)</a:t>
            </a: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  <a:spcBef>
                <a:spcPts val="563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ignore</a:t>
            </a: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rcvar</a:t>
            </a: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=“YES” 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and set </a:t>
            </a:r>
            <a:r>
              <a:rPr lang="en-US" altLang="zh-TW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rc_force</a:t>
            </a: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=“YES”</a:t>
            </a: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Fast</a:t>
            </a:r>
          </a:p>
          <a:p>
            <a:pPr lvl="2" eaLnBrk="1" hangingPunct="1">
              <a:lnSpc>
                <a:spcPct val="90000"/>
              </a:lnSpc>
              <a:spcBef>
                <a:spcPts val="563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Skip the check for an existing running </a:t>
            </a: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process (</a:t>
            </a:r>
            <a:r>
              <a:rPr lang="en-US" altLang="zh-TW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pid</a:t>
            </a: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check)</a:t>
            </a:r>
          </a:p>
          <a:p>
            <a:pPr lvl="2" eaLnBrk="1" hangingPunct="1">
              <a:lnSpc>
                <a:spcPct val="90000"/>
              </a:lnSpc>
              <a:spcBef>
                <a:spcPts val="563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Set </a:t>
            </a:r>
            <a:r>
              <a:rPr lang="en-US" altLang="zh-TW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rc_fast</a:t>
            </a: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=“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YES”</a:t>
            </a: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4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Local installed service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625"/>
              </a:spcBef>
              <a:buFont typeface="Wingdings" panose="05000000000000000000" pitchFamily="2" charset="2"/>
              <a:buChar char=""/>
            </a:pP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Use </a:t>
            </a:r>
            <a:r>
              <a:rPr lang="en-US" altLang="zh-TW" sz="2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path-to-</a:t>
            </a:r>
            <a:r>
              <a:rPr lang="en-US" altLang="zh-TW" sz="20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rcscript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rcvar</a:t>
            </a:r>
            <a:r>
              <a:rPr lang="en-US" altLang="zh-TW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command to know which variable should set to “YES” to enable this </a:t>
            </a:r>
            <a:r>
              <a:rPr lang="en-US" altLang="zh-TW" sz="2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service</a:t>
            </a:r>
          </a:p>
          <a:p>
            <a:pPr eaLnBrk="1" hangingPunct="1">
              <a:lnSpc>
                <a:spcPct val="80000"/>
              </a:lnSpc>
              <a:spcBef>
                <a:spcPts val="625"/>
              </a:spcBef>
              <a:buFont typeface="Wingdings" panose="05000000000000000000" pitchFamily="2" charset="2"/>
              <a:buChar char=""/>
            </a:pPr>
            <a:endParaRPr lang="en-US" altLang="zh-TW" sz="20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625"/>
              </a:spcBef>
              <a:buFont typeface="Wingdings" panose="05000000000000000000" pitchFamily="2" charset="2"/>
              <a:buChar char=""/>
            </a:pPr>
            <a:endParaRPr lang="en-US" altLang="zh-TW" sz="2000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625"/>
              </a:spcBef>
              <a:buFont typeface="Wingdings" panose="05000000000000000000" pitchFamily="2" charset="2"/>
              <a:buChar char=""/>
            </a:pPr>
            <a:endParaRPr lang="en-US" altLang="zh-TW" sz="20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625"/>
              </a:spcBef>
              <a:buClrTx/>
              <a:buFontTx/>
              <a:buNone/>
            </a:pPr>
            <a:endParaRPr lang="en-US" altLang="zh-TW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625"/>
              </a:spcBef>
              <a:buClrTx/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625"/>
              </a:spcBef>
              <a:buClrTx/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625"/>
              </a:spcBef>
              <a:buFont typeface="Wingdings" panose="05000000000000000000" pitchFamily="2" charset="2"/>
              <a:buChar char="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For further information, read comments from that script</a:t>
            </a:r>
          </a:p>
          <a:p>
            <a:pPr lvl="1" eaLnBrk="1" hangingPunct="1">
              <a:lnSpc>
                <a:spcPct val="80000"/>
              </a:lnSpc>
              <a:spcBef>
                <a:spcPts val="563"/>
              </a:spcBef>
              <a:buFont typeface="Times New Roman" panose="02020603050405020304" pitchFamily="18" charset="0"/>
              <a:buChar char="•"/>
            </a:pP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TW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usr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/local/</a:t>
            </a:r>
            <a:r>
              <a:rPr lang="en-US" altLang="zh-TW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etc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TW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rc.d</a:t>
            </a: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/pure-</a:t>
            </a:r>
            <a:r>
              <a:rPr lang="en-US" altLang="zh-TW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ftpd</a:t>
            </a: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322" y="4633595"/>
            <a:ext cx="6421832" cy="1506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2612" y="2100239"/>
            <a:ext cx="4879628" cy="159786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2124075" y="2205038"/>
            <a:ext cx="6553200" cy="96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4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Basic Services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2128838" y="3400425"/>
            <a:ext cx="6259586" cy="1324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ts val="1125"/>
              </a:spcBef>
              <a:buClrTx/>
              <a:buFontTx/>
              <a:buNone/>
            </a:pPr>
            <a:r>
              <a:rPr lang="en-US" altLang="zh-TW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e.g. </a:t>
            </a:r>
            <a:r>
              <a:rPr lang="en-US" altLang="zh-TW" sz="32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ssh</a:t>
            </a:r>
            <a:r>
              <a:rPr lang="en-US" altLang="zh-TW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, http</a:t>
            </a:r>
            <a:r>
              <a:rPr lang="en-US" altLang="zh-TW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, ftp, etc.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2276872"/>
            <a:ext cx="2881059" cy="2852534"/>
          </a:xfrm>
          <a:prstGeom prst="rect">
            <a:avLst/>
          </a:prstGeom>
        </p:spPr>
      </p:pic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4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Common Flow of Running a Service</a:t>
            </a: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990600" y="1447799"/>
            <a:ext cx="7772400" cy="5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457200" indent="-45720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9775" indent="-282575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750"/>
              </a:spcBef>
              <a:buFont typeface="Times New Roman" panose="02020603050405020304" pitchFamily="18" charset="0"/>
              <a:buAutoNum type="arabicPeriod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Installation</a:t>
            </a:r>
          </a:p>
          <a:p>
            <a:pPr lvl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Through ports, packages, or source </a:t>
            </a:r>
            <a:r>
              <a:rPr lang="en-US" altLang="zh-TW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tarballs</a:t>
            </a:r>
            <a:endParaRPr lang="en-US" altLang="zh-TW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E.g. </a:t>
            </a:r>
            <a:r>
              <a:rPr lang="en-US" altLang="zh-TW" sz="2000" dirty="0" err="1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pkg</a:t>
            </a:r>
            <a:r>
              <a:rPr lang="en-US" altLang="zh-TW" sz="20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install kde4</a:t>
            </a:r>
          </a:p>
          <a:p>
            <a:pPr eaLnBrk="1" hangingPunct="1">
              <a:spcBef>
                <a:spcPts val="750"/>
              </a:spcBef>
              <a:buFont typeface="Times New Roman" panose="02020603050405020304" pitchFamily="18" charset="0"/>
              <a:buAutoNum type="arabicPeriod"/>
            </a:pPr>
            <a:r>
              <a:rPr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Configuration</a:t>
            </a: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Service specific 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config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file(s)</a:t>
            </a:r>
          </a:p>
          <a:p>
            <a:pPr lvl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rc.conf</a:t>
            </a:r>
            <a:endParaRPr lang="en-US" altLang="zh-TW" sz="20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E.g. </a:t>
            </a:r>
            <a:r>
              <a:rPr lang="en-US" altLang="zh-TW" sz="20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kdm4_enable="YES"</a:t>
            </a:r>
            <a:endParaRPr lang="en-US" altLang="zh-TW" sz="2000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ts val="750"/>
              </a:spcBef>
              <a:buFont typeface="Times New Roman" panose="02020603050405020304" pitchFamily="18" charset="0"/>
              <a:buAutoNum type="arabicPeriod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Start</a:t>
            </a:r>
          </a:p>
          <a:p>
            <a:pPr lvl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rc.d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/*</a:t>
            </a:r>
          </a:p>
          <a:p>
            <a:pPr lvl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E.g. </a:t>
            </a:r>
            <a:r>
              <a:rPr lang="en-US" altLang="zh-TW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zh-TW" sz="2000" dirty="0" err="1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usr</a:t>
            </a:r>
            <a:r>
              <a:rPr lang="en-US" altLang="zh-TW" sz="20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/local/</a:t>
            </a:r>
            <a:r>
              <a:rPr lang="en-US" altLang="zh-TW" sz="2000" dirty="0" err="1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etc</a:t>
            </a:r>
            <a:r>
              <a:rPr lang="en-US" altLang="zh-TW" sz="20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zh-TW" sz="2000" dirty="0" err="1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rc.d</a:t>
            </a:r>
            <a:r>
              <a:rPr lang="en-US" altLang="zh-TW" sz="200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/kdm4 start </a:t>
            </a:r>
          </a:p>
          <a:p>
            <a:pPr lvl="2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service kdm4 start</a:t>
            </a:r>
            <a:endParaRPr lang="en-US" altLang="zh-TW" sz="2000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ts val="750"/>
              </a:spcBef>
              <a:buFont typeface="Times New Roman" panose="02020603050405020304" pitchFamily="18" charset="0"/>
              <a:buAutoNum type="arabicPeriod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Maintenance</a:t>
            </a:r>
          </a:p>
          <a:p>
            <a:pPr lvl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Updating</a:t>
            </a:r>
            <a:r>
              <a:rPr lang="zh-TW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Restarting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4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Configuration Files (1/3)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468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625"/>
              </a:spcBef>
              <a:buFont typeface="Wingdings" panose="05000000000000000000" pitchFamily="2" charset="2"/>
              <a:buChar char="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Local installed programs’ configuration files are located under /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usr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/local/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etc</a:t>
            </a: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Font typeface="Times New Roman" panose="02020603050405020304" pitchFamily="18" charset="0"/>
              <a:buChar char="•"/>
            </a:pP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Daemon → </a:t>
            </a:r>
            <a:r>
              <a:rPr lang="en-US" altLang="zh-TW" i="1" dirty="0">
                <a:solidFill>
                  <a:srgbClr val="000000"/>
                </a:solidFill>
                <a:latin typeface="Times New Roman" panose="02020603050405020304" pitchFamily="18" charset="0"/>
              </a:rPr>
              <a:t>program-</a:t>
            </a:r>
            <a:r>
              <a:rPr lang="en-US" altLang="zh-TW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name</a:t>
            </a:r>
            <a:r>
              <a:rPr lang="en-US" altLang="zh-TW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.conf</a:t>
            </a: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  <a:spcBef>
                <a:spcPts val="500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pure-</a:t>
            </a:r>
            <a:r>
              <a:rPr lang="en-US" altLang="zh-TW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ftpd.conf</a:t>
            </a:r>
            <a:endParaRPr lang="en-US" altLang="zh-TW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Font typeface="Times New Roman" panose="02020603050405020304" pitchFamily="18" charset="0"/>
              <a:buChar char="•"/>
            </a:pP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user-program → </a:t>
            </a:r>
            <a:r>
              <a:rPr lang="en-US" altLang="zh-TW" i="1" dirty="0">
                <a:solidFill>
                  <a:srgbClr val="000000"/>
                </a:solidFill>
                <a:latin typeface="Times New Roman" panose="02020603050405020304" pitchFamily="18" charset="0"/>
              </a:rPr>
              <a:t>program-</a:t>
            </a:r>
            <a:r>
              <a:rPr lang="en-US" altLang="zh-TW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name</a:t>
            </a:r>
            <a:r>
              <a:rPr lang="en-US" altLang="zh-TW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rc</a:t>
            </a:r>
            <a:endParaRPr lang="en-US" altLang="zh-TW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  <a:spcBef>
                <a:spcPts val="500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16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vimrc</a:t>
            </a:r>
            <a:endParaRPr lang="en-US" altLang="zh-TW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  <a:spcBef>
                <a:spcPts val="500"/>
              </a:spcBef>
              <a:buClr>
                <a:srgbClr val="808080"/>
              </a:buClr>
              <a:buFont typeface="Wingdings" panose="05000000000000000000" pitchFamily="2" charset="2"/>
              <a:buChar char=""/>
            </a:pPr>
            <a:r>
              <a:rPr lang="en-US" altLang="zh-TW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screenrc</a:t>
            </a:r>
            <a:endParaRPr lang="en-US" altLang="zh-TW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  <a:spcBef>
                <a:spcPts val="500"/>
              </a:spcBef>
              <a:buClrTx/>
              <a:buFontTx/>
              <a:buNone/>
            </a:pPr>
            <a:endParaRPr lang="en-US" altLang="zh-TW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625"/>
              </a:spcBef>
              <a:buFont typeface="Wingdings" panose="05000000000000000000" pitchFamily="2" charset="2"/>
              <a:buChar char="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Default 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config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file usually installed with .sample or .default suffix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Font typeface="Times New Roman" panose="02020603050405020304" pitchFamily="18" charset="0"/>
              <a:buChar char="•"/>
            </a:pP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pure-</a:t>
            </a:r>
            <a:r>
              <a:rPr lang="en-US" altLang="zh-TW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ftpd.conf.sample</a:t>
            </a: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625"/>
              </a:spcBef>
              <a:buClrTx/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or different suffix for different purpose</a:t>
            </a: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Font typeface="Times New Roman" panose="02020603050405020304" pitchFamily="18" charset="0"/>
              <a:buChar char="•"/>
            </a:pP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php.ini-</a:t>
            </a:r>
            <a:r>
              <a:rPr lang="en-US" altLang="zh-TW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dist</a:t>
            </a: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ts val="563"/>
              </a:spcBef>
              <a:buFont typeface="Times New Roman" panose="02020603050405020304" pitchFamily="18" charset="0"/>
              <a:buChar char="•"/>
            </a:pPr>
            <a:r>
              <a:rPr lang="en-US" altLang="zh-TW" dirty="0">
                <a:solidFill>
                  <a:srgbClr val="000000"/>
                </a:solidFill>
                <a:latin typeface="Times New Roman" panose="02020603050405020304" pitchFamily="18" charset="0"/>
              </a:rPr>
              <a:t>php.ini-recommended</a:t>
            </a:r>
          </a:p>
          <a:p>
            <a:pPr eaLnBrk="1" hangingPunct="1">
              <a:lnSpc>
                <a:spcPct val="90000"/>
              </a:lnSpc>
              <a:spcBef>
                <a:spcPts val="625"/>
              </a:spcBef>
              <a:buClrTx/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copy 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and rename before 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use it</a:t>
            </a:r>
          </a:p>
          <a:p>
            <a:pPr eaLnBrk="1" hangingPunct="1">
              <a:lnSpc>
                <a:spcPct val="90000"/>
              </a:lnSpc>
              <a:spcBef>
                <a:spcPts val="625"/>
              </a:spcBef>
              <a:buClrTx/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4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Configuration Files (2/3)</a:t>
            </a: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 program with multiple </a:t>
            </a:r>
            <a:r>
              <a:rPr lang="en-US" altLang="zh-TW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config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files are usually located in /</a:t>
            </a:r>
            <a:r>
              <a:rPr lang="en-US" altLang="zh-TW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usr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/local/</a:t>
            </a:r>
            <a:r>
              <a:rPr lang="en-US" altLang="zh-TW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etc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TW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program-name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/ 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apache*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postfix</a:t>
            </a:r>
          </a:p>
          <a:p>
            <a:pPr eaLnBrk="1" hangingPunct="1">
              <a:spcBef>
                <a:spcPts val="750"/>
              </a:spcBef>
              <a:buClrTx/>
              <a:buFontTx/>
              <a:buNone/>
            </a:pP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Most </a:t>
            </a:r>
            <a:r>
              <a:rPr lang="en-US" altLang="zh-TW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config</a:t>
            </a: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files have clear comment at the beginning or before each </a:t>
            </a:r>
            <a:r>
              <a:rPr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description</a:t>
            </a:r>
          </a:p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Most popular styles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key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&lt;space&gt;</a:t>
            </a: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value</a:t>
            </a: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key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zh-TW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value</a:t>
            </a:r>
          </a:p>
          <a:p>
            <a:pPr lvl="1" eaLnBrk="1" hangingPunct="1">
              <a:spcBef>
                <a:spcPts val="625"/>
              </a:spcBef>
              <a:buClrTx/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Read documents to know each option’s meaning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5220072" y="4005064"/>
            <a:ext cx="3657600" cy="1818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buClrTx/>
              <a:buFontTx/>
              <a:buNone/>
            </a:pPr>
            <a:r>
              <a:rPr lang="en-US" altLang="zh-TW" sz="1200" dirty="0" smtClean="0">
                <a:solidFill>
                  <a:srgbClr val="000000"/>
                </a:solidFill>
              </a:rPr>
              <a:t># </a:t>
            </a:r>
            <a:r>
              <a:rPr lang="en-US" altLang="zh-TW" sz="1400" dirty="0" smtClean="0">
                <a:solidFill>
                  <a:srgbClr val="000000"/>
                </a:solidFill>
              </a:rPr>
              <a:t>pure-</a:t>
            </a:r>
            <a:r>
              <a:rPr lang="en-US" altLang="zh-TW" sz="1400" dirty="0" err="1" smtClean="0">
                <a:solidFill>
                  <a:srgbClr val="000000"/>
                </a:solidFill>
              </a:rPr>
              <a:t>ftpd.conf</a:t>
            </a:r>
            <a:endParaRPr lang="en-US" altLang="zh-TW" sz="14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en-US" altLang="zh-TW" sz="14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r>
              <a:rPr lang="en-US" altLang="zh-TW" sz="1400" dirty="0">
                <a:solidFill>
                  <a:srgbClr val="000000"/>
                </a:solidFill>
              </a:rPr>
              <a:t># IP address/port to listen to (default=all IP and port 21)</a:t>
            </a:r>
          </a:p>
          <a:p>
            <a:pPr>
              <a:buClrTx/>
              <a:buFontTx/>
              <a:buNone/>
            </a:pPr>
            <a:r>
              <a:rPr lang="en-US" altLang="zh-TW" sz="1400" dirty="0" smtClean="0">
                <a:solidFill>
                  <a:srgbClr val="000000"/>
                </a:solidFill>
              </a:rPr>
              <a:t>Bind                               </a:t>
            </a:r>
            <a:r>
              <a:rPr lang="en-US" altLang="zh-TW" sz="1400" dirty="0">
                <a:solidFill>
                  <a:srgbClr val="000000"/>
                </a:solidFill>
              </a:rPr>
              <a:t>127.0.0.1,21</a:t>
            </a:r>
          </a:p>
          <a:p>
            <a:pPr>
              <a:buClrTx/>
              <a:buFontTx/>
              <a:buNone/>
            </a:pPr>
            <a:endParaRPr lang="en-US" altLang="zh-TW" sz="14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r>
              <a:rPr lang="en-US" altLang="zh-TW" sz="1400" dirty="0">
                <a:solidFill>
                  <a:srgbClr val="000000"/>
                </a:solidFill>
              </a:rPr>
              <a:t># Fork in background</a:t>
            </a:r>
          </a:p>
          <a:p>
            <a:pPr>
              <a:buClrTx/>
              <a:buFontTx/>
              <a:buNone/>
            </a:pPr>
            <a:r>
              <a:rPr lang="en-US" altLang="zh-TW" sz="1400" dirty="0" err="1">
                <a:solidFill>
                  <a:srgbClr val="000000"/>
                </a:solidFill>
              </a:rPr>
              <a:t>Daemonize</a:t>
            </a:r>
            <a:r>
              <a:rPr lang="en-US" altLang="zh-TW" sz="1400" dirty="0">
                <a:solidFill>
                  <a:srgbClr val="000000"/>
                </a:solidFill>
              </a:rPr>
              <a:t>                       yes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4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Configuration Files (3/3)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9775" indent="-28257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750"/>
              </a:spcBef>
              <a:buFont typeface="Wingdings" panose="05000000000000000000" pitchFamily="2" charset="2"/>
              <a:buChar char=""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Some with local </a:t>
            </a:r>
            <a:r>
              <a:rPr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effectiveness</a:t>
            </a:r>
            <a:r>
              <a:rPr lang="zh-TW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(e.g. http server)</a:t>
            </a: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Markup language-like </a:t>
            </a:r>
          </a:p>
          <a:p>
            <a:pPr lvl="1" eaLnBrk="1" hangingPunct="1">
              <a:spcBef>
                <a:spcPts val="625"/>
              </a:spcBef>
              <a:buClrTx/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&lt;directory /path&gt;</a:t>
            </a:r>
            <a:b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		setting-for-this-path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…</a:t>
            </a:r>
            <a:b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&lt;/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directory&gt;</a:t>
            </a: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ClrTx/>
              <a:buFontTx/>
              <a:buNone/>
            </a:pP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Font typeface="Times New Roman" panose="02020603050405020304" pitchFamily="18" charset="0"/>
              <a:buChar char="•"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Samba</a:t>
            </a:r>
            <a:r>
              <a:rPr lang="zh-TW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TW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rsync</a:t>
            </a:r>
            <a:r>
              <a:rPr lang="zh-TW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TW" sz="20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devfs</a:t>
            </a:r>
            <a:r>
              <a:rPr lang="en-US" altLang="zh-TW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…</a:t>
            </a:r>
            <a:endParaRPr lang="en-US" altLang="zh-TW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ClrTx/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[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xxxx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]</a:t>
            </a:r>
          </a:p>
          <a:p>
            <a:pPr lvl="1" eaLnBrk="1" hangingPunct="1">
              <a:spcBef>
                <a:spcPts val="625"/>
              </a:spcBef>
              <a:buClrTx/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	settings…</a:t>
            </a:r>
          </a:p>
          <a:p>
            <a:pPr lvl="1" eaLnBrk="1" hangingPunct="1">
              <a:spcBef>
                <a:spcPts val="625"/>
              </a:spcBef>
              <a:buClrTx/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[</a:t>
            </a:r>
            <a:r>
              <a:rPr lang="en-US" altLang="zh-TW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yyyy</a:t>
            </a: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]</a:t>
            </a:r>
          </a:p>
          <a:p>
            <a:pPr lvl="1" eaLnBrk="1" hangingPunct="1">
              <a:spcBef>
                <a:spcPts val="625"/>
              </a:spcBef>
              <a:buClrTx/>
              <a:buFontTx/>
              <a:buNone/>
            </a:pPr>
            <a:r>
              <a:rPr lang="en-US" altLang="zh-TW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	settings….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5744406"/>
            <a:ext cx="5739164" cy="792088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4"/>
          <a:srcRect r="12857"/>
          <a:stretch/>
        </p:blipFill>
        <p:spPr>
          <a:xfrm>
            <a:off x="4644008" y="1916831"/>
            <a:ext cx="4392488" cy="3443861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 bwMode="auto">
          <a:xfrm>
            <a:off x="5076056" y="3284984"/>
            <a:ext cx="3960440" cy="1368152"/>
          </a:xfrm>
          <a:prstGeom prst="rect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2128838" y="3400425"/>
            <a:ext cx="6400800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ts val="1000"/>
              </a:spcBef>
              <a:buClrTx/>
              <a:buFontTx/>
              <a:buNone/>
            </a:pPr>
            <a:r>
              <a:rPr lang="en-US" altLang="zh-TW" sz="3200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Scripts for starting/stopping a service</a:t>
            </a:r>
          </a:p>
        </p:txBody>
      </p:sp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2124075" y="2205038"/>
            <a:ext cx="6553200" cy="96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en-US" sz="340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RC Script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US" sz="34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What does RC means?</a:t>
            </a:r>
          </a:p>
        </p:txBody>
      </p:sp>
      <p:sp>
        <p:nvSpPr>
          <p:cNvPr id="6147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Run Commands (RunCom)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command scripts for auto-reboot and daemon startup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rc(8)</a:t>
            </a:r>
          </a:p>
          <a:p>
            <a:pPr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  <a:hlinkClick r:id="rId3"/>
              </a:rPr>
              <a:t>http://www.freebsd.org/doc/en/books/handbook/configtuning-rcd.html</a:t>
            </a:r>
            <a:endParaRPr lang="zh-TW" altLang="en-US" b="1" smtClean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87897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US" sz="34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Why do we need RC Script?</a:t>
            </a:r>
          </a:p>
        </p:txBody>
      </p:sp>
      <p:sp>
        <p:nvSpPr>
          <p:cNvPr id="819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Start services on system startup.</a:t>
            </a: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Starting and Stopping services in a standard way.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Without </a:t>
            </a:r>
            <a:r>
              <a:rPr lang="en-US" altLang="zh-TW" dirty="0" err="1" smtClean="0">
                <a:ea typeface="新細明體" panose="02020500000000000000" pitchFamily="18" charset="-120"/>
              </a:rPr>
              <a:t>rc</a:t>
            </a:r>
            <a:r>
              <a:rPr lang="en-US" altLang="zh-TW" dirty="0" smtClean="0">
                <a:ea typeface="新細明體" panose="02020500000000000000" pitchFamily="18" charset="-120"/>
              </a:rPr>
              <a:t>: 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</a:t>
            </a: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usr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/local/</a:t>
            </a: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sbin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/pure-</a:t>
            </a: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ftpd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–g /</a:t>
            </a: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var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/run/pure-</a:t>
            </a: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ftpd.pid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-A -c50 -B -C8 -D -</a:t>
            </a: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fftp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-H -I15 -</a:t>
            </a: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lpam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-</a:t>
            </a: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lunix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-L10000:8 -m4 -s -U133:022 -u100 -k99 –Z</a:t>
            </a:r>
          </a:p>
          <a:p>
            <a:pPr marL="457200" lvl="1" indent="0" eaLnBrk="1" hangingPunct="1">
              <a:buNone/>
            </a:pPr>
            <a:r>
              <a:rPr lang="en-US" altLang="zh-TW" dirty="0" smtClean="0">
                <a:ea typeface="新細明體" panose="02020500000000000000" pitchFamily="18" charset="-120"/>
              </a:rPr>
              <a:t>				</a:t>
            </a:r>
            <a:r>
              <a:rPr lang="en-US" altLang="zh-TW" sz="2800" dirty="0" err="1" smtClean="0">
                <a:solidFill>
                  <a:srgbClr val="FF0000"/>
                </a:solidFill>
                <a:ea typeface="新細明體" panose="02020500000000000000" pitchFamily="18" charset="-120"/>
              </a:rPr>
              <a:t>v.s</a:t>
            </a:r>
            <a:r>
              <a:rPr lang="en-US" altLang="zh-TW" sz="28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.</a:t>
            </a:r>
            <a:endParaRPr lang="en-US" altLang="zh-TW" dirty="0" smtClean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With </a:t>
            </a:r>
            <a:r>
              <a:rPr lang="en-US" altLang="zh-TW" dirty="0" err="1" smtClean="0">
                <a:ea typeface="新細明體" panose="02020500000000000000" pitchFamily="18" charset="-120"/>
              </a:rPr>
              <a:t>rc</a:t>
            </a:r>
            <a:r>
              <a:rPr lang="en-US" altLang="zh-TW" dirty="0" smtClean="0">
                <a:ea typeface="新細明體" panose="02020500000000000000" pitchFamily="18" charset="-120"/>
              </a:rPr>
              <a:t>: 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service pure-</a:t>
            </a: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ftpd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start</a:t>
            </a:r>
            <a:endParaRPr lang="zh-TW" altLang="en-US" dirty="0" smtClean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3333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SCC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SCC" id="{F0C4BA69-6315-4797-B476-8B32AF6D4DBC}" vid="{C2A01E83-36D3-4966-9054-FF11822CE3D5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CSCC</Template>
  <TotalTime>5101</TotalTime>
  <Words>558</Words>
  <Application>Microsoft Office PowerPoint</Application>
  <PresentationFormat>如螢幕大小 (4:3)</PresentationFormat>
  <Paragraphs>142</Paragraphs>
  <Slides>14</Slides>
  <Notes>14</Notes>
  <HiddenSlides>0</HiddenSlides>
  <MMClips>0</MMClips>
  <ScaleCrop>false</ScaleCrop>
  <HeadingPairs>
    <vt:vector size="8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0</vt:i4>
      </vt:variant>
      <vt:variant>
        <vt:lpstr>投影片標題</vt:lpstr>
      </vt:variant>
      <vt:variant>
        <vt:i4>14</vt:i4>
      </vt:variant>
    </vt:vector>
  </HeadingPairs>
  <TitlesOfParts>
    <vt:vector size="26" baseType="lpstr">
      <vt:lpstr>新細明體</vt:lpstr>
      <vt:lpstr>標楷體</vt:lpstr>
      <vt:lpstr>Arial</vt:lpstr>
      <vt:lpstr>Calibri</vt:lpstr>
      <vt:lpstr>Consolas</vt:lpstr>
      <vt:lpstr>Futura Md BT</vt:lpstr>
      <vt:lpstr>Times New Roman</vt:lpstr>
      <vt:lpstr>Wingdings</vt:lpstr>
      <vt:lpstr>華康標楷體(P)</vt:lpstr>
      <vt:lpstr>華康儷中黑(P)</vt:lpstr>
      <vt:lpstr>華康儷粗黑(P)</vt:lpstr>
      <vt:lpstr>CSCC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Cage</dc:creator>
  <cp:lastModifiedBy>Liang-Chi Tseng</cp:lastModifiedBy>
  <cp:revision>645</cp:revision>
  <cp:lastPrinted>1601-01-01T00:00:00Z</cp:lastPrinted>
  <dcterms:created xsi:type="dcterms:W3CDTF">1601-01-01T00:00:00Z</dcterms:created>
  <dcterms:modified xsi:type="dcterms:W3CDTF">2015-09-30T12:21:15Z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