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282" r:id="rId2"/>
    <p:sldId id="272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59" r:id="rId11"/>
    <p:sldId id="264" r:id="rId12"/>
    <p:sldId id="265" r:id="rId13"/>
    <p:sldId id="266" r:id="rId14"/>
    <p:sldId id="267" r:id="rId15"/>
    <p:sldId id="268" r:id="rId16"/>
    <p:sldId id="269" r:id="rId17"/>
    <p:sldId id="285" r:id="rId18"/>
    <p:sldId id="271" r:id="rId19"/>
    <p:sldId id="27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0" r:id="rId29"/>
    <p:sldId id="281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2" autoAdjust="0"/>
  </p:normalViewPr>
  <p:slideViewPr>
    <p:cSldViewPr>
      <p:cViewPr varScale="1">
        <p:scale>
          <a:sx n="67" d="100"/>
          <a:sy n="67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5798F5-6B78-4DFE-8C31-F8773E7FEBBB}" type="datetimeFigureOut">
              <a:rPr lang="zh-TW" altLang="en-US"/>
              <a:pPr>
                <a:defRPr/>
              </a:pPr>
              <a:t>2015/10/1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C55DFA-C608-4523-B1C8-01A4419CE4D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44DDCDC-2E3C-462D-8734-7AACFACC15B7}" type="slidenum">
              <a:rPr lang="zh-TW" altLang="en-US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33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2ABD707-EF73-4068-BE76-CB251727240F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55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5DFA-C608-4523-B1C8-01A4419CE4D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99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EB8F741-8B3B-4FC2-8478-351AF345F713}" type="slidenum">
              <a:rPr lang="zh-TW" altLang="en-US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40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FFBC0CF-691A-4F85-BA1C-E605EFDCA7D8}" type="slidenum">
              <a:rPr lang="zh-TW" altLang="en-US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14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FFBC0CF-691A-4F85-BA1C-E605EFDCA7D8}" type="slidenum">
              <a:rPr lang="zh-TW" altLang="en-US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98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1C1109F-8933-4238-9686-44BD567D5705}" type="slidenum">
              <a:rPr lang="zh-TW" altLang="en-US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00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E2A693C-5F37-44EF-B119-5DE8967956C7}" type="slidenum">
              <a:rPr lang="zh-TW" altLang="en-US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76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568CE0E-E2FC-493D-AB95-EE2A53BBB8F7}" type="slidenum">
              <a:rPr lang="zh-TW" altLang="en-US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49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8019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1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6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379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24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85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29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233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395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FDA74D8-864F-4D97-8C6B-79B8003833A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handbook/quota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User Management</a:t>
            </a:r>
            <a:endParaRPr lang="zh-TW" altLang="en-US" dirty="0"/>
          </a:p>
        </p:txBody>
      </p:sp>
      <p:sp>
        <p:nvSpPr>
          <p:cNvPr id="3075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(6)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/group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Contains the names of UNIX groups and a list of each group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member: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Group name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Group password: join that group which you don’t belong with (rarely used)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of members, separated by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Only in wheel group can do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4572000"/>
            <a:ext cx="265329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wheel:*:0:root,lctseng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daemon:*:1:daemon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staff:*:20: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(7)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edit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master.passwd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To change editor: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dirty="0" smtClean="0">
                <a:ea typeface="新細明體" panose="02020500000000000000" pitchFamily="18" charset="-120"/>
              </a:rPr>
              <a:t> EDITOR &lt;editor that you want to use&gt;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Three additional fields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class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Refer to an entry in the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Determine user resource limits and login settings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default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Password change time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Expiration time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21678" y="4995863"/>
            <a:ext cx="810228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master.passwd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</a:t>
            </a: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staff:0:0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21678" y="5947460"/>
            <a:ext cx="8041322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(8)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553200" cy="51816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of FreeBSD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Set account-related parameters including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Resource limits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Process size, number of open files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Session accounting limits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When logins are allowed, and for how long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environment variable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path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Location of the message of the day file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Host and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tty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-based access control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umask</a:t>
            </a:r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Account controls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Minimum password length, password aging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dirty="0" smtClean="0">
                <a:ea typeface="新細明體" panose="02020500000000000000" pitchFamily="18" charset="-120"/>
              </a:rPr>
              <a:t>(5)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After modify, update the database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cap_mkdb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login.conf</a:t>
            </a:r>
            <a:endParaRPr lang="en-US" altLang="zh-TW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1. password and group file (9)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1" y="1327150"/>
            <a:ext cx="8382000" cy="5047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default:\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passwd_format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=sha512:\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:copyright=/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/COPYRIGHT:\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:welcome=/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motd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setenv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=MAIL=/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/mail/$,BLOCKSIZE=K:\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:path=/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/bin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/bin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/local/bin ~/bin:\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nologin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/run/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nologin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cputime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datasize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stacksize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memorylocked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=64K:\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memoryuse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filesize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coredumpsize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openfiles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maxproc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vmemoryuse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swapuse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pseudoterminals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:priority=0:\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ignoretime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@:\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umask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=022: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(10)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Edit /etc/passwd and then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pwconv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to transfer into /etc/shadow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Fields of /etc/shadow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Date of last password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Minimum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Maximum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days in advance to warn users about password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inactive days before account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Account expiration 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Flags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5562600"/>
            <a:ext cx="70294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lctseng@yhlinux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1$4KQcUPbi$/nVs5bPDUXoyLLxw9Yp9D.:14529:0:99999:7:::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2, 3, 4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Initialize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Set quota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csquota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Ref: 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https</a:t>
            </a:r>
            <a:r>
              <a:rPr lang="en-US" altLang="zh-TW" dirty="0">
                <a:ea typeface="新細明體" panose="02020500000000000000" pitchFamily="18" charset="-120"/>
                <a:hlinkClick r:id="rId2"/>
              </a:rPr>
              <a:t>://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www.freebsd.org/doc/handbook/quotas.html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Soft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v.s</a:t>
            </a:r>
            <a:r>
              <a:rPr lang="en-US" altLang="zh-TW" dirty="0" smtClean="0">
                <a:ea typeface="新細明體" panose="02020500000000000000" pitchFamily="18" charset="-120"/>
              </a:rPr>
              <a:t> hard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limit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mkdir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0" y="3352800"/>
            <a:ext cx="7278688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Quotas for user 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/raid: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kbytes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in use: 705996, limits (soft = 4000000, hard = 4200000)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      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inodes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in use: 9728, limits (soft = 50000, hard = 60000)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5, 6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Startup files</a:t>
            </a: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System wide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/{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csh.cshrc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csh.login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csh.logout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profile}</a:t>
            </a: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Private </a:t>
            </a: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</a:rPr>
              <a:t>csh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tcsh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	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.login, .logout,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tcshrc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,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cshrc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sh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 .profile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vim		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vimrc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startx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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xinitrc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In this step, we usually copy private startup files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/share/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/dot.*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/local/share/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/zh_TW.Big5/dot.*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Change </a:t>
            </a:r>
            <a:r>
              <a:rPr lang="en-US" altLang="zh-TW" sz="20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onwer</a:t>
            </a:r>
            <a:endParaRPr lang="en-US" altLang="zh-TW" sz="20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chown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-R </a:t>
            </a:r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lctseng:cs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/home/</a:t>
            </a:r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lctseng</a:t>
            </a:r>
            <a:endParaRPr lang="en-US" altLang="zh-TW" sz="18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ea typeface="新細明體" pitchFamily="18" charset="-120"/>
              </a:rPr>
              <a:t>- </a:t>
            </a:r>
            <a:r>
              <a:rPr lang="en-US" altLang="zh-TW" sz="3000" dirty="0" err="1" smtClean="0">
                <a:ea typeface="新細明體" pitchFamily="18" charset="-120"/>
              </a:rPr>
              <a:t>adduser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a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dduser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4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6" y="2057400"/>
            <a:ext cx="7137219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Remove accounts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[FreeBSD]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ea typeface="新細明體" panose="02020500000000000000" pitchFamily="18" charset="-120"/>
              </a:rPr>
              <a:t>, pw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userdel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[Linux] remove the row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pwconv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Backup file and mailbox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tar -</a:t>
            </a:r>
            <a:r>
              <a:rPr lang="en-US" altLang="zh-TW" dirty="0" err="1" smtClean="0">
                <a:ea typeface="新細明體" panose="02020500000000000000" pitchFamily="18" charset="-120"/>
              </a:rPr>
              <a:t>jcf</a:t>
            </a:r>
            <a:r>
              <a:rPr lang="en-US" altLang="zh-TW" dirty="0" smtClean="0">
                <a:ea typeface="新細明體" panose="02020500000000000000" pitchFamily="18" charset="-120"/>
              </a:rPr>
              <a:t> lctseng-home-20151001.tar.bz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tar -</a:t>
            </a:r>
            <a:r>
              <a:rPr lang="en-US" altLang="zh-TW" dirty="0" err="1" smtClean="0">
                <a:ea typeface="新細明體" panose="02020500000000000000" pitchFamily="18" charset="-120"/>
              </a:rPr>
              <a:t>jcf</a:t>
            </a:r>
            <a:r>
              <a:rPr lang="en-US" altLang="zh-TW" dirty="0" smtClean="0">
                <a:ea typeface="新細明體" panose="02020500000000000000" pitchFamily="18" charset="-120"/>
              </a:rPr>
              <a:t> lctseng-mail-20151001.tar.bz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chmod</a:t>
            </a:r>
            <a:r>
              <a:rPr lang="en-US" altLang="zh-TW" dirty="0" smtClean="0">
                <a:ea typeface="新細明體" panose="02020500000000000000" pitchFamily="18" charset="-120"/>
              </a:rPr>
              <a:t> 600 lctseng-*-20151001.tar.bz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 home directory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 err="1" smtClean="0">
                <a:ea typeface="新細明體" panose="02020500000000000000" pitchFamily="18" charset="-120"/>
              </a:rPr>
              <a:t>rf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dirty="0" smtClean="0">
                <a:ea typeface="新細明體" panose="02020500000000000000" pitchFamily="18" charset="-120"/>
              </a:rPr>
              <a:t> –f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(mailbox file)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Disabling login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Ways to disable login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Change user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login shell as /sbin/nologin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Put a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#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front of the account entry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Put a '-' in front of the account entry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Put a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*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the encrypted password field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Add *LOCKED* at the beginning of the excrypted password field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pw lock/unlock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Write a program to show the reason and how to remove the restriction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pw(8)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User ID, Group ID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b="1" dirty="0" smtClean="0">
                <a:ea typeface="新細明體" panose="02020500000000000000" pitchFamily="18" charset="-120"/>
              </a:rPr>
              <a:t>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lctseng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200" dirty="0" err="1">
                <a:ea typeface="新細明體" panose="02020500000000000000" pitchFamily="18" charset="-120"/>
              </a:rPr>
              <a:t>uid</a:t>
            </a:r>
            <a:r>
              <a:rPr lang="en-US" altLang="zh-TW" sz="1200" dirty="0">
                <a:ea typeface="新細明體" panose="02020500000000000000" pitchFamily="18" charset="-120"/>
              </a:rPr>
              <a:t>=10554(</a:t>
            </a:r>
            <a:r>
              <a:rPr lang="en-US" altLang="zh-TW" sz="1200" dirty="0" err="1">
                <a:ea typeface="新細明體" panose="02020500000000000000" pitchFamily="18" charset="-120"/>
              </a:rPr>
              <a:t>lctseng</a:t>
            </a:r>
            <a:r>
              <a:rPr lang="en-US" altLang="zh-TW" sz="1200" dirty="0">
                <a:ea typeface="新細明體" panose="02020500000000000000" pitchFamily="18" charset="-120"/>
              </a:rPr>
              <a:t>) </a:t>
            </a:r>
            <a:r>
              <a:rPr lang="en-US" altLang="zh-TW" sz="1200" dirty="0" err="1">
                <a:ea typeface="新細明體" panose="02020500000000000000" pitchFamily="18" charset="-120"/>
              </a:rPr>
              <a:t>gid</a:t>
            </a:r>
            <a:r>
              <a:rPr lang="en-US" altLang="zh-TW" sz="1200" dirty="0">
                <a:ea typeface="新細明體" panose="02020500000000000000" pitchFamily="18" charset="-120"/>
              </a:rPr>
              <a:t>=1130(</a:t>
            </a:r>
            <a:r>
              <a:rPr lang="en-US" altLang="zh-TW" sz="1200" dirty="0" err="1">
                <a:ea typeface="新細明體" panose="02020500000000000000" pitchFamily="18" charset="-120"/>
              </a:rPr>
              <a:t>cs</a:t>
            </a:r>
            <a:r>
              <a:rPr lang="en-US" altLang="zh-TW" sz="1200" dirty="0">
                <a:ea typeface="新細明體" panose="02020500000000000000" pitchFamily="18" charset="-120"/>
              </a:rPr>
              <a:t>) groups=1130(</a:t>
            </a:r>
            <a:r>
              <a:rPr lang="en-US" altLang="zh-TW" sz="1200" dirty="0" err="1">
                <a:ea typeface="新細明體" panose="02020500000000000000" pitchFamily="18" charset="-120"/>
              </a:rPr>
              <a:t>cs</a:t>
            </a:r>
            <a:r>
              <a:rPr lang="en-US" altLang="zh-TW" sz="1200" dirty="0">
                <a:ea typeface="新細明體" panose="02020500000000000000" pitchFamily="18" charset="-120"/>
              </a:rPr>
              <a:t>),0(wheel),2000(</a:t>
            </a:r>
            <a:r>
              <a:rPr lang="en-US" altLang="zh-TW" sz="1200" dirty="0" err="1">
                <a:ea typeface="新細明體" panose="02020500000000000000" pitchFamily="18" charset="-120"/>
              </a:rPr>
              <a:t>taever</a:t>
            </a:r>
            <a:r>
              <a:rPr lang="en-US" altLang="zh-TW" sz="1200" dirty="0">
                <a:ea typeface="新細明體" panose="02020500000000000000" pitchFamily="18" charset="-120"/>
              </a:rPr>
              <a:t>),2012(security)</a:t>
            </a:r>
            <a:endParaRPr lang="nl-NL" altLang="zh-TW" sz="12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b="1" dirty="0" smtClean="0">
                <a:ea typeface="新細明體" panose="02020500000000000000" pitchFamily="18" charset="-120"/>
              </a:rPr>
              <a:t>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10047</a:t>
            </a:r>
          </a:p>
          <a:p>
            <a:pPr lvl="2" eaLnBrk="1" hangingPunct="1"/>
            <a:r>
              <a:rPr lang="nl-NL" altLang="zh-TW" sz="1200" dirty="0" smtClean="0">
                <a:ea typeface="新細明體" panose="02020500000000000000" pitchFamily="18" charset="-120"/>
              </a:rPr>
              <a:t>Same as above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Super user (defined by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= 0)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z="12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=0(root)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=0(wheel) groups=0(wheel),5(operator)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Other </a:t>
            </a:r>
            <a:r>
              <a:rPr lang="en-US" altLang="zh-TW" sz="2000" smtClean="0">
                <a:ea typeface="新細明體" panose="02020500000000000000" pitchFamily="18" charset="-120"/>
              </a:rPr>
              <a:t>built-in </a:t>
            </a:r>
            <a:r>
              <a:rPr lang="en-US" altLang="zh-TW" sz="2000" dirty="0">
                <a:ea typeface="新細明體" panose="02020500000000000000" pitchFamily="18" charset="-120"/>
              </a:rPr>
              <a:t>u</a:t>
            </a:r>
            <a:r>
              <a:rPr lang="en-US" altLang="zh-TW" sz="2000" smtClean="0">
                <a:ea typeface="新細明體" panose="02020500000000000000" pitchFamily="18" charset="-120"/>
              </a:rPr>
              <a:t>sers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daemon: owner of many system processes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bin: owner of system commands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sys: owner of the kernel and memory images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nobody: owner of 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Rootly</a:t>
            </a:r>
            <a:r>
              <a:rPr lang="en-US" altLang="zh-TW" dirty="0" smtClean="0">
                <a:ea typeface="新細明體" pitchFamily="18" charset="-120"/>
              </a:rPr>
              <a:t> Powers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The Root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Root is God, also called super-user.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UID is 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UNIX permits the superuser to perform any valid operation on any file or process,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Changing the root directory of a process with </a:t>
            </a:r>
            <a:r>
              <a:rPr lang="en-US" altLang="zh-TW" sz="1800" b="1" smtClean="0">
                <a:ea typeface="新細明體" panose="02020500000000000000" pitchFamily="18" charset="-120"/>
              </a:rPr>
              <a:t>chroot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Raising anyone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resource usage limits and process priorities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renice, edquota</a:t>
            </a:r>
            <a:r>
              <a:rPr lang="en-US" altLang="zh-TW" sz="18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hostname (</a:t>
            </a:r>
            <a:r>
              <a:rPr lang="en-US" altLang="zh-TW" sz="1800" b="1" smtClean="0">
                <a:ea typeface="新細明體" panose="02020500000000000000" pitchFamily="18" charset="-120"/>
              </a:rPr>
              <a:t>hostname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Configuring network interfaces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ifconfig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Shutting down the system (</a:t>
            </a:r>
            <a:r>
              <a:rPr lang="en-US" altLang="zh-TW" sz="1800" b="1" smtClean="0">
                <a:ea typeface="新細明體" panose="02020500000000000000" pitchFamily="18" charset="-120"/>
              </a:rPr>
              <a:t>shutdown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Login as root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Console login (</a:t>
            </a:r>
            <a:r>
              <a:rPr lang="en-US" altLang="zh-TW" sz="2400" dirty="0" err="1" smtClean="0">
                <a:ea typeface="新細明體" panose="02020500000000000000" pitchFamily="18" charset="-120"/>
              </a:rPr>
              <a:t>ttyv</a:t>
            </a:r>
            <a:r>
              <a:rPr lang="en-US" altLang="zh-TW" sz="2400" dirty="0" smtClean="0">
                <a:ea typeface="新細明體" panose="02020500000000000000" pitchFamily="18" charset="-120"/>
              </a:rPr>
              <a:t>, Alt+F1~F6)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Allow root login on console.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If you don</a:t>
            </a:r>
            <a:r>
              <a:rPr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t want to permit root login in the console (in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ttys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	ttyv1   "/</a:t>
            </a:r>
            <a:r>
              <a:rPr lang="en-US" altLang="zh-TW" sz="1800" dirty="0" err="1" smtClean="0"/>
              <a:t>usr</a:t>
            </a:r>
            <a:r>
              <a:rPr lang="en-US" altLang="zh-TW" sz="1800" dirty="0" smtClean="0"/>
              <a:t>/</a:t>
            </a:r>
            <a:r>
              <a:rPr lang="en-US" altLang="zh-TW" sz="1800" dirty="0" err="1" smtClean="0"/>
              <a:t>libexec</a:t>
            </a:r>
            <a:r>
              <a:rPr lang="en-US" altLang="zh-TW" sz="1800" dirty="0" smtClean="0"/>
              <a:t>/</a:t>
            </a:r>
            <a:r>
              <a:rPr lang="en-US" altLang="zh-TW" sz="1800" dirty="0" err="1" smtClean="0"/>
              <a:t>getty</a:t>
            </a:r>
            <a:r>
              <a:rPr lang="en-US" altLang="zh-TW" sz="1800" dirty="0" smtClean="0"/>
              <a:t> Pc"         cons25  on  secure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en-US" altLang="zh-TW" sz="1800" dirty="0" smtClean="0">
                <a:sym typeface="Wingdings" panose="05000000000000000000" pitchFamily="2" charset="2"/>
              </a:rPr>
              <a:t>ttyv1   "/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usr</a:t>
            </a:r>
            <a:r>
              <a:rPr lang="en-US" altLang="zh-TW" sz="1800" dirty="0" smtClean="0">
                <a:sym typeface="Wingdings" panose="05000000000000000000" pitchFamily="2" charset="2"/>
              </a:rPr>
              <a:t>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libexec</a:t>
            </a:r>
            <a:r>
              <a:rPr lang="en-US" altLang="zh-TW" sz="1800" dirty="0" smtClean="0">
                <a:sym typeface="Wingdings" panose="05000000000000000000" pitchFamily="2" charset="2"/>
              </a:rPr>
              <a:t>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getty</a:t>
            </a:r>
            <a:r>
              <a:rPr lang="en-US" altLang="zh-TW" sz="1800" dirty="0" smtClean="0">
                <a:sym typeface="Wingdings" panose="05000000000000000000" pitchFamily="2" charset="2"/>
              </a:rPr>
              <a:t> Pc"         cons25  on  </a:t>
            </a:r>
            <a:r>
              <a:rPr lang="en-US" altLang="zh-TW" sz="1800" i="1" dirty="0" smtClean="0">
                <a:solidFill>
                  <a:schemeClr val="hlink"/>
                </a:solidFill>
                <a:sym typeface="Wingdings" panose="05000000000000000000" pitchFamily="2" charset="2"/>
              </a:rPr>
              <a:t>insecure</a:t>
            </a:r>
            <a:endParaRPr lang="en-US" altLang="zh-TW" sz="1800" i="1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Remote login (login via </a:t>
            </a:r>
            <a:r>
              <a:rPr lang="en-US" altLang="zh-TW" sz="2400" dirty="0" err="1" smtClean="0">
                <a:ea typeface="新細明體" panose="02020500000000000000" pitchFamily="18" charset="-120"/>
              </a:rPr>
              <a:t>ssh</a:t>
            </a:r>
            <a:r>
              <a:rPr lang="en-US" altLang="zh-TW" sz="2400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sshd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ssh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sshd_config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#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PermitRootLogin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yes</a:t>
            </a:r>
          </a:p>
          <a:p>
            <a:pPr lvl="2" eaLnBrk="1" hangingPunct="1"/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DON’T DO THAT !!!</a:t>
            </a:r>
          </a:p>
          <a:p>
            <a:pPr lvl="1"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Log: /</a:t>
            </a:r>
            <a:r>
              <a:rPr lang="en-US" altLang="zh-TW" sz="22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2200" dirty="0" smtClean="0">
                <a:ea typeface="新細明體" panose="02020500000000000000" pitchFamily="18" charset="-120"/>
              </a:rPr>
              <a:t>/log/auth.log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: substitute user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-,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i="1" dirty="0" smtClean="0">
                <a:ea typeface="新細明體" panose="02020500000000000000" pitchFamily="18" charset="-120"/>
              </a:rPr>
              <a:t>username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/>
              <a:t>※ Environment is unmodified with the exception of USER, HOME, SHELL which will be changed to target user.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/>
              <a:t>※ “</a:t>
            </a:r>
            <a:r>
              <a:rPr lang="en-US" altLang="zh-TW" sz="1800" dirty="0" err="1" smtClean="0"/>
              <a:t>su</a:t>
            </a:r>
            <a:r>
              <a:rPr lang="en-US" altLang="zh-TW" sz="1800" dirty="0" smtClean="0"/>
              <a:t> -” will simulate as a full login. (all environment variables changed)</a:t>
            </a:r>
            <a:endParaRPr lang="en-US" altLang="zh-TW" sz="1800" i="1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: a limited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(security/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Subdivide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superuser</a:t>
            </a:r>
            <a:r>
              <a:rPr lang="en-US" altLang="zh-TW" sz="18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can execute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on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as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Each command executed through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logged (/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/log/auth.log)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/local/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using </a:t>
            </a:r>
            <a:r>
              <a:rPr lang="en-US" altLang="zh-TW" sz="1800" b="1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sz="1800" b="1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can check mutual exclusive access of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Syntax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Change editor: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EDITOR &lt;editor you want&gt;</a:t>
            </a:r>
            <a:endParaRPr lang="en-US" altLang="zh-TW" sz="1600" dirty="0" smtClean="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600200" y="4362450"/>
            <a:ext cx="7239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Sep 20 02:10:08 NASA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TTY=pts/1 ; PWD=/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tmp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;                                                      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USER=root ; COMMAND=/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rc.d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/pf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lvl="1" eaLnBrk="1" hangingPunct="1"/>
            <a:r>
              <a:rPr lang="en-US" altLang="zh-TW" u="sng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dirty="0" smtClean="0">
                <a:ea typeface="新細明體" panose="02020500000000000000" pitchFamily="18" charset="-120"/>
              </a:rPr>
              <a:t> format</a:t>
            </a:r>
          </a:p>
          <a:p>
            <a:pPr lvl="2" eaLnBrk="1" hangingPunct="1"/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dirty="0" smtClean="0">
                <a:ea typeface="新細明體" panose="02020500000000000000" pitchFamily="18" charset="-120"/>
              </a:rPr>
              <a:t> can execute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dirty="0" smtClean="0">
                <a:ea typeface="新細明體" panose="02020500000000000000" pitchFamily="18" charset="-120"/>
              </a:rPr>
              <a:t> on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dirty="0" smtClean="0">
                <a:ea typeface="新細明體" panose="02020500000000000000" pitchFamily="18" charset="-120"/>
              </a:rPr>
              <a:t>as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user (group) to whom the line applies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hosts on which the line should be noted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commands that the specified users may run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users as whom they may be executed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absolute path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Alias: create another name for groups of commands/hosts/users/run-as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5000" y="4191000"/>
            <a:ext cx="6176962" cy="1930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DUMP=/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/dump,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/restore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PRINT=/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lpc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lprm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(4) 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176963" cy="5324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PRINT=/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lpc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lprm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SU=/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ystseng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thchen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Runas_Alias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NOBODY=nobody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yench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ALL=ALL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ctseng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	ALL=(ALL)ALL,!SHELL,!SU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	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csduty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=PRINT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	BSD=(NOBODY)/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/bin/more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%wheel		ALL=NOPASSWD:/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/shutdown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489631" y="1002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Important!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Someone cannot use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bin/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!!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But…there still some ways can make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vim/more/less commands have “shell escape”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Execute shell commands within these editors/pagers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 vim -&gt; shell escape -&gt; execute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SHELL</a:t>
            </a:r>
            <a:r>
              <a:rPr lang="en-US" altLang="zh-TW" dirty="0" smtClean="0">
                <a:ea typeface="新細明體" panose="02020500000000000000" pitchFamily="18" charset="-120"/>
              </a:rPr>
              <a:t>!!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95800" y="152400"/>
            <a:ext cx="44958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SHELLS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SU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         ALL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=(ALL)ALL,!SHELLS,!SU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31" y="3791962"/>
            <a:ext cx="806148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(6)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Someone cannot use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bin/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!!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But…there still some ways can make it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Shell is a program, and </a:t>
            </a:r>
            <a:r>
              <a:rPr lang="en-US" altLang="zh-TW" dirty="0" err="1">
                <a:ea typeface="新細明體" panose="02020500000000000000" pitchFamily="18" charset="-120"/>
              </a:rPr>
              <a:t>sudoers</a:t>
            </a:r>
            <a:r>
              <a:rPr lang="en-US" altLang="zh-TW" dirty="0">
                <a:ea typeface="新細明體" panose="02020500000000000000" pitchFamily="18" charset="-120"/>
              </a:rPr>
              <a:t> needs to specify absolute </a:t>
            </a:r>
            <a:r>
              <a:rPr lang="en-US" altLang="zh-TW" dirty="0" smtClean="0">
                <a:ea typeface="新細明體" panose="02020500000000000000" pitchFamily="18" charset="-120"/>
              </a:rPr>
              <a:t>path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Copy that program and executes it somewhere else</a:t>
            </a:r>
          </a:p>
          <a:p>
            <a:pPr lvl="1" eaLnBrk="1" hangingPunct="1"/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SHELL!!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95800" y="152400"/>
            <a:ext cx="44958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SHELLS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SU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         ALL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=(ALL)ALL,!SHELLS,!SU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0" y="3581400"/>
            <a:ext cx="7525226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sudoers</a:t>
            </a:r>
            <a:r>
              <a:rPr lang="en-US" altLang="zh-TW" dirty="0" smtClean="0"/>
              <a:t> Example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r>
              <a:rPr lang="en-US" altLang="zh-TW" dirty="0" smtClean="0"/>
              <a:t>	ALL=(ALL) ALL</a:t>
            </a:r>
          </a:p>
          <a:p>
            <a:r>
              <a:rPr lang="en-US" altLang="zh-TW" dirty="0" smtClean="0"/>
              <a:t>%wheel	ALL=(ALL) NOPASSWD: ALL</a:t>
            </a:r>
            <a:endParaRPr lang="zh-TW" altLang="en-US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4600"/>
            <a:ext cx="808014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Advantage of sudo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Accountability is much improved because of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command logging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Operators can do chores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without unlimited root privileges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The real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password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can be known to only one or two people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It</a:t>
            </a:r>
            <a:r>
              <a:rPr lang="en-US" altLang="zh-TW" sz="20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s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faster to use </a:t>
            </a:r>
            <a:r>
              <a:rPr lang="en-US" altLang="zh-TW" sz="20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than to run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or login as root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Privileges can be revoked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without the need to change the root password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canonical list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of all users with root privileges is maintained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There is less chance of a root shell being left unattended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single file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can be used to control access for an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entire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Adding New Users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Steps to add a new user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Edit the password and group files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ea typeface="新細明體" panose="02020500000000000000" pitchFamily="18" charset="-120"/>
              </a:rPr>
              <a:t>, pw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an initial password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quota (if enabled, see handbook for quota settings)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Create user home directory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mkdir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Copy startup files to user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home (optional)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cp</a:t>
            </a:r>
            <a:r>
              <a:rPr lang="en-US" altLang="zh-TW" dirty="0" smtClean="0">
                <a:ea typeface="新細明體" panose="02020500000000000000" pitchFamily="18" charset="-120"/>
              </a:rPr>
              <a:t> .</a:t>
            </a:r>
            <a:r>
              <a:rPr lang="en-US" altLang="zh-TW" dirty="0" err="1" smtClean="0">
                <a:ea typeface="新細明體" panose="02020500000000000000" pitchFamily="18" charset="-120"/>
              </a:rPr>
              <a:t>tcshrc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the file/directory owner to the user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chown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R 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lctseng:cs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Store user information: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name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 (* or x)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Default GID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GECOS information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Full name, office, extension, home phone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Home directory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is separated by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: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5410201"/>
            <a:ext cx="6019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lctseng@NASA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$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grep 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passwd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:*: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1002:20:User &amp;:/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encrypted password is stored in shadow file for security reason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dirty="0" smtClean="0">
                <a:ea typeface="新細明體" panose="02020500000000000000" pitchFamily="18" charset="-120"/>
              </a:rPr>
              <a:t>	(BSD)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/shadow		(Linux)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088" y="3733800"/>
            <a:ext cx="74911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master.passwd</a:t>
            </a:r>
            <a:endParaRPr kumimoji="0" lang="en-US" altLang="zh-TW" sz="12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1$4KQcUPbi$/nVs5bPDUXoyLLxw9Yp9D.:1002:20::0:0:User &amp;:/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199" y="2971800"/>
            <a:ext cx="56626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77000" y="30480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(BSD)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477000" y="4153862"/>
            <a:ext cx="2490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5715000"/>
            <a:ext cx="70294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lctseng@yhlinux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1$4KQcUPbi$/nVs5bPDUXoyLLxw9Yp9D.:14529:0:99999:7:::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477000" y="6195541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/shadow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4876800"/>
            <a:ext cx="5638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lctseng@yhlinux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lctseng:x:1002:20:User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77000" y="4953000"/>
            <a:ext cx="261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/etc/passwd (Linux)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Encrypted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Plaintext: at most 8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Cipher: 13 characters long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vFj42r/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HzGqXk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md5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Cipher: 34 characters long started with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$1$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$1$xbFdBaRp$zXSp9e4y32ho0MB9Cu2iV0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sha512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Plaintext: arbitrary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Cipher: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106 </a:t>
            </a:r>
            <a:r>
              <a:rPr lang="en-US" altLang="zh-TW" sz="1600" dirty="0">
                <a:ea typeface="新細明體" panose="02020500000000000000" pitchFamily="18" charset="-120"/>
              </a:rPr>
              <a:t>characters long started with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</a:t>
            </a:r>
            <a:r>
              <a:rPr lang="en-US" altLang="zh-TW" sz="1600" dirty="0">
                <a:ea typeface="新細明體" panose="02020500000000000000" pitchFamily="18" charset="-120"/>
              </a:rPr>
              <a:t>6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$6$o4B4Pa/ql3PpRAQo$196.cCzrTCOIpPqk.VX7EqR0YNtf0dRLdx5Hzl6S7uGaPz4EDJdoXnmsSf.A21xS2zimI1XsHAglCR2Pw7ols1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(5), “AUTHENTICATION”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section: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passwd_format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752600" y="6214646"/>
            <a:ext cx="2514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passwd_format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=sha512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GECOS </a:t>
            </a:r>
          </a:p>
          <a:p>
            <a:pPr lvl="1" eaLnBrk="1" hangingPunct="1"/>
            <a:r>
              <a:rPr lang="en-US" altLang="zh-TW" b="1" dirty="0" smtClean="0"/>
              <a:t>G</a:t>
            </a:r>
            <a:r>
              <a:rPr lang="en-US" altLang="zh-TW" dirty="0" smtClean="0"/>
              <a:t>eneral </a:t>
            </a:r>
            <a:r>
              <a:rPr lang="en-US" altLang="zh-TW" b="1" dirty="0" smtClean="0"/>
              <a:t>E</a:t>
            </a:r>
            <a:r>
              <a:rPr lang="en-US" altLang="zh-TW" dirty="0" smtClean="0"/>
              <a:t>lectric </a:t>
            </a:r>
            <a:r>
              <a:rPr lang="en-US" altLang="zh-TW" b="1" dirty="0" smtClean="0"/>
              <a:t>C</a:t>
            </a:r>
            <a:r>
              <a:rPr lang="en-US" altLang="zh-TW" dirty="0" smtClean="0"/>
              <a:t>omprehensive </a:t>
            </a:r>
            <a:r>
              <a:rPr lang="en-US" altLang="zh-TW" b="1" dirty="0" smtClean="0"/>
              <a:t>O</a:t>
            </a:r>
            <a:r>
              <a:rPr lang="en-US" altLang="zh-TW" dirty="0" smtClean="0"/>
              <a:t>perating </a:t>
            </a:r>
            <a:r>
              <a:rPr lang="en-US" altLang="zh-TW" b="1" dirty="0" smtClean="0"/>
              <a:t>S</a:t>
            </a:r>
            <a:r>
              <a:rPr lang="en-US" altLang="zh-TW" dirty="0" smtClean="0"/>
              <a:t>ystem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Commonly used to record personal information</a:t>
            </a:r>
          </a:p>
          <a:p>
            <a:pPr lvl="1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separated</a:t>
            </a:r>
          </a:p>
          <a:p>
            <a:pPr lvl="1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finger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command will use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chfn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change your GECOS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4114800"/>
            <a:ext cx="5105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#Changing user information for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Shell: /bin/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Full Name: User &amp;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Location: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Other information: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02847" y="215900"/>
            <a:ext cx="4262705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</a:t>
            </a:r>
            <a:r>
              <a:rPr kumimoji="0" lang="en-US" altLang="zh-TW" sz="1200" dirty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 &amp;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Command interpreter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tcsh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/bin/bash	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/ports/shells/bash)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zsh</a:t>
            </a:r>
            <a:r>
              <a:rPr lang="en-US" altLang="zh-TW" dirty="0" smtClean="0">
                <a:ea typeface="新細明體" panose="02020500000000000000" pitchFamily="18" charset="-120"/>
              </a:rPr>
              <a:t>	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/ports/shells/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zsh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chsh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change your shell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802847" y="197068"/>
            <a:ext cx="4262705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kumimoji="0" lang="en-US" altLang="zh-TW" sz="1200" dirty="0" smtClean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200" dirty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solidFill>
                <a:srgbClr val="FFC000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828800" y="4343400"/>
            <a:ext cx="5105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#Changing user information for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Shell: /bin/</a:t>
            </a:r>
            <a:r>
              <a:rPr kumimoji="0"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solidFill>
                <a:srgbClr val="FF0000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Full Name: User &amp;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Location: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Other information: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1709</TotalTime>
  <Words>1752</Words>
  <Application>Microsoft Office PowerPoint</Application>
  <PresentationFormat>如螢幕大小 (4:3)</PresentationFormat>
  <Paragraphs>375</Paragraphs>
  <Slides>29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42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Verdana</vt:lpstr>
      <vt:lpstr>Wingdings</vt:lpstr>
      <vt:lpstr>Computer Center</vt:lpstr>
      <vt:lpstr>User Management</vt:lpstr>
      <vt:lpstr>ID</vt:lpstr>
      <vt:lpstr>Adding New Users</vt:lpstr>
      <vt:lpstr>Steps to add a new user</vt:lpstr>
      <vt:lpstr>Step to add a new user –  1. password and group file (1)</vt:lpstr>
      <vt:lpstr>Step to add a new user –  1. password and group file (2)</vt:lpstr>
      <vt:lpstr>Step to add a new user –  1. password and group file (3)</vt:lpstr>
      <vt:lpstr>Step to add a new user –  1. password and group file (4)</vt:lpstr>
      <vt:lpstr>Step to add a new user –  1. password and group file (5)</vt:lpstr>
      <vt:lpstr>Step to add a new user –  1. password and group file (6)</vt:lpstr>
      <vt:lpstr>Step to add a new user –  1. password and group file (7)</vt:lpstr>
      <vt:lpstr>Step to add a new user –  1. password and group file (8)</vt:lpstr>
      <vt:lpstr>Step to add a new user –  1. password and group file (9)</vt:lpstr>
      <vt:lpstr>Step to add a new user –  1. password and group file (10)</vt:lpstr>
      <vt:lpstr>Step to add a new user –  2, 3, 4</vt:lpstr>
      <vt:lpstr>Step to add a new user –  5, 6</vt:lpstr>
      <vt:lpstr>Step to add a new user - adduser</vt:lpstr>
      <vt:lpstr>Remove accounts</vt:lpstr>
      <vt:lpstr>Disabling login</vt:lpstr>
      <vt:lpstr>Rootly Powers</vt:lpstr>
      <vt:lpstr>The Root</vt:lpstr>
      <vt:lpstr>Becoming root (1)</vt:lpstr>
      <vt:lpstr>Becoming root (2)</vt:lpstr>
      <vt:lpstr>Becoming root (3)</vt:lpstr>
      <vt:lpstr>Becoming root (4) </vt:lpstr>
      <vt:lpstr>Becoming root (5)</vt:lpstr>
      <vt:lpstr>Becoming root (6)</vt:lpstr>
      <vt:lpstr>sudoers Example</vt:lpstr>
      <vt:lpstr>Advantage of sudo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lastModifiedBy>Liang-Chi Tseng</cp:lastModifiedBy>
  <cp:revision>275</cp:revision>
  <cp:lastPrinted>1601-01-01T00:00:00Z</cp:lastPrinted>
  <dcterms:created xsi:type="dcterms:W3CDTF">1601-01-01T00:00:00Z</dcterms:created>
  <dcterms:modified xsi:type="dcterms:W3CDTF">2015-10-01T10:20:29Z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