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sldIdLst>
    <p:sldId id="256" r:id="rId2"/>
    <p:sldId id="263" r:id="rId3"/>
    <p:sldId id="260" r:id="rId4"/>
    <p:sldId id="257" r:id="rId5"/>
    <p:sldId id="272" r:id="rId6"/>
    <p:sldId id="262" r:id="rId7"/>
    <p:sldId id="261" r:id="rId8"/>
    <p:sldId id="270" r:id="rId9"/>
    <p:sldId id="268" r:id="rId10"/>
    <p:sldId id="265" r:id="rId11"/>
    <p:sldId id="269" r:id="rId1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797" autoAdjust="0"/>
  </p:normalViewPr>
  <p:slideViewPr>
    <p:cSldViewPr>
      <p:cViewPr varScale="1">
        <p:scale>
          <a:sx n="79" d="100"/>
          <a:sy n="79" d="100"/>
        </p:scale>
        <p:origin x="108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8DA421B-5354-8B4F-A11F-B468A58D0085}" type="datetimeFigureOut">
              <a:rPr lang="zh-TW" altLang="en-US"/>
              <a:pPr>
                <a:defRPr/>
              </a:pPr>
              <a:t>2016/9/22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FE44BF6E-A483-0F49-B09A-A87CF25925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449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3498B48-26AD-294A-97BF-C5D898030089}" type="slidenum">
              <a:rPr lang="zh-TW" altLang="en-US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216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4DBE11D-92CA-174E-991C-017B1A53C3CD}" type="slidenum">
              <a:rPr lang="zh-TW" altLang="en-US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12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82387E8-2FE7-3D4F-A3F2-2E60332B5555}" type="slidenum">
              <a:rPr lang="zh-TW" altLang="en-US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99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82387E8-2FE7-3D4F-A3F2-2E60332B5555}" type="slidenum">
              <a:rPr lang="zh-TW" altLang="en-US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699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FD0D0AC-58CC-BF40-B4FA-E656527819EC}" type="slidenum">
              <a:rPr lang="zh-TW" altLang="en-US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871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FD0D0AC-58CC-BF40-B4FA-E656527819EC}" type="slidenum">
              <a:rPr lang="zh-TW" altLang="en-US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338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A3617D8-1787-7545-982C-EBD785234C72}" type="slidenum">
              <a:rPr lang="zh-TW" altLang="en-US">
                <a:latin typeface="Times" charset="0"/>
              </a:rPr>
              <a:pPr/>
              <a:t>9</a:t>
            </a:fld>
            <a:endParaRPr lang="en-US" altLang="zh-TW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7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924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8892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2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3500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5831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3328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91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11515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80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920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056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4A440F5A-CBB2-5D46-A250-817D9FF22FC2}" type="slidenum">
              <a:rPr lang="en-US" altLang="zh-TW" sz="1400" smtClean="0">
                <a:solidFill>
                  <a:schemeClr val="bg1"/>
                </a:solidFill>
                <a:latin typeface="Futura Md BT" pitchFamily="34" charset="0"/>
              </a:rPr>
              <a:pPr algn="ctr" eaLnBrk="1" hangingPunct="1">
                <a:defRPr/>
              </a:pPr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3.nctu.edu.tw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lta.nctu.edu.tw/" TargetMode="External"/><Relationship Id="rId5" Type="http://schemas.openxmlformats.org/officeDocument/2006/relationships/hyperlink" Target="http://isc.cs.nctu.edu.tw/" TargetMode="External"/><Relationship Id="rId4" Type="http://schemas.openxmlformats.org/officeDocument/2006/relationships/hyperlink" Target="mailto:ta@nasa.cs.nctu.edu.t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200" b="1">
                <a:effectLst/>
              </a:rPr>
              <a:t>System Administration Practice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zh-TW" dirty="0" err="1">
                <a:ea typeface="新細明體" charset="-120"/>
              </a:rPr>
              <a:t>chchang2222</a:t>
            </a:r>
            <a:endParaRPr lang="zh-TW" altLang="zh-TW" dirty="0"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SA-NA Junction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FreeBSD</a:t>
            </a:r>
          </a:p>
          <a:p>
            <a:pPr lvl="1"/>
            <a:r>
              <a:rPr lang="EN-US" altLang="zh-TW" dirty="0">
                <a:ea typeface="華康標楷體(P)" charset="0"/>
              </a:rPr>
              <a:t>10.3-RELEASE</a:t>
            </a:r>
          </a:p>
          <a:p>
            <a:pPr lvl="2"/>
            <a:r>
              <a:rPr lang="EN-US" altLang="ZH-TW" dirty="0">
                <a:ea typeface="華康標楷體(P)" charset="0"/>
              </a:rPr>
              <a:t>http://ftp.tw.freebsd.org/pub/FreeBSD/releases/ISO-IMAGES/10.3/</a:t>
            </a:r>
          </a:p>
          <a:p>
            <a:pPr lvl="1"/>
            <a:endParaRPr lang="en-US" altLang="zh-TW" dirty="0">
              <a:ea typeface="華康標楷體(P)" charset="0"/>
            </a:endParaRPr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We Want You!</a:t>
            </a:r>
            <a:endParaRPr lang="zh-TW" altLang="en-US" dirty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335121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1" name="Picture 5" descr="C:\Users\Cage\Desktop\尾牙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49815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00175"/>
            <a:ext cx="3449638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charset="-120"/>
              </a:rPr>
              <a:t>Syllabus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25563"/>
            <a:ext cx="77724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dirty="0">
                <a:ea typeface="新細明體" charset="-120"/>
              </a:rPr>
              <a:t>Website: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 dirty="0">
                <a:ea typeface="新細明體" charset="-120"/>
                <a:hlinkClick r:id="rId3"/>
              </a:rPr>
              <a:t>https://e3.nctu.edu.tw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>
                <a:ea typeface="新細明體" charset="-120"/>
              </a:rPr>
              <a:t>Instructor: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1800" dirty="0">
                <a:ea typeface="新細明體" charset="-120"/>
              </a:rPr>
              <a:t>易志偉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>
                <a:ea typeface="新細明體" charset="-120"/>
              </a:rPr>
              <a:t>Time: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>
                <a:ea typeface="新細明體" charset="-120"/>
              </a:rPr>
              <a:t>Thu. IJK (PM 6:30 ~ 9:20)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>
                <a:ea typeface="新細明體" charset="-120"/>
              </a:rPr>
              <a:t>Place: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>
                <a:ea typeface="新細明體" charset="-120"/>
              </a:rPr>
              <a:t>EC114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200" dirty="0">
                <a:ea typeface="新細明體" charset="-120"/>
              </a:rPr>
              <a:t>English Slides and Exams, Chinese Lecture (TAs can support)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dirty="0">
                <a:ea typeface="新細明體" charset="-120"/>
              </a:rPr>
              <a:t>TAs: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>
                <a:ea typeface="新細明體" charset="-120"/>
              </a:rPr>
              <a:t>Email to TAs: </a:t>
            </a:r>
            <a:r>
              <a:rPr lang="EN-US" altLang="ZH-TW" sz="1800" u="sng" dirty="0">
                <a:solidFill>
                  <a:srgbClr val="FF0000"/>
                </a:solidFill>
                <a:ea typeface="新細明體" charset="-120"/>
                <a:hlinkClick r:id="rId4"/>
              </a:rPr>
              <a:t>ta@nasa.cs.nctu.edu.tw</a:t>
            </a:r>
            <a:endParaRPr lang="EN-US" altLang="ZH-TW" sz="1800" u="sng" dirty="0">
              <a:solidFill>
                <a:srgbClr val="FF0000"/>
              </a:solidFill>
              <a:ea typeface="新細明體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 dirty="0">
                <a:ea typeface="新細明體" charset="-120"/>
              </a:rPr>
              <a:t>IRC channel #</a:t>
            </a:r>
            <a:r>
              <a:rPr lang="EN-US" altLang="ZH-TW" sz="1800" dirty="0" err="1">
                <a:ea typeface="新細明體" charset="-120"/>
              </a:rPr>
              <a:t>nctuNASA</a:t>
            </a:r>
            <a:r>
              <a:rPr lang="EN-US" altLang="ZH-TW" sz="1800" dirty="0">
                <a:ea typeface="新細明體" charset="-120"/>
              </a:rPr>
              <a:t> (</a:t>
            </a:r>
            <a:r>
              <a:rPr lang="EN-US" altLang="ZH-TW" sz="1800" dirty="0" err="1">
                <a:ea typeface="新細明體" charset="-120"/>
              </a:rPr>
              <a:t>ILoveCSCC</a:t>
            </a:r>
            <a:r>
              <a:rPr lang="EN-US" altLang="ZH-TW" sz="1800" dirty="0">
                <a:ea typeface="新細明體" charset="-120"/>
              </a:rPr>
              <a:t>) on </a:t>
            </a:r>
            <a:r>
              <a:rPr lang="EN-US" altLang="ZH-TW" sz="1800" dirty="0" err="1">
                <a:ea typeface="新細明體" charset="-120"/>
              </a:rPr>
              <a:t>freenode</a:t>
            </a:r>
            <a:r>
              <a:rPr lang="EN-US" altLang="ZH-TW" sz="1800" dirty="0">
                <a:ea typeface="新細明體" charset="-120"/>
              </a:rPr>
              <a:t> </a:t>
            </a:r>
            <a:endParaRPr lang="en-US" altLang="zh-TW" sz="1800" dirty="0">
              <a:solidFill>
                <a:srgbClr val="0070C0"/>
              </a:solidFill>
              <a:ea typeface="新細明體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200" dirty="0">
                <a:ea typeface="新細明體" charset="-120"/>
              </a:rPr>
              <a:t>資安學程 </a:t>
            </a:r>
            <a:r>
              <a:rPr lang="EN-US" altLang="zh-TW" sz="2200" dirty="0">
                <a:ea typeface="新細明體" charset="-120"/>
                <a:hlinkClick r:id="rId5"/>
              </a:rPr>
              <a:t>http://isc.cs.nctu.edu.tw/</a:t>
            </a:r>
            <a:endParaRPr lang="EN-US" altLang="zh-TW" sz="2200" dirty="0">
              <a:ea typeface="新細明體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ZH-TW" altLang="en-US" sz="2200" dirty="0">
                <a:ea typeface="新細明體" charset="-120"/>
              </a:rPr>
              <a:t>大學部雲端系統學分學程 </a:t>
            </a:r>
            <a:r>
              <a:rPr lang="EN-US" altLang="zh-TW" sz="2200" dirty="0">
                <a:ea typeface="新細明體" charset="-120"/>
                <a:hlinkClick r:id="rId6"/>
              </a:rPr>
              <a:t>http://delta.nctu.edu.tw/</a:t>
            </a:r>
            <a:endParaRPr lang="EN-US" altLang="zh-TW" sz="2200" dirty="0">
              <a:ea typeface="新細明體" charset="-120"/>
            </a:endParaRPr>
          </a:p>
        </p:txBody>
      </p:sp>
      <p:pic>
        <p:nvPicPr>
          <p:cNvPr id="6148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2" y="120770"/>
            <a:ext cx="3049588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Syllabus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/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Course Textbook and 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3652838"/>
          </a:xfrm>
        </p:spPr>
        <p:txBody>
          <a:bodyPr/>
          <a:lstStyle/>
          <a:p>
            <a:pPr eaLnBrk="1" hangingPunct="1"/>
            <a:r>
              <a:rPr lang="EN-US" altLang="ZH-TW" sz="2000" dirty="0">
                <a:ea typeface="新細明體" charset="-120"/>
              </a:rPr>
              <a:t>Textbook</a:t>
            </a:r>
          </a:p>
          <a:p>
            <a:pPr lvl="1" eaLnBrk="1" hangingPunct="1"/>
            <a:r>
              <a:rPr lang="EN-US" altLang="ZH-TW" sz="1800" dirty="0">
                <a:ea typeface="新細明體" charset="-120"/>
              </a:rPr>
              <a:t>UNIX and Linux System Administration Handbook, 4th ed. </a:t>
            </a:r>
          </a:p>
          <a:p>
            <a:pPr lvl="1" eaLnBrk="1" hangingPunct="1"/>
            <a:r>
              <a:rPr lang="EN-US" altLang="ZH-TW" sz="1800" dirty="0">
                <a:ea typeface="新細明體" charset="-120"/>
              </a:rPr>
              <a:t>Slides</a:t>
            </a:r>
          </a:p>
          <a:p>
            <a:pPr eaLnBrk="1" hangingPunct="1"/>
            <a:r>
              <a:rPr lang="EN-US" altLang="ZH-TW" sz="2000" dirty="0">
                <a:ea typeface="新細明體" charset="-120"/>
              </a:rPr>
              <a:t>References: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FreeBSD Handbook</a:t>
            </a:r>
            <a:endParaRPr lang="en-US" altLang="zh-TW" dirty="0">
              <a:ea typeface="新細明體" charset="-120"/>
            </a:endParaRPr>
          </a:p>
          <a:p>
            <a:pPr lvl="1" eaLnBrk="1" hangingPunct="1"/>
            <a:r>
              <a:rPr lang="EN-US" altLang="ZH-TW" dirty="0">
                <a:ea typeface="新細明體" charset="-120"/>
              </a:rPr>
              <a:t>FreeBSD Porter's Handbook</a:t>
            </a:r>
            <a:endParaRPr lang="en-US" altLang="zh-TW" dirty="0">
              <a:ea typeface="新細明體" charset="-120"/>
            </a:endParaRPr>
          </a:p>
          <a:p>
            <a:pPr lvl="1" eaLnBrk="1" hangingPunct="1"/>
            <a:r>
              <a:rPr lang="EN-US" altLang="ZH-TW" dirty="0">
                <a:ea typeface="新細明體" charset="-120"/>
              </a:rPr>
              <a:t>FreeBSD Mastery Series</a:t>
            </a:r>
          </a:p>
          <a:p>
            <a:pPr lvl="1" eaLnBrk="1" hangingPunct="1"/>
            <a:r>
              <a:rPr lang="EN-US" altLang="ZH-TW" dirty="0" err="1">
                <a:ea typeface="新細明體" charset="-120"/>
              </a:rPr>
              <a:t>Archlinux</a:t>
            </a:r>
            <a:r>
              <a:rPr lang="EN-US" altLang="ZH-TW" dirty="0">
                <a:ea typeface="新細明體" charset="-120"/>
              </a:rPr>
              <a:t> Wiki</a:t>
            </a:r>
            <a:endParaRPr lang="en-US" altLang="ZH-TW" dirty="0">
              <a:ea typeface="新細明體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Syllabus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Course </a:t>
            </a:r>
            <a:r>
              <a:rPr lang="en-US" altLang="zh-TW" sz="3000" dirty="0" smtClean="0">
                <a:ea typeface="新細明體" pitchFamily="18" charset="-120"/>
              </a:rPr>
              <a:t>Overview (1/2)</a:t>
            </a:r>
            <a:endParaRPr lang="en-US" altLang="zh-TW" sz="3000" dirty="0">
              <a:ea typeface="新細明體" pitchFamily="18" charset="-12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03350"/>
            <a:ext cx="7467600" cy="5029200"/>
          </a:xfrm>
        </p:spPr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charset="-120"/>
              </a:rPr>
              <a:t>Main Topics</a:t>
            </a:r>
            <a:endParaRPr lang="EN-US" altLang="zh-TW" sz="2200" dirty="0">
              <a:ea typeface="新細明體" charset="-120"/>
            </a:endParaRPr>
          </a:p>
          <a:p>
            <a:pPr lvl="1" eaLnBrk="1" hangingPunct="1"/>
            <a:r>
              <a:rPr lang="EN-US" altLang="ZH-TW" dirty="0">
                <a:ea typeface="華康標楷體(P)" charset="0"/>
              </a:rPr>
              <a:t>FreeBSD Installation 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華康標楷體(P)" charset="0"/>
              </a:rPr>
              <a:t>Package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charset="-120"/>
              </a:rPr>
              <a:t>Shell Scripting</a:t>
            </a:r>
            <a:endParaRPr lang="en-US" altLang="ZH-TW" dirty="0">
              <a:ea typeface="新細明體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charset="-120"/>
              </a:rPr>
              <a:t>User Management</a:t>
            </a:r>
            <a:endParaRPr lang="en-US" altLang="ZH-TW" dirty="0">
              <a:ea typeface="新細明體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charset="-120"/>
              </a:rPr>
              <a:t>File System&amp; Disks</a:t>
            </a:r>
            <a:endParaRPr lang="en-US" altLang="ZH-TW" dirty="0">
              <a:ea typeface="新細明體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charset="-120"/>
              </a:rPr>
              <a:t>Network Filesystem</a:t>
            </a:r>
            <a:endParaRPr lang="en-US" altLang="ZH-TW" dirty="0">
              <a:ea typeface="新細明體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charset="-120"/>
              </a:rPr>
              <a:t>Service Management</a:t>
            </a:r>
            <a:endParaRPr lang="en-US" altLang="ZH-TW" dirty="0">
              <a:ea typeface="新細明體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charset="-120"/>
              </a:rPr>
              <a:t>Driver and Kernel</a:t>
            </a:r>
            <a:endParaRPr lang="en-US" altLang="ZH-TW" dirty="0">
              <a:ea typeface="新細明體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charset="-120"/>
              </a:rPr>
              <a:t>Periodic </a:t>
            </a:r>
            <a:r>
              <a:rPr lang="EN-US" altLang="ZH-TW" dirty="0" smtClean="0">
                <a:ea typeface="新細明體" charset="-120"/>
              </a:rPr>
              <a:t>Processes &amp;</a:t>
            </a:r>
            <a:r>
              <a:rPr lang="EN-US" altLang="ZH-TW" dirty="0">
                <a:ea typeface="新細明體" charset="-120"/>
              </a:rPr>
              <a:t> Syslog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charset="-120"/>
              </a:rPr>
              <a:t>Virtualization: </a:t>
            </a:r>
            <a:r>
              <a:rPr lang="EN-US" altLang="ZH-TW" dirty="0" err="1">
                <a:ea typeface="新細明體" charset="-120"/>
              </a:rPr>
              <a:t>bHyve</a:t>
            </a:r>
            <a:r>
              <a:rPr lang="EN-US" altLang="ZH-TW" dirty="0">
                <a:ea typeface="新細明體" charset="-120"/>
              </a:rPr>
              <a:t> and Jail</a:t>
            </a:r>
            <a:endParaRPr lang="en-US" altLang="ZH-TW" dirty="0">
              <a:ea typeface="新細明體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charset="-120"/>
              </a:rPr>
              <a:t>Performance, Security and System backup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Syllabus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Course </a:t>
            </a:r>
            <a:r>
              <a:rPr lang="en-US" altLang="zh-TW" sz="3000" dirty="0" smtClean="0">
                <a:ea typeface="新細明體" pitchFamily="18" charset="-120"/>
              </a:rPr>
              <a:t>Overview (2/2)</a:t>
            </a:r>
            <a:endParaRPr lang="en-US" altLang="zh-TW" sz="3000" dirty="0">
              <a:ea typeface="新細明體" pitchFamily="18" charset="-12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03350"/>
            <a:ext cx="7467600" cy="5029200"/>
          </a:xfrm>
        </p:spPr>
        <p:txBody>
          <a:bodyPr/>
          <a:lstStyle/>
          <a:p>
            <a:pPr eaLnBrk="1" hangingPunct="1"/>
            <a:r>
              <a:rPr lang="EN-US" altLang="zh-TW" sz="2200" dirty="0" smtClean="0">
                <a:ea typeface="新細明體" charset="-120"/>
              </a:rPr>
              <a:t>Seminar Topics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OpenStack Introduction (Gemini)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OpenStack Hands-on (Gemini)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How To Build Your Own Rack? (Edge-core)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ITSM &amp; ITIL Introduction (ITRI)</a:t>
            </a:r>
          </a:p>
          <a:p>
            <a:pPr lvl="1" eaLnBrk="1" hangingPunct="1"/>
            <a:r>
              <a:rPr lang="en-US" altLang="zh-TW" sz="1800" dirty="0" smtClean="0">
                <a:ea typeface="新細明體" charset="-120"/>
              </a:rPr>
              <a:t>IT Service Level </a:t>
            </a:r>
            <a:r>
              <a:rPr lang="en-US" altLang="zh-TW" sz="1800" dirty="0" err="1" smtClean="0">
                <a:ea typeface="新細明體" charset="-120"/>
              </a:rPr>
              <a:t>Agreenment</a:t>
            </a:r>
            <a:r>
              <a:rPr lang="en-US" altLang="zh-TW" sz="1800" dirty="0" smtClean="0">
                <a:ea typeface="新細明體" charset="-120"/>
              </a:rPr>
              <a:t>: Definition and Implementation (ITRI)</a:t>
            </a:r>
            <a:endParaRPr lang="EN-US" altLang="zh-TW" sz="180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026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charset="-120"/>
              </a:rPr>
              <a:t>Syllabus – Grading Policy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Midterm</a:t>
            </a:r>
            <a:endParaRPr lang="en-US" altLang="zh-TW" dirty="0">
              <a:ea typeface="新細明體" charset="-120"/>
            </a:endParaRPr>
          </a:p>
          <a:p>
            <a:pPr lvl="1" eaLnBrk="1" hangingPunct="1"/>
            <a:r>
              <a:rPr lang="EN-US" altLang="ZH-TW" dirty="0">
                <a:ea typeface="新細明體" charset="-120"/>
              </a:rPr>
              <a:t>Date: </a:t>
            </a:r>
            <a:r>
              <a:rPr lang="EN-US" altLang="zh-TW" dirty="0">
                <a:ea typeface="新細明體" charset="-120"/>
              </a:rPr>
              <a:t>2016/11/10</a:t>
            </a:r>
            <a:endParaRPr lang="EN-US" altLang="ZH-TW">
              <a:ea typeface="新細明體" charset="-120"/>
            </a:endParaRPr>
          </a:p>
          <a:p>
            <a:pPr lvl="1" eaLnBrk="1" hangingPunct="1"/>
            <a:r>
              <a:rPr lang="EN-US" altLang="ZH-TW" dirty="0">
                <a:ea typeface="新細明體" charset="-120"/>
              </a:rPr>
              <a:t>15~20%</a:t>
            </a:r>
          </a:p>
          <a:p>
            <a:pPr eaLnBrk="1" hangingPunct="1"/>
            <a:r>
              <a:rPr lang="EN-US" altLang="ZH-TW" dirty="0">
                <a:ea typeface="新細明體" charset="-120"/>
              </a:rPr>
              <a:t>Final</a:t>
            </a:r>
            <a:endParaRPr lang="en-US" altLang="ZH-TW" dirty="0">
              <a:ea typeface="新細明體" charset="-120"/>
            </a:endParaRPr>
          </a:p>
          <a:p>
            <a:pPr lvl="1" eaLnBrk="1" hangingPunct="1"/>
            <a:r>
              <a:rPr lang="EN-US" altLang="ZH-TW" dirty="0">
                <a:ea typeface="新細明體" charset="-120"/>
              </a:rPr>
              <a:t>Date: 2017/01/12</a:t>
            </a:r>
            <a:endParaRPr lang="en-US" altLang="ZH-TW" dirty="0">
              <a:ea typeface="新細明體" charset="-120"/>
            </a:endParaRPr>
          </a:p>
          <a:p>
            <a:pPr lvl="1" eaLnBrk="1" hangingPunct="1"/>
            <a:r>
              <a:rPr lang="EN-US" altLang="ZH-TW" dirty="0">
                <a:ea typeface="新細明體" charset="-120"/>
              </a:rPr>
              <a:t>15~20%</a:t>
            </a:r>
          </a:p>
          <a:p>
            <a:pPr eaLnBrk="1" hangingPunct="1"/>
            <a:r>
              <a:rPr lang="EN-US" altLang="ZH-TW" dirty="0">
                <a:ea typeface="新細明體" charset="-120"/>
              </a:rPr>
              <a:t>Exercise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60 ~ 75%</a:t>
            </a:r>
          </a:p>
          <a:p>
            <a:pPr lvl="2" eaLnBrk="1" hangingPunct="1"/>
            <a:r>
              <a:rPr lang="EN-US" altLang="ZH-TW" dirty="0">
                <a:solidFill>
                  <a:schemeClr val="hlink"/>
                </a:solidFill>
                <a:ea typeface="新細明體" charset="-120"/>
              </a:rPr>
              <a:t>No Delay Work</a:t>
            </a:r>
          </a:p>
          <a:p>
            <a:pPr lvl="2" eaLnBrk="1" hangingPunct="1"/>
            <a:r>
              <a:rPr lang="EN-US" altLang="ZH-TW" dirty="0">
                <a:ea typeface="新細明體" charset="-120"/>
              </a:rPr>
              <a:t>5 exercises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Syllabus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/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Prerequisite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charset="-120"/>
              </a:rPr>
              <a:t>Background Knowledges</a:t>
            </a:r>
          </a:p>
          <a:p>
            <a:pPr lvl="1" eaLnBrk="1" hangingPunct="1"/>
            <a:r>
              <a:rPr lang="EN-US" altLang="ZH-TW" sz="1800" dirty="0">
                <a:ea typeface="新細明體" charset="-120"/>
              </a:rPr>
              <a:t>It is better to have taken</a:t>
            </a:r>
          </a:p>
          <a:p>
            <a:pPr lvl="2" eaLnBrk="1" hangingPunct="1"/>
            <a:r>
              <a:rPr lang="EN-US" altLang="ZH-TW" sz="1600" dirty="0">
                <a:ea typeface="新細明體" charset="-120"/>
              </a:rPr>
              <a:t>“</a:t>
            </a:r>
            <a:r>
              <a:rPr lang="EN-US" altLang="ZH-TW" sz="1600" dirty="0">
                <a:ea typeface="華康標楷體(P)" charset="0"/>
              </a:rPr>
              <a:t>Introduction to Computers and Programming</a:t>
            </a:r>
            <a:r>
              <a:rPr lang="EN-US" altLang="ZH-TW" sz="1600" dirty="0">
                <a:ea typeface="新細明體" charset="-120"/>
              </a:rPr>
              <a:t>” (</a:t>
            </a:r>
            <a:r>
              <a:rPr lang="ZH-TW" altLang="EN-US" sz="1600">
                <a:ea typeface="新細明體" charset="-120"/>
              </a:rPr>
              <a:t>計算機概論</a:t>
            </a:r>
            <a:r>
              <a:rPr lang="EN-US" altLang="ZH-TW" sz="1600" dirty="0">
                <a:ea typeface="新細明體" charset="-120"/>
              </a:rPr>
              <a:t>)</a:t>
            </a:r>
          </a:p>
          <a:p>
            <a:pPr lvl="2" eaLnBrk="1" hangingPunct="1"/>
            <a:r>
              <a:rPr lang="EN-US" altLang="ZH-TW" sz="1600" dirty="0">
                <a:ea typeface="新細明體" charset="-120"/>
              </a:rPr>
              <a:t>“Introduction to Networking” (</a:t>
            </a:r>
            <a:r>
              <a:rPr lang="ZH-TW" altLang="EN-US" sz="1600">
                <a:ea typeface="新細明體" charset="-120"/>
              </a:rPr>
              <a:t>計算機網路概論</a:t>
            </a:r>
            <a:r>
              <a:rPr lang="EN-US" altLang="ZH-TW" sz="1600" dirty="0">
                <a:ea typeface="新細明體" charset="-120"/>
              </a:rPr>
              <a:t>)</a:t>
            </a:r>
          </a:p>
          <a:p>
            <a:pPr lvl="1" eaLnBrk="1" hangingPunct="1"/>
            <a:r>
              <a:rPr lang="EN-US" altLang="ZH-TW" sz="1800" dirty="0">
                <a:ea typeface="新細明體" charset="-120"/>
              </a:rPr>
              <a:t>At least</a:t>
            </a:r>
          </a:p>
          <a:p>
            <a:pPr lvl="2" eaLnBrk="1" hangingPunct="1"/>
            <a:r>
              <a:rPr lang="EN-US" altLang="ZH-TW" sz="1600" dirty="0">
                <a:ea typeface="新細明體" charset="-120"/>
              </a:rPr>
              <a:t>Experience of using Unix-like environment</a:t>
            </a:r>
          </a:p>
          <a:p>
            <a:pPr eaLnBrk="1" hangingPunct="1"/>
            <a:r>
              <a:rPr lang="EN-US" altLang="ZH-TW" sz="2000" dirty="0"/>
              <a:t>Environment</a:t>
            </a:r>
          </a:p>
          <a:p>
            <a:pPr lvl="1" eaLnBrk="1" hangingPunct="1"/>
            <a:r>
              <a:rPr lang="EN-US" altLang="ZH-TW" sz="1800" dirty="0">
                <a:ea typeface="華康標楷體(P)" charset="0"/>
              </a:rPr>
              <a:t>One </a:t>
            </a:r>
            <a:r>
              <a:rPr lang="EN-US" altLang="ZH-TW" sz="1800" dirty="0">
                <a:solidFill>
                  <a:schemeClr val="hlink"/>
                </a:solidFill>
                <a:ea typeface="華康標楷體(P)" charset="0"/>
              </a:rPr>
              <a:t>dedicated</a:t>
            </a:r>
            <a:r>
              <a:rPr lang="EN-US" altLang="ZH-TW" sz="1800" dirty="0">
                <a:ea typeface="華康標楷體(P)" charset="0"/>
              </a:rPr>
              <a:t> PC (Or dual OS in your PC, VM is also accepted.)</a:t>
            </a:r>
          </a:p>
          <a:p>
            <a:pPr lvl="2" eaLnBrk="1" hangingPunct="1"/>
            <a:r>
              <a:rPr lang="EN-US" altLang="ZH-TW" sz="1600" dirty="0">
                <a:ea typeface="華康標楷體(P)" charset="0"/>
              </a:rPr>
              <a:t>With </a:t>
            </a:r>
            <a:r>
              <a:rPr lang="EN-US" altLang="ZH-TW" sz="1600" dirty="0">
                <a:solidFill>
                  <a:schemeClr val="hlink"/>
                </a:solidFill>
                <a:ea typeface="華康標楷體(P)" charset="0"/>
              </a:rPr>
              <a:t>Unix-like OS</a:t>
            </a:r>
            <a:r>
              <a:rPr lang="EN-US" altLang="ZH-TW" sz="1600" dirty="0">
                <a:ea typeface="華康標楷體(P)" charset="0"/>
              </a:rPr>
              <a:t> installed (e.g. FreeBSD, Linux, Sun OS, …etc.)</a:t>
            </a:r>
          </a:p>
          <a:p>
            <a:pPr lvl="2" eaLnBrk="1" hangingPunct="1"/>
            <a:r>
              <a:rPr lang="EN-US" altLang="ZH-TW" sz="1600" dirty="0">
                <a:ea typeface="華康標楷體(P)" charset="0"/>
              </a:rPr>
              <a:t>FreeBSD is recommended for the reason: TA supports.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Syllabus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 smtClean="0">
                <a:ea typeface="新細明體" pitchFamily="18" charset="-120"/>
              </a:rPr>
              <a:t>Schedule </a:t>
            </a:r>
            <a:endParaRPr lang="en-US" altLang="zh-TW" sz="3000" dirty="0">
              <a:ea typeface="新細明體" pitchFamily="18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292843"/>
              </p:ext>
            </p:extLst>
          </p:nvPr>
        </p:nvGraphicFramePr>
        <p:xfrm>
          <a:off x="1447800" y="1295400"/>
          <a:ext cx="6172198" cy="533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9028">
                  <a:extLst>
                    <a:ext uri="{9D8B030D-6E8A-4147-A177-3AD203B41FA5}">
                      <a16:colId xmlns:a16="http://schemas.microsoft.com/office/drawing/2014/main" val="1213625550"/>
                    </a:ext>
                  </a:extLst>
                </a:gridCol>
                <a:gridCol w="949028">
                  <a:extLst>
                    <a:ext uri="{9D8B030D-6E8A-4147-A177-3AD203B41FA5}">
                      <a16:colId xmlns:a16="http://schemas.microsoft.com/office/drawing/2014/main" val="1353617607"/>
                    </a:ext>
                  </a:extLst>
                </a:gridCol>
                <a:gridCol w="3500860">
                  <a:extLst>
                    <a:ext uri="{9D8B030D-6E8A-4147-A177-3AD203B41FA5}">
                      <a16:colId xmlns:a16="http://schemas.microsoft.com/office/drawing/2014/main" val="3654756640"/>
                    </a:ext>
                  </a:extLst>
                </a:gridCol>
                <a:gridCol w="773282">
                  <a:extLst>
                    <a:ext uri="{9D8B030D-6E8A-4147-A177-3AD203B41FA5}">
                      <a16:colId xmlns:a16="http://schemas.microsoft.com/office/drawing/2014/main" val="2228281409"/>
                    </a:ext>
                  </a:extLst>
                </a:gridCol>
              </a:tblGrid>
              <a:tr h="18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</a:rPr>
                        <a:t>日期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周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課程內容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上課地點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3676386109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2016/9/15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effectLst/>
                        </a:rPr>
                        <a:t>中秋節放假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　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3635555877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2016/9/22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Syllabus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EC114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1469888814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endParaRPr lang="zh-TW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endParaRPr lang="zh-TW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Install FreeBSD 10.3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endParaRPr lang="zh-TW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3675922186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endParaRPr lang="zh-TW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endParaRPr lang="zh-TW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Package Management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endParaRPr lang="zh-TW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1785462736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2016/9/29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3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Shells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EC114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326479263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endParaRPr lang="zh-TW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endParaRPr lang="zh-TW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Shell Programming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endParaRPr lang="zh-TW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712279595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2016/10/6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</a:rPr>
                        <a:t>OpenStack </a:t>
                      </a:r>
                      <a:r>
                        <a:rPr lang="zh-TW" sz="1400" kern="0" dirty="0">
                          <a:effectLst/>
                        </a:rPr>
                        <a:t>介紹課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EC114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677538007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2016/10/13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User Management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EC114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1580128669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2016/10/20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6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File System &amp; Disks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EC114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1660324411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2016/10/27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7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NFS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EC114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3154305873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2016/11/3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8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effectLst/>
                        </a:rPr>
                        <a:t>OpenStack </a:t>
                      </a:r>
                      <a:r>
                        <a:rPr lang="zh-TW" sz="1400" kern="0" dirty="0">
                          <a:effectLst/>
                        </a:rPr>
                        <a:t>實作課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EC315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1477858471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2016/11/10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9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期中考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EC114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1592869134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2016/11/17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10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Service Management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EC114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1098610178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2016/11/24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11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Driver and kernel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EC114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1716290485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2016/12/1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12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How to build your own rack?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EC114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3834925842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2016/12/8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13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ITSM &amp; ITIL Introduction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EC114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3425256079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2016/12/15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14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Periodic Processes &amp; Syslog and log rotate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EC114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1383039042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2016/12/22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Jail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EC114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3339830140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endParaRPr lang="zh-TW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endParaRPr lang="zh-TW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 err="1" smtClean="0">
                          <a:effectLst/>
                        </a:rPr>
                        <a:t>bHyve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endParaRPr lang="zh-TW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2783344727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2016/12/29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16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IT Service Level Agreement </a:t>
                      </a:r>
                      <a:r>
                        <a:rPr lang="zh-TW" sz="1400" kern="0" dirty="0">
                          <a:effectLst/>
                        </a:rPr>
                        <a:t>定義與實做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EC114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1017024036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2017/1/5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17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Performance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EC114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803898162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endParaRPr lang="zh-TW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endParaRPr lang="zh-TW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Security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endParaRPr lang="zh-TW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942746432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endParaRPr lang="zh-TW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endParaRPr lang="zh-TW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System backup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endParaRPr lang="zh-TW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2690062310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2017/1/12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18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0">
                          <a:effectLst/>
                        </a:rPr>
                        <a:t>期末考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EC114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6527" marR="16527" marT="0" marB="0" anchor="b"/>
                </a:tc>
                <a:extLst>
                  <a:ext uri="{0D108BD9-81ED-4DB2-BD59-A6C34878D82A}">
                    <a16:rowId xmlns:a16="http://schemas.microsoft.com/office/drawing/2014/main" val="3305432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89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charset="-120"/>
              </a:rPr>
              <a:t>Attitude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Attend every class</a:t>
            </a:r>
          </a:p>
          <a:p>
            <a:pPr eaLnBrk="1" hangingPunct="1"/>
            <a:r>
              <a:rPr lang="EN-US" altLang="ZH-TW" dirty="0">
                <a:ea typeface="新細明體" charset="-120"/>
              </a:rPr>
              <a:t>Do every exercise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As </a:t>
            </a:r>
            <a:r>
              <a:rPr lang="EN-US" altLang="ZH-TW" dirty="0">
                <a:solidFill>
                  <a:srgbClr val="FF0000"/>
                </a:solidFill>
                <a:ea typeface="新細明體" charset="-120"/>
              </a:rPr>
              <a:t>early</a:t>
            </a:r>
            <a:r>
              <a:rPr lang="EN-US" altLang="ZH-TW" dirty="0">
                <a:ea typeface="新細明體" charset="-120"/>
              </a:rPr>
              <a:t> as possible</a:t>
            </a:r>
          </a:p>
          <a:p>
            <a:pPr lvl="1" eaLnBrk="1" hangingPunct="1"/>
            <a:r>
              <a:rPr lang="EN-US" altLang="ZH-TW" dirty="0">
                <a:solidFill>
                  <a:schemeClr val="hlink"/>
                </a:solidFill>
                <a:ea typeface="新細明體" charset="-120"/>
              </a:rPr>
              <a:t>On your own</a:t>
            </a:r>
          </a:p>
          <a:p>
            <a:pPr eaLnBrk="1" hangingPunct="1"/>
            <a:r>
              <a:rPr lang="EN-US" altLang="ZH-TW">
                <a:ea typeface="新細明體" charset="-120"/>
              </a:rPr>
              <a:t>Read books and practice at least 6 hours every week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Use </a:t>
            </a:r>
            <a:r>
              <a:rPr lang="EN-US" altLang="ZH-TW" dirty="0" err="1">
                <a:ea typeface="新細明體" charset="-120"/>
              </a:rPr>
              <a:t>unix</a:t>
            </a:r>
            <a:r>
              <a:rPr lang="EN-US" altLang="ZH-TW" dirty="0">
                <a:ea typeface="新細明體" charset="-120"/>
              </a:rPr>
              <a:t>-like environment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Recommend: more than 1.5 hours/day averagely.</a:t>
            </a:r>
          </a:p>
          <a:p>
            <a:pPr eaLnBrk="1" hangingPunct="1"/>
            <a:r>
              <a:rPr lang="EN-US" altLang="ZH-TW" dirty="0">
                <a:ea typeface="新細明體" charset="-120"/>
              </a:rPr>
              <a:t>Collect information on the internet</a:t>
            </a:r>
          </a:p>
          <a:p>
            <a:pPr lvl="1" eaLnBrk="1" hangingPunct="1"/>
            <a:r>
              <a:rPr lang="EN-US" altLang="ZH-TW" dirty="0">
                <a:ea typeface="新細明體" charset="-120"/>
              </a:rPr>
              <a:t>The newer, the better.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33375"/>
            <a:ext cx="17208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1027</TotalTime>
  <Words>414</Words>
  <Application>Microsoft Office PowerPoint</Application>
  <PresentationFormat>如螢幕大小 (4:3)</PresentationFormat>
  <Paragraphs>173</Paragraphs>
  <Slides>11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3" baseType="lpstr">
      <vt:lpstr>Futura Md BT</vt:lpstr>
      <vt:lpstr>華康標楷體(P)</vt:lpstr>
      <vt:lpstr>華康儷中黑(P)</vt:lpstr>
      <vt:lpstr>華康儷粗黑(P)</vt:lpstr>
      <vt:lpstr>新細明體</vt:lpstr>
      <vt:lpstr>Arial</vt:lpstr>
      <vt:lpstr>Calibri</vt:lpstr>
      <vt:lpstr>Times</vt:lpstr>
      <vt:lpstr>Times New Roman</vt:lpstr>
      <vt:lpstr>Verdana</vt:lpstr>
      <vt:lpstr>Wingdings</vt:lpstr>
      <vt:lpstr>Computer Center</vt:lpstr>
      <vt:lpstr>System Administration Practice</vt:lpstr>
      <vt:lpstr>Syllabus</vt:lpstr>
      <vt:lpstr>Syllabus –  Course Textbook and Reference</vt:lpstr>
      <vt:lpstr>Syllabus –  Course Overview (1/2)</vt:lpstr>
      <vt:lpstr>Syllabus –  Course Overview (2/2)</vt:lpstr>
      <vt:lpstr>Syllabus – Grading Policy</vt:lpstr>
      <vt:lpstr>Syllabus –  Prerequisite </vt:lpstr>
      <vt:lpstr>Syllabus –  Schedule </vt:lpstr>
      <vt:lpstr>Attitude</vt:lpstr>
      <vt:lpstr>SA-NA Junction</vt:lpstr>
      <vt:lpstr>We Want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Yung-Hsiang Liu</dc:creator>
  <cp:lastModifiedBy>Frank</cp:lastModifiedBy>
  <cp:revision>219</cp:revision>
  <cp:lastPrinted>1601-01-01T00:00:00Z</cp:lastPrinted>
  <dcterms:created xsi:type="dcterms:W3CDTF">1601-01-01T00:00:00Z</dcterms:created>
  <dcterms:modified xsi:type="dcterms:W3CDTF">2016-09-22T10:24:55Z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