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6" r:id="rId2"/>
    <p:sldId id="278" r:id="rId3"/>
    <p:sldId id="279" r:id="rId4"/>
    <p:sldId id="281" r:id="rId5"/>
    <p:sldId id="280" r:id="rId6"/>
    <p:sldId id="282" r:id="rId7"/>
    <p:sldId id="257" r:id="rId8"/>
    <p:sldId id="259" r:id="rId9"/>
    <p:sldId id="258" r:id="rId10"/>
    <p:sldId id="261" r:id="rId11"/>
    <p:sldId id="262" r:id="rId12"/>
    <p:sldId id="260" r:id="rId13"/>
    <p:sldId id="263" r:id="rId14"/>
    <p:sldId id="264" r:id="rId15"/>
    <p:sldId id="265" r:id="rId16"/>
    <p:sldId id="268" r:id="rId17"/>
    <p:sldId id="270" r:id="rId18"/>
    <p:sldId id="271" r:id="rId19"/>
    <p:sldId id="273" r:id="rId20"/>
    <p:sldId id="272" r:id="rId21"/>
    <p:sldId id="275" r:id="rId22"/>
    <p:sldId id="269" r:id="rId23"/>
    <p:sldId id="276" r:id="rId24"/>
    <p:sldId id="274" r:id="rId25"/>
    <p:sldId id="283" r:id="rId26"/>
    <p:sldId id="277" r:id="rId2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50000" autoAdjust="0"/>
  </p:normalViewPr>
  <p:slideViewPr>
    <p:cSldViewPr>
      <p:cViewPr varScale="1">
        <p:scale>
          <a:sx n="44" d="100"/>
          <a:sy n="44" d="100"/>
        </p:scale>
        <p:origin x="2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CBF8152F-17EC-4C9C-9F69-C047A189DF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713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23643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79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76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447800"/>
            <a:ext cx="3810000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38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3364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1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064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56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3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66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0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4385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31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25FCC2B-0BBB-4464-94B3-5BE2FFEB3271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a@nasa.cs.nctu.edu.t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System Administration Practice</a:t>
            </a:r>
            <a:br>
              <a:rPr lang="en-US" altLang="zh-TW" dirty="0" smtClean="0"/>
            </a:br>
            <a:r>
              <a:rPr lang="en-US" altLang="zh-TW" dirty="0" smtClean="0"/>
              <a:t>Homework 2:</a:t>
            </a:r>
            <a:r>
              <a:rPr lang="zh-TW" altLang="en-US" dirty="0"/>
              <a:t> </a:t>
            </a:r>
            <a:r>
              <a:rPr lang="en-US" altLang="zh-TW" dirty="0" smtClean="0"/>
              <a:t>Shell Programming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yench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59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Flowchart </a:t>
            </a:r>
            <a:endParaRPr kumimoji="1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95400" y="1945199"/>
            <a:ext cx="1447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Terms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11" name="直線箭頭接點 10"/>
          <p:cNvCxnSpPr/>
          <p:nvPr/>
        </p:nvCxnSpPr>
        <p:spPr bwMode="auto">
          <a:xfrm>
            <a:off x="2743200" y="2232251"/>
            <a:ext cx="990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文字方塊 11"/>
          <p:cNvSpPr txBox="1"/>
          <p:nvPr/>
        </p:nvSpPr>
        <p:spPr>
          <a:xfrm>
            <a:off x="3733800" y="1945199"/>
            <a:ext cx="1447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Exit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982141" y="18374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NO</a:t>
            </a:r>
            <a:endParaRPr kumimoji="1"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3"/>
          <a:stretch/>
        </p:blipFill>
        <p:spPr>
          <a:xfrm>
            <a:off x="1295400" y="3200400"/>
            <a:ext cx="7010400" cy="10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Dialog of disagreement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 `</a:t>
            </a:r>
            <a:r>
              <a:rPr kumimoji="1" lang="en-US" altLang="zh-TW" dirty="0" err="1" smtClean="0"/>
              <a:t>msgbox</a:t>
            </a:r>
            <a:r>
              <a:rPr kumimoji="1" lang="en-US" altLang="zh-TW" dirty="0" smtClean="0"/>
              <a:t>` dialog: </a:t>
            </a:r>
            <a:r>
              <a:rPr lang="en-US" altLang="zh-TW" dirty="0" smtClean="0"/>
              <a:t>--</a:t>
            </a:r>
            <a:r>
              <a:rPr lang="en-US" altLang="zh-TW" dirty="0" err="1"/>
              <a:t>msgbox</a:t>
            </a:r>
            <a:r>
              <a:rPr lang="en-US" altLang="zh-TW" dirty="0"/>
              <a:t> </a:t>
            </a:r>
            <a:r>
              <a:rPr lang="en-US" altLang="zh-TW" b="1" u="sng" dirty="0"/>
              <a:t>text</a:t>
            </a:r>
            <a:r>
              <a:rPr lang="en-US" altLang="zh-TW" dirty="0"/>
              <a:t> </a:t>
            </a:r>
            <a:r>
              <a:rPr lang="en-US" altLang="zh-TW" b="1" u="sng" dirty="0"/>
              <a:t>height</a:t>
            </a:r>
            <a:r>
              <a:rPr lang="en-US" altLang="zh-TW" dirty="0"/>
              <a:t> </a:t>
            </a:r>
            <a:r>
              <a:rPr lang="en-US" altLang="zh-TW" b="1" u="sng" dirty="0" smtClean="0"/>
              <a:t>width</a:t>
            </a:r>
          </a:p>
          <a:p>
            <a:endParaRPr kumimoji="1" lang="en-US" altLang="zh-TW" b="1" u="sng" dirty="0"/>
          </a:p>
          <a:p>
            <a:r>
              <a:rPr lang="en-US" altLang="zh-TW" dirty="0" smtClean="0"/>
              <a:t>Example: </a:t>
            </a:r>
          </a:p>
          <a:p>
            <a:pPr lvl="1"/>
            <a:r>
              <a:rPr lang="en-US" altLang="zh-TW" dirty="0" smtClean="0"/>
              <a:t>dialog </a:t>
            </a:r>
            <a:r>
              <a:rPr lang="en-US" altLang="zh-TW" dirty="0"/>
              <a:t>--title 'Apology' </a:t>
            </a:r>
            <a:r>
              <a:rPr lang="en-US" altLang="zh-TW" dirty="0" smtClean="0"/>
              <a:t>--</a:t>
            </a:r>
            <a:r>
              <a:rPr lang="en-US" altLang="zh-TW" dirty="0" err="1" smtClean="0"/>
              <a:t>msgbox</a:t>
            </a:r>
            <a:r>
              <a:rPr lang="en-US" altLang="zh-TW" dirty="0" smtClean="0"/>
              <a:t> "Sorry"  200 100</a:t>
            </a:r>
          </a:p>
        </p:txBody>
      </p:sp>
    </p:spTree>
    <p:extLst>
      <p:ext uri="{BB962C8B-B14F-4D97-AF65-F5344CB8AC3E}">
        <p14:creationId xmlns:p14="http://schemas.microsoft.com/office/powerpoint/2010/main" val="2441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Flowchart  - Homepage (3%)</a:t>
            </a:r>
            <a:endParaRPr kumimoji="1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95400" y="1945199"/>
            <a:ext cx="1447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Terms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11" name="直線箭頭接點 10"/>
          <p:cNvCxnSpPr/>
          <p:nvPr/>
        </p:nvCxnSpPr>
        <p:spPr bwMode="auto">
          <a:xfrm>
            <a:off x="2743200" y="2232251"/>
            <a:ext cx="990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文字方塊 11"/>
          <p:cNvSpPr txBox="1"/>
          <p:nvPr/>
        </p:nvSpPr>
        <p:spPr>
          <a:xfrm>
            <a:off x="3733800" y="1945199"/>
            <a:ext cx="2057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smtClean="0">
                <a:latin typeface="+mj-lt"/>
              </a:rPr>
              <a:t>Homepage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982141" y="18374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YES</a:t>
            </a:r>
            <a:endParaRPr kumimoji="1" lang="zh-TW" altLang="en-US" dirty="0"/>
          </a:p>
        </p:txBody>
      </p:sp>
      <p:pic>
        <p:nvPicPr>
          <p:cNvPr id="17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r="17647" b="60927"/>
          <a:stretch/>
        </p:blipFill>
        <p:spPr>
          <a:xfrm>
            <a:off x="1295399" y="3297320"/>
            <a:ext cx="7510631" cy="2493880"/>
          </a:xfrm>
        </p:spPr>
      </p:pic>
    </p:spTree>
    <p:extLst>
      <p:ext uri="{BB962C8B-B14F-4D97-AF65-F5344CB8AC3E}">
        <p14:creationId xmlns:p14="http://schemas.microsoft.com/office/powerpoint/2010/main" val="16336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How to generate a page?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 w3m and `</a:t>
            </a:r>
            <a:r>
              <a:rPr kumimoji="1" lang="en-US" altLang="zh-TW" dirty="0" err="1" smtClean="0"/>
              <a:t>msgbox</a:t>
            </a:r>
            <a:r>
              <a:rPr kumimoji="1" lang="en-US" altLang="zh-TW" dirty="0" smtClean="0"/>
              <a:t>` dialog</a:t>
            </a:r>
          </a:p>
          <a:p>
            <a:endParaRPr lang="en-US" altLang="zh-TW" dirty="0"/>
          </a:p>
          <a:p>
            <a:r>
              <a:rPr kumimoji="1" lang="en-US" altLang="zh-TW" dirty="0" smtClean="0"/>
              <a:t>What is w3m?</a:t>
            </a:r>
          </a:p>
          <a:p>
            <a:pPr lvl="1"/>
            <a:r>
              <a:rPr lang="en-US" altLang="zh-TW" dirty="0"/>
              <a:t>a text based web browser and </a:t>
            </a:r>
            <a:r>
              <a:rPr lang="en-US" altLang="zh-TW" dirty="0" smtClean="0"/>
              <a:t>pager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dialog --</a:t>
            </a:r>
            <a:r>
              <a:rPr lang="en-US" altLang="zh-TW" dirty="0" err="1" smtClean="0"/>
              <a:t>msgbox</a:t>
            </a:r>
            <a:r>
              <a:rPr lang="en-US" altLang="zh-TW" dirty="0" smtClean="0"/>
              <a:t> “$(w3m --</a:t>
            </a:r>
            <a:r>
              <a:rPr lang="en-US" altLang="zh-TW" dirty="0" smtClean="0">
                <a:solidFill>
                  <a:srgbClr val="FF0000"/>
                </a:solidFill>
              </a:rPr>
              <a:t>dump </a:t>
            </a:r>
            <a:r>
              <a:rPr lang="en-US" altLang="zh-TW" dirty="0" err="1" smtClean="0"/>
              <a:t>google.com</a:t>
            </a:r>
            <a:r>
              <a:rPr lang="en-US" altLang="zh-TW" dirty="0" smtClean="0"/>
              <a:t>)” 200 100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28" y="3329120"/>
            <a:ext cx="4389272" cy="1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Flowchart – URL (</a:t>
            </a:r>
            <a:r>
              <a:rPr lang="en-US" altLang="zh-TW" dirty="0" smtClean="0"/>
              <a:t>12</a:t>
            </a:r>
            <a:r>
              <a:rPr kumimoji="1" lang="en-US" altLang="zh-TW" dirty="0" smtClean="0"/>
              <a:t>%)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71600" y="1600200"/>
            <a:ext cx="3352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Current page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71600" y="3515380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smtClean="0">
                <a:latin typeface="+mj-lt"/>
              </a:rPr>
              <a:t>Input box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10" name="直線箭頭接點 9"/>
          <p:cNvCxnSpPr>
            <a:stCxn id="6" idx="2"/>
            <a:endCxn id="7" idx="0"/>
          </p:cNvCxnSpPr>
          <p:nvPr/>
        </p:nvCxnSpPr>
        <p:spPr bwMode="auto">
          <a:xfrm>
            <a:off x="3048000" y="2123420"/>
            <a:ext cx="1" cy="1391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文字方塊 10"/>
          <p:cNvSpPr txBox="1"/>
          <p:nvPr/>
        </p:nvSpPr>
        <p:spPr>
          <a:xfrm>
            <a:off x="3117025" y="261064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mtClean="0"/>
              <a:t>OK</a:t>
            </a:r>
            <a:endParaRPr kumimoji="1" lang="zh-TW" altLang="en-US" dirty="0"/>
          </a:p>
        </p:txBody>
      </p:sp>
      <p:cxnSp>
        <p:nvCxnSpPr>
          <p:cNvPr id="13" name="肘形接點 12"/>
          <p:cNvCxnSpPr>
            <a:stCxn id="7" idx="2"/>
            <a:endCxn id="6" idx="3"/>
          </p:cNvCxnSpPr>
          <p:nvPr/>
        </p:nvCxnSpPr>
        <p:spPr bwMode="auto">
          <a:xfrm rot="5400000" flipH="1" flipV="1">
            <a:off x="2797805" y="2112005"/>
            <a:ext cx="2176790" cy="1676399"/>
          </a:xfrm>
          <a:prstGeom prst="bentConnector4">
            <a:avLst>
              <a:gd name="adj1" fmla="val -20534"/>
              <a:gd name="adj2" fmla="val 149457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文字方塊 17"/>
          <p:cNvSpPr txBox="1"/>
          <p:nvPr/>
        </p:nvSpPr>
        <p:spPr>
          <a:xfrm>
            <a:off x="5715001" y="1993844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If the input is an URL, </a:t>
            </a:r>
          </a:p>
          <a:p>
            <a:r>
              <a:rPr kumimoji="1" lang="en-US" altLang="zh-TW" dirty="0" smtClean="0"/>
              <a:t>go to the page.</a:t>
            </a:r>
            <a:endParaRPr kumimoji="1"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33660"/>
            <a:ext cx="7086600" cy="1193800"/>
          </a:xfrm>
          <a:prstGeom prst="rect">
            <a:avLst/>
          </a:prstGeom>
        </p:spPr>
      </p:pic>
      <p:sp>
        <p:nvSpPr>
          <p:cNvPr id="23" name="內容版面配置區 2"/>
          <p:cNvSpPr>
            <a:spLocks noGrp="1"/>
          </p:cNvSpPr>
          <p:nvPr>
            <p:ph idx="1"/>
          </p:nvPr>
        </p:nvSpPr>
        <p:spPr>
          <a:xfrm>
            <a:off x="990600" y="6083400"/>
            <a:ext cx="7772400" cy="665440"/>
          </a:xfrm>
        </p:spPr>
        <p:txBody>
          <a:bodyPr/>
          <a:lstStyle/>
          <a:p>
            <a:r>
              <a:rPr kumimoji="1" lang="en-US" altLang="zh-TW" dirty="0" smtClean="0"/>
              <a:t>Use `</a:t>
            </a:r>
            <a:r>
              <a:rPr kumimoji="1" lang="en-US" altLang="zh-TW" dirty="0" err="1" smtClean="0"/>
              <a:t>inputbox</a:t>
            </a:r>
            <a:r>
              <a:rPr kumimoji="1" lang="en-US" altLang="zh-TW" dirty="0" smtClean="0"/>
              <a:t>` dialog to get the input.</a:t>
            </a:r>
            <a:endParaRPr lang="en-US" altLang="zh-TW" dirty="0" smtClean="0"/>
          </a:p>
        </p:txBody>
      </p:sp>
      <p:sp>
        <p:nvSpPr>
          <p:cNvPr id="24" name="文字方塊 23"/>
          <p:cNvSpPr txBox="1"/>
          <p:nvPr/>
        </p:nvSpPr>
        <p:spPr>
          <a:xfrm>
            <a:off x="5715001" y="284165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You can use RE to determine whether the input is an URL.</a:t>
            </a:r>
          </a:p>
          <a:p>
            <a:r>
              <a:rPr kumimoji="1" lang="en-US" altLang="zh-TW" dirty="0" smtClean="0"/>
              <a:t>Using other tricks is OK.</a:t>
            </a:r>
            <a:endParaRPr kumimoji="1"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114800" y="498108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</a:rPr>
              <a:t>Show current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url</a:t>
            </a:r>
            <a:r>
              <a:rPr kumimoji="1" lang="en-US" altLang="zh-TW" dirty="0" smtClean="0">
                <a:solidFill>
                  <a:srgbClr val="FF0000"/>
                </a:solidFill>
              </a:rPr>
              <a:t> at here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菱形 26"/>
          <p:cNvSpPr/>
          <p:nvPr/>
        </p:nvSpPr>
        <p:spPr bwMode="auto">
          <a:xfrm>
            <a:off x="6282412" y="1154668"/>
            <a:ext cx="1455976" cy="1455976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Flowchart – Built-in command (30%)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71600" y="1600200"/>
            <a:ext cx="3352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Current page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71600" y="3515380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smtClean="0">
                <a:latin typeface="+mj-lt"/>
              </a:rPr>
              <a:t>Input box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10" name="直線箭頭接點 9"/>
          <p:cNvCxnSpPr>
            <a:stCxn id="6" idx="2"/>
            <a:endCxn id="7" idx="0"/>
          </p:cNvCxnSpPr>
          <p:nvPr/>
        </p:nvCxnSpPr>
        <p:spPr bwMode="auto">
          <a:xfrm>
            <a:off x="3048000" y="2123420"/>
            <a:ext cx="1" cy="1391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文字方塊 10"/>
          <p:cNvSpPr txBox="1"/>
          <p:nvPr/>
        </p:nvSpPr>
        <p:spPr>
          <a:xfrm>
            <a:off x="3117025" y="261064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OK</a:t>
            </a:r>
            <a:endParaRPr kumimoji="1" lang="zh-TW" altLang="en-US" dirty="0"/>
          </a:p>
        </p:txBody>
      </p:sp>
      <p:cxnSp>
        <p:nvCxnSpPr>
          <p:cNvPr id="13" name="肘形接點 12"/>
          <p:cNvCxnSpPr>
            <a:stCxn id="7" idx="2"/>
            <a:endCxn id="14" idx="2"/>
          </p:cNvCxnSpPr>
          <p:nvPr/>
        </p:nvCxnSpPr>
        <p:spPr bwMode="auto">
          <a:xfrm rot="5400000" flipH="1" flipV="1">
            <a:off x="5029200" y="2057400"/>
            <a:ext cx="1" cy="3962400"/>
          </a:xfrm>
          <a:prstGeom prst="bentConnector3">
            <a:avLst>
              <a:gd name="adj1" fmla="val -2286000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文字方塊 17"/>
          <p:cNvSpPr txBox="1"/>
          <p:nvPr/>
        </p:nvSpPr>
        <p:spPr>
          <a:xfrm>
            <a:off x="3695700" y="4439985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If the input starts with ‘/’, it is a built-in command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34000" y="3515379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Do the command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808789" y="16710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Is the page changed?</a:t>
            </a:r>
            <a:endParaRPr kumimoji="1" lang="zh-TW" altLang="en-US" dirty="0"/>
          </a:p>
        </p:txBody>
      </p:sp>
      <p:cxnSp>
        <p:nvCxnSpPr>
          <p:cNvPr id="29" name="直線箭頭接點 28"/>
          <p:cNvCxnSpPr>
            <a:stCxn id="25" idx="1"/>
            <a:endCxn id="6" idx="3"/>
          </p:cNvCxnSpPr>
          <p:nvPr/>
        </p:nvCxnSpPr>
        <p:spPr bwMode="auto">
          <a:xfrm flipH="1">
            <a:off x="4724400" y="1855717"/>
            <a:ext cx="1084389" cy="60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直線箭頭接點 30"/>
          <p:cNvCxnSpPr/>
          <p:nvPr/>
        </p:nvCxnSpPr>
        <p:spPr bwMode="auto">
          <a:xfrm flipH="1">
            <a:off x="4694512" y="2040383"/>
            <a:ext cx="2315888" cy="15580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文字方塊 31"/>
          <p:cNvSpPr txBox="1"/>
          <p:nvPr/>
        </p:nvSpPr>
        <p:spPr>
          <a:xfrm>
            <a:off x="4763741" y="297997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mtClean="0"/>
              <a:t>NO</a:t>
            </a:r>
            <a:endParaRPr kumimoji="1"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082927" y="14193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YES</a:t>
            </a:r>
            <a:endParaRPr kumimoji="1" lang="zh-TW" altLang="en-US" dirty="0"/>
          </a:p>
        </p:txBody>
      </p:sp>
      <p:cxnSp>
        <p:nvCxnSpPr>
          <p:cNvPr id="35" name="直線箭頭接點 34"/>
          <p:cNvCxnSpPr>
            <a:stCxn id="14" idx="0"/>
            <a:endCxn id="27" idx="2"/>
          </p:cNvCxnSpPr>
          <p:nvPr/>
        </p:nvCxnSpPr>
        <p:spPr bwMode="auto">
          <a:xfrm flipH="1" flipV="1">
            <a:off x="7010400" y="2610644"/>
            <a:ext cx="1" cy="9047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線箭頭接點 37"/>
          <p:cNvCxnSpPr>
            <a:stCxn id="14" idx="0"/>
            <a:endCxn id="6" idx="3"/>
          </p:cNvCxnSpPr>
          <p:nvPr/>
        </p:nvCxnSpPr>
        <p:spPr bwMode="auto">
          <a:xfrm flipH="1" flipV="1">
            <a:off x="4724400" y="1861810"/>
            <a:ext cx="2286001" cy="1653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文字方塊 38"/>
          <p:cNvSpPr txBox="1"/>
          <p:nvPr/>
        </p:nvSpPr>
        <p:spPr>
          <a:xfrm>
            <a:off x="4442339" y="226540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CANCEL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74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commands do we have</a:t>
            </a:r>
            <a:r>
              <a:rPr lang="en-US" altLang="zh-TW" dirty="0" smtClean="0"/>
              <a:t>?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105400"/>
          </a:xfrm>
        </p:spPr>
        <p:txBody>
          <a:bodyPr/>
          <a:lstStyle/>
          <a:p>
            <a:r>
              <a:rPr kumimoji="1" lang="en-US" altLang="zh-TW" dirty="0" smtClean="0"/>
              <a:t>/S /source – curl -s -L , w3m --</a:t>
            </a:r>
            <a:r>
              <a:rPr kumimoji="1" lang="en-US" altLang="zh-TW" dirty="0" err="1" smtClean="0"/>
              <a:t>dump_source</a:t>
            </a:r>
            <a:r>
              <a:rPr kumimoji="1" lang="en-US" altLang="zh-TW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altLang="zh-TW" dirty="0" smtClean="0"/>
              <a:t>Show the source code of the page in the `</a:t>
            </a:r>
            <a:r>
              <a:rPr lang="en-US" altLang="zh-TW" dirty="0" err="1" smtClean="0"/>
              <a:t>msgbox</a:t>
            </a:r>
            <a:r>
              <a:rPr lang="en-US" altLang="zh-TW" dirty="0" smtClean="0"/>
              <a:t>` dialog.</a:t>
            </a:r>
            <a:endParaRPr kumimoji="1" lang="en-US" altLang="zh-TW" dirty="0" smtClean="0"/>
          </a:p>
          <a:p>
            <a:r>
              <a:rPr kumimoji="1" lang="en-US" altLang="zh-TW" dirty="0" smtClean="0"/>
              <a:t>/L /link – use RE to </a:t>
            </a:r>
            <a:r>
              <a:rPr kumimoji="1" lang="en-US" altLang="zh-TW" dirty="0" err="1" smtClean="0"/>
              <a:t>grep</a:t>
            </a:r>
            <a:r>
              <a:rPr kumimoji="1" lang="en-US" altLang="zh-TW" dirty="0" smtClean="0"/>
              <a:t> &lt;a </a:t>
            </a:r>
            <a:r>
              <a:rPr kumimoji="1" lang="en-US" altLang="zh-TW" dirty="0" err="1" smtClean="0"/>
              <a:t>href</a:t>
            </a:r>
            <a:r>
              <a:rPr kumimoji="1" lang="en-US" altLang="zh-TW" dirty="0" smtClean="0"/>
              <a:t>=“</a:t>
            </a:r>
            <a:r>
              <a:rPr kumimoji="1" lang="en-US" altLang="zh-TW" dirty="0" smtClean="0">
                <a:solidFill>
                  <a:srgbClr val="FF0000"/>
                </a:solidFill>
              </a:rPr>
              <a:t>link</a:t>
            </a:r>
            <a:r>
              <a:rPr kumimoji="1" lang="en-US" altLang="zh-TW" dirty="0" smtClean="0"/>
              <a:t>”&gt;</a:t>
            </a:r>
            <a:r>
              <a:rPr kumimoji="1" lang="is-IS" altLang="zh-TW" dirty="0" smtClean="0"/>
              <a:t>…</a:t>
            </a:r>
            <a:r>
              <a:rPr kumimoji="1" lang="en-US" altLang="zh-TW" dirty="0" smtClean="0"/>
              <a:t>&lt;/a&gt;</a:t>
            </a:r>
          </a:p>
          <a:p>
            <a:pPr lvl="1"/>
            <a:r>
              <a:rPr lang="en-US" altLang="zh-TW" dirty="0" smtClean="0"/>
              <a:t>Show all links of this page in the `menu` dialog.</a:t>
            </a:r>
          </a:p>
          <a:p>
            <a:pPr lvl="1"/>
            <a:r>
              <a:rPr kumimoji="1" lang="en-US" altLang="zh-TW" dirty="0" smtClean="0"/>
              <a:t>Select one of them to go to that link.</a:t>
            </a:r>
          </a:p>
          <a:p>
            <a:r>
              <a:rPr lang="en-US" altLang="zh-TW" dirty="0" smtClean="0"/>
              <a:t>/D /download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en-US" altLang="zh-TW" dirty="0" err="1" smtClean="0"/>
              <a:t>wget</a:t>
            </a:r>
            <a:r>
              <a:rPr lang="en-US" altLang="zh-TW" dirty="0" smtClean="0"/>
              <a:t>, curl -o, fetch -o</a:t>
            </a:r>
            <a:endParaRPr lang="en-US" altLang="zh-TW" dirty="0"/>
          </a:p>
          <a:p>
            <a:pPr lvl="1"/>
            <a:r>
              <a:rPr lang="en-US" altLang="zh-TW" dirty="0"/>
              <a:t>Show all links of the page in the `menu` </a:t>
            </a:r>
            <a:r>
              <a:rPr lang="en-US" altLang="zh-TW" dirty="0" smtClean="0"/>
              <a:t>dialog.</a:t>
            </a:r>
            <a:endParaRPr lang="en-US" altLang="zh-TW" dirty="0"/>
          </a:p>
          <a:p>
            <a:pPr lvl="1"/>
            <a:r>
              <a:rPr lang="en-US" altLang="zh-TW" dirty="0"/>
              <a:t>Select one of them </a:t>
            </a:r>
            <a:r>
              <a:rPr lang="en-US" altLang="zh-TW" dirty="0" smtClean="0"/>
              <a:t>to download </a:t>
            </a:r>
            <a:r>
              <a:rPr lang="en-US" altLang="zh-TW" dirty="0"/>
              <a:t>that </a:t>
            </a:r>
            <a:r>
              <a:rPr lang="en-US" altLang="zh-TW" dirty="0" smtClean="0"/>
              <a:t>link to ~/Downloads/.</a:t>
            </a:r>
          </a:p>
          <a:p>
            <a:r>
              <a:rPr lang="en-US" altLang="zh-TW" dirty="0" smtClean="0"/>
              <a:t>/B /bookmark – save bookmark in `~/.</a:t>
            </a:r>
            <a:r>
              <a:rPr lang="en-US" altLang="zh-TW" dirty="0" err="1" smtClean="0"/>
              <a:t>mybrowser</a:t>
            </a:r>
            <a:r>
              <a:rPr lang="en-US" altLang="zh-TW" dirty="0" smtClean="0"/>
              <a:t>/bookmark`</a:t>
            </a:r>
          </a:p>
          <a:p>
            <a:pPr lvl="1"/>
            <a:r>
              <a:rPr lang="en-US" altLang="zh-TW" dirty="0" smtClean="0"/>
              <a:t>Show `add`, `delete` and all bookmarks.</a:t>
            </a:r>
          </a:p>
          <a:p>
            <a:r>
              <a:rPr kumimoji="1" lang="en-US" altLang="zh-TW" dirty="0" smtClean="0"/>
              <a:t>/H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/help – place this page in `~/.</a:t>
            </a:r>
            <a:r>
              <a:rPr kumimoji="1" lang="en-US" altLang="zh-TW" dirty="0" err="1" smtClean="0"/>
              <a:t>mybrowser</a:t>
            </a:r>
            <a:r>
              <a:rPr kumimoji="1" lang="en-US" altLang="zh-TW" dirty="0" smtClean="0"/>
              <a:t>/help`</a:t>
            </a:r>
          </a:p>
          <a:p>
            <a:pPr lvl="1"/>
            <a:r>
              <a:rPr lang="en-US" altLang="zh-TW" dirty="0" smtClean="0"/>
              <a:t>Show the help page.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5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/S, /source: show the source code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772400" cy="2593720"/>
          </a:xfrm>
        </p:spPr>
      </p:pic>
    </p:spTree>
    <p:extLst>
      <p:ext uri="{BB962C8B-B14F-4D97-AF65-F5344CB8AC3E}">
        <p14:creationId xmlns:p14="http://schemas.microsoft.com/office/powerpoint/2010/main" val="11054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/L, /link: show all links of this page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7772400" cy="2197896"/>
          </a:xfrm>
        </p:spPr>
      </p:pic>
    </p:spTree>
    <p:extLst>
      <p:ext uri="{BB962C8B-B14F-4D97-AF65-F5344CB8AC3E}">
        <p14:creationId xmlns:p14="http://schemas.microsoft.com/office/powerpoint/2010/main" val="19504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/D, /download: select a link to download</a:t>
            </a:r>
            <a:endParaRPr kumimoji="1"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07666"/>
            <a:ext cx="7772400" cy="2128468"/>
          </a:xfrm>
        </p:spPr>
      </p:pic>
    </p:spTree>
    <p:extLst>
      <p:ext uri="{BB962C8B-B14F-4D97-AF65-F5344CB8AC3E}">
        <p14:creationId xmlns:p14="http://schemas.microsoft.com/office/powerpoint/2010/main" val="15959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Requirements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3-1: </a:t>
            </a:r>
            <a:r>
              <a:rPr kumimoji="1" lang="en-US" altLang="zh-TW" dirty="0" err="1" smtClean="0"/>
              <a:t>Filesystem</a:t>
            </a:r>
            <a:r>
              <a:rPr kumimoji="1" lang="en-US" altLang="zh-TW" dirty="0" smtClean="0"/>
              <a:t> Statis</a:t>
            </a:r>
            <a:r>
              <a:rPr lang="en-US" altLang="zh-TW" dirty="0" smtClean="0"/>
              <a:t>tic (20%)</a:t>
            </a:r>
            <a:endParaRPr kumimoji="1" lang="en-US" altLang="zh-TW" dirty="0" smtClean="0"/>
          </a:p>
          <a:p>
            <a:r>
              <a:rPr kumimoji="1" lang="en-US" altLang="zh-TW" dirty="0" smtClean="0"/>
              <a:t>3-2: Dialog Browser (60%)</a:t>
            </a:r>
          </a:p>
          <a:p>
            <a:pPr lvl="1"/>
            <a:r>
              <a:rPr lang="en-US" altLang="zh-TW" dirty="0" smtClean="0"/>
              <a:t>Make a web browser by using dialog</a:t>
            </a:r>
          </a:p>
          <a:p>
            <a:r>
              <a:rPr kumimoji="1" lang="en-US" altLang="zh-TW" dirty="0" smtClean="0"/>
              <a:t>Modify code </a:t>
            </a:r>
            <a:r>
              <a:rPr kumimoji="1" lang="en-US" altLang="zh-TW" smtClean="0"/>
              <a:t>by yourself at demo </a:t>
            </a:r>
            <a:r>
              <a:rPr kumimoji="1" lang="en-US" altLang="zh-TW" dirty="0" smtClean="0"/>
              <a:t>(20%)</a:t>
            </a:r>
          </a:p>
          <a:p>
            <a:r>
              <a:rPr lang="en-US" altLang="zh-TW" dirty="0" smtClean="0"/>
              <a:t>Please write the scripts in Bourne Shell (</a:t>
            </a:r>
            <a:r>
              <a:rPr lang="en-US" altLang="zh-TW" dirty="0" err="1" smtClean="0"/>
              <a:t>sh</a:t>
            </a:r>
            <a:r>
              <a:rPr lang="en-US" altLang="zh-TW" dirty="0" smtClean="0"/>
              <a:t>)</a:t>
            </a:r>
          </a:p>
          <a:p>
            <a:pPr lvl="1"/>
            <a:r>
              <a:rPr kumimoji="1" lang="en-US" altLang="zh-TW" dirty="0" smtClean="0"/>
              <a:t>No score if you use </a:t>
            </a:r>
            <a:r>
              <a:rPr kumimoji="1" lang="en-US" altLang="zh-TW" dirty="0" err="1" smtClean="0"/>
              <a:t>csh</a:t>
            </a:r>
            <a:r>
              <a:rPr lang="en-US" altLang="zh-TW" dirty="0" smtClean="0"/>
              <a:t>, bash or other languages.</a:t>
            </a:r>
          </a:p>
          <a:p>
            <a:r>
              <a:rPr kumimoji="1" lang="en-US" altLang="zh-TW" dirty="0" smtClean="0"/>
              <a:t>Due: 2016/10/14 upload ${</a:t>
            </a:r>
            <a:r>
              <a:rPr kumimoji="1" lang="en-US" altLang="zh-TW" dirty="0" err="1" smtClean="0"/>
              <a:t>student_ID</a:t>
            </a:r>
            <a:r>
              <a:rPr kumimoji="1" lang="en-US" altLang="zh-TW" dirty="0" smtClean="0"/>
              <a:t>}.tar on E3</a:t>
            </a:r>
          </a:p>
          <a:p>
            <a:r>
              <a:rPr lang="en-US" altLang="zh-TW" dirty="0" smtClean="0"/>
              <a:t>Demo at next week. Two day in 2016/10/17~21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1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kumimoji="1" lang="en-US" altLang="zh-TW" dirty="0" smtClean="0"/>
              <a:t>/B, /bookmark: </a:t>
            </a:r>
            <a:r>
              <a:rPr lang="en-US" altLang="zh-TW" dirty="0" smtClean="0"/>
              <a:t>Show all </a:t>
            </a:r>
            <a:r>
              <a:rPr lang="en-US" altLang="zh-TW" dirty="0"/>
              <a:t>bookmarks.</a:t>
            </a:r>
            <a:br>
              <a:rPr lang="en-US" altLang="zh-TW" dirty="0"/>
            </a:b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7772400" cy="1740739"/>
          </a:xfrm>
        </p:spPr>
      </p:pic>
    </p:spTree>
    <p:extLst>
      <p:ext uri="{BB962C8B-B14F-4D97-AF65-F5344CB8AC3E}">
        <p14:creationId xmlns:p14="http://schemas.microsoft.com/office/powerpoint/2010/main" val="1619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/H, /help: the help page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35013"/>
            <a:ext cx="7772400" cy="1473773"/>
          </a:xfrm>
        </p:spPr>
      </p:pic>
    </p:spTree>
    <p:extLst>
      <p:ext uri="{BB962C8B-B14F-4D97-AF65-F5344CB8AC3E}">
        <p14:creationId xmlns:p14="http://schemas.microsoft.com/office/powerpoint/2010/main" val="12554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Flowchart – Shell command (</a:t>
            </a:r>
            <a:r>
              <a:rPr lang="en-US" altLang="zh-TW" dirty="0"/>
              <a:t>6</a:t>
            </a:r>
            <a:r>
              <a:rPr kumimoji="1" lang="en-US" altLang="zh-TW" dirty="0" smtClean="0"/>
              <a:t>%)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71600" y="1600200"/>
            <a:ext cx="3352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Current page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71600" y="3515380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Input box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10" name="直線箭頭接點 9"/>
          <p:cNvCxnSpPr>
            <a:stCxn id="6" idx="2"/>
            <a:endCxn id="7" idx="0"/>
          </p:cNvCxnSpPr>
          <p:nvPr/>
        </p:nvCxnSpPr>
        <p:spPr bwMode="auto">
          <a:xfrm>
            <a:off x="3048000" y="2123420"/>
            <a:ext cx="1" cy="1391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文字方塊 10"/>
          <p:cNvSpPr txBox="1"/>
          <p:nvPr/>
        </p:nvSpPr>
        <p:spPr>
          <a:xfrm>
            <a:off x="3117025" y="261064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mtClean="0"/>
              <a:t>OK</a:t>
            </a:r>
            <a:endParaRPr kumimoji="1" lang="zh-TW" altLang="en-US" dirty="0"/>
          </a:p>
        </p:txBody>
      </p:sp>
      <p:cxnSp>
        <p:nvCxnSpPr>
          <p:cNvPr id="13" name="肘形接點 12"/>
          <p:cNvCxnSpPr>
            <a:stCxn id="7" idx="2"/>
            <a:endCxn id="14" idx="2"/>
          </p:cNvCxnSpPr>
          <p:nvPr/>
        </p:nvCxnSpPr>
        <p:spPr bwMode="auto">
          <a:xfrm rot="5400000" flipH="1" flipV="1">
            <a:off x="5029200" y="2057400"/>
            <a:ext cx="1" cy="3962400"/>
          </a:xfrm>
          <a:prstGeom prst="bentConnector3">
            <a:avLst>
              <a:gd name="adj1" fmla="val -2286000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文字方塊 17"/>
          <p:cNvSpPr txBox="1"/>
          <p:nvPr/>
        </p:nvSpPr>
        <p:spPr>
          <a:xfrm>
            <a:off x="3695700" y="4419600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If the input starts with ‘!’, it is a shell command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34000" y="3515379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Run the shell code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22" name="直線箭頭接點 21"/>
          <p:cNvCxnSpPr>
            <a:stCxn id="14" idx="0"/>
            <a:endCxn id="12" idx="2"/>
          </p:cNvCxnSpPr>
          <p:nvPr/>
        </p:nvCxnSpPr>
        <p:spPr bwMode="auto">
          <a:xfrm flipV="1">
            <a:off x="7010401" y="2123419"/>
            <a:ext cx="0" cy="1391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文字方塊 11"/>
          <p:cNvSpPr txBox="1"/>
          <p:nvPr/>
        </p:nvSpPr>
        <p:spPr>
          <a:xfrm>
            <a:off x="5334000" y="1600199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Show the result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15" name="直線箭頭接點 14"/>
          <p:cNvCxnSpPr>
            <a:stCxn id="12" idx="1"/>
            <a:endCxn id="6" idx="3"/>
          </p:cNvCxnSpPr>
          <p:nvPr/>
        </p:nvCxnSpPr>
        <p:spPr bwMode="auto">
          <a:xfrm flipH="1">
            <a:off x="4724400" y="1861809"/>
            <a:ext cx="60960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416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Flowchart – Invalid input (3%)</a:t>
            </a:r>
            <a:endParaRPr kumimoji="1"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5982404"/>
            <a:ext cx="7772400" cy="608735"/>
          </a:xfrm>
        </p:spPr>
      </p:pic>
      <p:sp>
        <p:nvSpPr>
          <p:cNvPr id="4" name="文字方塊 3"/>
          <p:cNvSpPr txBox="1"/>
          <p:nvPr/>
        </p:nvSpPr>
        <p:spPr>
          <a:xfrm>
            <a:off x="1371600" y="1600200"/>
            <a:ext cx="3352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Current page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71600" y="3515380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Input box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6" name="直線箭頭接點 5"/>
          <p:cNvCxnSpPr/>
          <p:nvPr/>
        </p:nvCxnSpPr>
        <p:spPr bwMode="auto">
          <a:xfrm>
            <a:off x="3048000" y="2123420"/>
            <a:ext cx="1" cy="1391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1371599" y="5295739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Error page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9" name="直線箭頭接點 8"/>
          <p:cNvCxnSpPr/>
          <p:nvPr/>
        </p:nvCxnSpPr>
        <p:spPr bwMode="auto">
          <a:xfrm>
            <a:off x="3048000" y="4038600"/>
            <a:ext cx="0" cy="1295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肘形接點 10"/>
          <p:cNvCxnSpPr>
            <a:stCxn id="7" idx="3"/>
            <a:endCxn id="5" idx="3"/>
          </p:cNvCxnSpPr>
          <p:nvPr/>
        </p:nvCxnSpPr>
        <p:spPr bwMode="auto">
          <a:xfrm flipV="1">
            <a:off x="4724400" y="3776990"/>
            <a:ext cx="1" cy="1780359"/>
          </a:xfrm>
          <a:prstGeom prst="bentConnector3">
            <a:avLst>
              <a:gd name="adj1" fmla="val 2286010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文字方塊 11"/>
          <p:cNvSpPr txBox="1"/>
          <p:nvPr/>
        </p:nvSpPr>
        <p:spPr>
          <a:xfrm>
            <a:off x="1481442" y="45019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mtClean="0"/>
              <a:t>Invalid input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77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Flowchart – Exit (3%)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71600" y="1600200"/>
            <a:ext cx="3352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Current page</a:t>
            </a:r>
            <a:endParaRPr kumimoji="1" lang="zh-TW" altLang="en-US" sz="2800" dirty="0">
              <a:latin typeface="+mj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71600" y="3515380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dirty="0" smtClean="0">
                <a:latin typeface="+mj-lt"/>
              </a:rPr>
              <a:t>Input box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6" name="直線箭頭接點 5"/>
          <p:cNvCxnSpPr/>
          <p:nvPr/>
        </p:nvCxnSpPr>
        <p:spPr bwMode="auto">
          <a:xfrm>
            <a:off x="3048000" y="2123420"/>
            <a:ext cx="1" cy="1391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1371600" y="5321350"/>
            <a:ext cx="33528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800" smtClean="0">
                <a:latin typeface="+mj-lt"/>
              </a:rPr>
              <a:t>Exit</a:t>
            </a:r>
            <a:endParaRPr kumimoji="1" lang="zh-TW" altLang="en-US" sz="2800" dirty="0">
              <a:latin typeface="+mj-lt"/>
            </a:endParaRPr>
          </a:p>
        </p:txBody>
      </p:sp>
      <p:cxnSp>
        <p:nvCxnSpPr>
          <p:cNvPr id="9" name="直線箭頭接點 8"/>
          <p:cNvCxnSpPr/>
          <p:nvPr/>
        </p:nvCxnSpPr>
        <p:spPr bwMode="auto">
          <a:xfrm>
            <a:off x="3048000" y="4038600"/>
            <a:ext cx="0" cy="1295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文字方塊 9"/>
          <p:cNvSpPr txBox="1"/>
          <p:nvPr/>
        </p:nvSpPr>
        <p:spPr>
          <a:xfrm>
            <a:off x="3325791" y="45016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mtClean="0"/>
              <a:t>CANCEL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2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Bonus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3-1 Top 10 shortest code ( less pipe &gt; less character )  (5%)</a:t>
            </a:r>
          </a:p>
          <a:p>
            <a:r>
              <a:rPr kumimoji="1" lang="en-US" altLang="zh-TW" dirty="0" smtClean="0"/>
              <a:t>3-2 Last page, next page (3%)</a:t>
            </a:r>
          </a:p>
          <a:p>
            <a:pPr lvl="1"/>
            <a:r>
              <a:rPr lang="en-US" altLang="zh-TW" dirty="0" smtClean="0"/>
              <a:t>Use commands to go to last or next page.</a:t>
            </a:r>
            <a:endParaRPr kumimoji="1" lang="en-US" altLang="zh-TW" dirty="0" smtClean="0"/>
          </a:p>
          <a:p>
            <a:r>
              <a:rPr lang="en-US" altLang="zh-TW" smtClean="0"/>
              <a:t>3-2 Error </a:t>
            </a:r>
            <a:r>
              <a:rPr lang="en-US" altLang="zh-TW" dirty="0" smtClean="0"/>
              <a:t>log in ~/.</a:t>
            </a:r>
            <a:r>
              <a:rPr lang="en-US" altLang="zh-TW" dirty="0" err="1" smtClean="0"/>
              <a:t>mybrowser</a:t>
            </a:r>
            <a:r>
              <a:rPr lang="en-US" altLang="zh-TW" dirty="0" smtClean="0"/>
              <a:t>/error (2%) </a:t>
            </a:r>
          </a:p>
          <a:p>
            <a:pPr lvl="1"/>
            <a:r>
              <a:rPr lang="en-US" altLang="zh-TW" dirty="0" smtClean="0"/>
              <a:t>Without any error output on </a:t>
            </a:r>
            <a:r>
              <a:rPr lang="en-US" altLang="zh-TW" dirty="0" err="1" smtClean="0"/>
              <a:t>tty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6684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Help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IRC channel #</a:t>
            </a:r>
            <a:r>
              <a:rPr kumimoji="1" lang="en-US" altLang="zh-TW" dirty="0" err="1" smtClean="0"/>
              <a:t>nctuNASA</a:t>
            </a:r>
            <a:r>
              <a:rPr kumimoji="1" lang="en-US" altLang="zh-TW" dirty="0" smtClean="0"/>
              <a:t> on </a:t>
            </a:r>
            <a:r>
              <a:rPr kumimoji="1" lang="en-US" altLang="zh-TW" dirty="0" err="1" smtClean="0"/>
              <a:t>irc.freenode.net</a:t>
            </a:r>
            <a:endParaRPr kumimoji="1" lang="en-US" altLang="zh-TW" dirty="0" smtClean="0"/>
          </a:p>
          <a:p>
            <a:r>
              <a:rPr lang="en-US" altLang="zh-TW" dirty="0" smtClean="0"/>
              <a:t>Email </a:t>
            </a:r>
            <a:r>
              <a:rPr lang="en-US" altLang="zh-TW" dirty="0" smtClean="0">
                <a:hlinkClick r:id="rId2"/>
              </a:rPr>
              <a:t>ta@nasa.cs.nctu.edu.tw</a:t>
            </a:r>
            <a:r>
              <a:rPr lang="en-US" altLang="zh-TW" dirty="0" smtClean="0"/>
              <a:t> or E3</a:t>
            </a:r>
          </a:p>
          <a:p>
            <a:endParaRPr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89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3-1: </a:t>
            </a:r>
            <a:r>
              <a:rPr kumimoji="1" lang="en-US" altLang="zh-TW" dirty="0" err="1" smtClean="0"/>
              <a:t>Filesystem</a:t>
            </a:r>
            <a:r>
              <a:rPr kumimoji="1" lang="en-US" altLang="zh-TW" dirty="0" smtClean="0"/>
              <a:t> Statistic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4"/>
          <a:stretch/>
        </p:blipFill>
        <p:spPr>
          <a:xfrm>
            <a:off x="609600" y="1600200"/>
            <a:ext cx="8287905" cy="4724400"/>
          </a:xfrm>
        </p:spPr>
      </p:pic>
    </p:spTree>
    <p:extLst>
      <p:ext uri="{BB962C8B-B14F-4D97-AF65-F5344CB8AC3E}">
        <p14:creationId xmlns:p14="http://schemas.microsoft.com/office/powerpoint/2010/main" val="15634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3-1: </a:t>
            </a:r>
            <a:r>
              <a:rPr kumimoji="1" lang="en-US" altLang="zh-TW" dirty="0" err="1" smtClean="0"/>
              <a:t>Filesystem</a:t>
            </a:r>
            <a:r>
              <a:rPr kumimoji="1" lang="en-US" altLang="zh-TW" dirty="0" smtClean="0"/>
              <a:t> Statistic - Requirement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Inspect </a:t>
            </a:r>
            <a:r>
              <a:rPr lang="en-US" altLang="zh-TW" dirty="0"/>
              <a:t>the current directory(“.”) and all sub-directory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Calculate the number of </a:t>
            </a:r>
            <a:r>
              <a:rPr lang="en-US" altLang="zh-TW" dirty="0" smtClean="0"/>
              <a:t>directories.</a:t>
            </a:r>
          </a:p>
          <a:p>
            <a:r>
              <a:rPr lang="en-US" altLang="zh-TW" dirty="0" smtClean="0"/>
              <a:t>Do </a:t>
            </a:r>
            <a:r>
              <a:rPr lang="en-US" altLang="zh-TW" dirty="0"/>
              <a:t>not include ‘.’ and </a:t>
            </a:r>
            <a:r>
              <a:rPr lang="en-US" altLang="zh-TW" dirty="0" smtClean="0"/>
              <a:t>‘..’</a:t>
            </a:r>
          </a:p>
          <a:p>
            <a:r>
              <a:rPr lang="en-US" altLang="zh-TW" dirty="0" smtClean="0"/>
              <a:t>Calculate </a:t>
            </a:r>
            <a:r>
              <a:rPr lang="en-US" altLang="zh-TW" dirty="0"/>
              <a:t>the number of </a:t>
            </a:r>
            <a:r>
              <a:rPr lang="en-US" altLang="zh-TW" dirty="0" smtClean="0"/>
              <a:t>files.</a:t>
            </a:r>
          </a:p>
          <a:p>
            <a:r>
              <a:rPr lang="en-US" altLang="zh-TW" dirty="0" smtClean="0"/>
              <a:t>Calculate </a:t>
            </a:r>
            <a:r>
              <a:rPr lang="en-US" altLang="zh-TW" dirty="0"/>
              <a:t>the sum of all file </a:t>
            </a:r>
            <a:r>
              <a:rPr lang="en-US" altLang="zh-TW" dirty="0" smtClean="0"/>
              <a:t>size.</a:t>
            </a:r>
          </a:p>
          <a:p>
            <a:r>
              <a:rPr lang="en-US" altLang="zh-TW" dirty="0" smtClean="0"/>
              <a:t>List </a:t>
            </a:r>
            <a:r>
              <a:rPr lang="en-US" altLang="zh-TW" dirty="0"/>
              <a:t>the top 5 biggest </a:t>
            </a:r>
            <a:r>
              <a:rPr lang="en-US" altLang="zh-TW" dirty="0" smtClean="0"/>
              <a:t>files.</a:t>
            </a:r>
          </a:p>
          <a:p>
            <a:r>
              <a:rPr lang="en-US" altLang="zh-TW" dirty="0" smtClean="0"/>
              <a:t>Only </a:t>
            </a:r>
            <a:r>
              <a:rPr lang="en-US" altLang="zh-TW" dirty="0"/>
              <a:t>consider the regular file. Do not count in the link, FIFO, block device... etc.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5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3-1: </a:t>
            </a:r>
            <a:r>
              <a:rPr kumimoji="1" lang="en-US" altLang="zh-TW" dirty="0" err="1" smtClean="0"/>
              <a:t>Filesystem</a:t>
            </a:r>
            <a:r>
              <a:rPr kumimoji="1" lang="en-US" altLang="zh-TW" dirty="0" smtClean="0"/>
              <a:t> Statistic - Requirement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 </a:t>
            </a:r>
            <a:r>
              <a:rPr kumimoji="1" lang="en-US" altLang="zh-TW" dirty="0" smtClean="0">
                <a:solidFill>
                  <a:srgbClr val="FF0000"/>
                </a:solidFill>
              </a:rPr>
              <a:t>one-line</a:t>
            </a:r>
            <a:r>
              <a:rPr kumimoji="1" lang="en-US" altLang="zh-TW" dirty="0" smtClean="0"/>
              <a:t> command</a:t>
            </a:r>
          </a:p>
          <a:p>
            <a:r>
              <a:rPr lang="en-US" altLang="zh-TW" dirty="0" smtClean="0"/>
              <a:t>Only pipes are allowed.</a:t>
            </a:r>
          </a:p>
          <a:p>
            <a:r>
              <a:rPr kumimoji="1" lang="en-US" altLang="zh-TW" dirty="0" smtClean="0"/>
              <a:t>No temporary file or shell variables.</a:t>
            </a:r>
          </a:p>
          <a:p>
            <a:r>
              <a:rPr lang="en-US" altLang="zh-TW" dirty="0" smtClean="0"/>
              <a:t>No “</a:t>
            </a:r>
            <a:r>
              <a:rPr lang="en-US" altLang="zh-TW" dirty="0" smtClean="0">
                <a:solidFill>
                  <a:srgbClr val="FF0000"/>
                </a:solidFill>
              </a:rPr>
              <a:t>&amp;&amp;</a:t>
            </a:r>
            <a:r>
              <a:rPr lang="en-US" altLang="zh-TW" dirty="0" smtClean="0"/>
              <a:t>” “</a:t>
            </a:r>
            <a:r>
              <a:rPr lang="en-US" altLang="zh-TW" dirty="0" smtClean="0">
                <a:solidFill>
                  <a:srgbClr val="FF0000"/>
                </a:solidFill>
              </a:rPr>
              <a:t>||</a:t>
            </a:r>
            <a:r>
              <a:rPr lang="en-US" altLang="zh-TW" dirty="0" smtClean="0"/>
              <a:t>” “</a:t>
            </a: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en-US" altLang="zh-TW" dirty="0" smtClean="0"/>
              <a:t>” “</a:t>
            </a:r>
            <a:r>
              <a:rPr lang="en-US" altLang="zh-TW" dirty="0" smtClean="0">
                <a:solidFill>
                  <a:srgbClr val="FF0000"/>
                </a:solidFill>
              </a:rPr>
              <a:t>&gt;&gt;</a:t>
            </a:r>
            <a:r>
              <a:rPr lang="en-US" altLang="zh-TW" dirty="0" smtClean="0"/>
              <a:t>” “</a:t>
            </a:r>
            <a:r>
              <a:rPr lang="en-US" altLang="zh-TW" dirty="0" smtClean="0">
                <a:solidFill>
                  <a:srgbClr val="FF0000"/>
                </a:solidFill>
              </a:rPr>
              <a:t>&lt;</a:t>
            </a:r>
            <a:r>
              <a:rPr lang="en-US" altLang="zh-TW" dirty="0" smtClean="0"/>
              <a:t>” “</a:t>
            </a:r>
            <a:r>
              <a:rPr lang="en-US" altLang="zh-TW" dirty="0" smtClean="0">
                <a:solidFill>
                  <a:srgbClr val="FF0000"/>
                </a:solidFill>
              </a:rPr>
              <a:t>;</a:t>
            </a:r>
            <a:r>
              <a:rPr lang="en-US" altLang="zh-TW" dirty="0" smtClean="0"/>
              <a:t>” </a:t>
            </a:r>
            <a:r>
              <a:rPr lang="en-US" altLang="zh-TW" dirty="0" smtClean="0"/>
              <a:t>“</a:t>
            </a:r>
            <a:r>
              <a:rPr lang="en-US" altLang="zh-TW" dirty="0" smtClean="0">
                <a:solidFill>
                  <a:srgbClr val="FF0000"/>
                </a:solidFill>
              </a:rPr>
              <a:t>&amp;</a:t>
            </a:r>
            <a:r>
              <a:rPr lang="en-US" altLang="zh-TW" dirty="0" smtClean="0"/>
              <a:t>”, but you can use them in the </a:t>
            </a:r>
            <a:r>
              <a:rPr lang="en-US" altLang="zh-TW" dirty="0" err="1" smtClean="0"/>
              <a:t>awk</a:t>
            </a:r>
            <a:r>
              <a:rPr lang="en-US" altLang="zh-TW" dirty="0" smtClean="0"/>
              <a:t> command. Actually, you don’t need them to finish </a:t>
            </a:r>
            <a:r>
              <a:rPr lang="en-US" altLang="zh-TW" smtClean="0"/>
              <a:t>this homework.</a:t>
            </a:r>
            <a:endParaRPr lang="en-US" altLang="zh-TW" dirty="0" smtClean="0"/>
          </a:p>
          <a:p>
            <a:r>
              <a:rPr kumimoji="1" lang="en-US" altLang="zh-TW" dirty="0" smtClean="0"/>
              <a:t>Hint: </a:t>
            </a:r>
            <a:r>
              <a:rPr kumimoji="1" lang="en-US" altLang="zh-TW" dirty="0" err="1" smtClean="0"/>
              <a:t>ls</a:t>
            </a:r>
            <a:r>
              <a:rPr lang="en-US" altLang="zh-TW" dirty="0" smtClean="0"/>
              <a:t>(1) with -A and -R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54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3-1: </a:t>
            </a:r>
            <a:r>
              <a:rPr kumimoji="1" lang="en-US" altLang="zh-TW" dirty="0" err="1" smtClean="0"/>
              <a:t>Filesystem</a:t>
            </a:r>
            <a:r>
              <a:rPr kumimoji="1" lang="en-US" altLang="zh-TW" dirty="0" smtClean="0"/>
              <a:t> Statistic - Requirement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Grade </a:t>
            </a:r>
          </a:p>
          <a:p>
            <a:pPr lvl="1"/>
            <a:r>
              <a:rPr lang="en-US" altLang="zh-TW" dirty="0" smtClean="0"/>
              <a:t>File </a:t>
            </a:r>
            <a:r>
              <a:rPr lang="en-US" altLang="zh-TW" dirty="0"/>
              <a:t>is executable. </a:t>
            </a:r>
            <a:r>
              <a:rPr lang="en-US" altLang="zh-TW" dirty="0" smtClean="0"/>
              <a:t>(4%) </a:t>
            </a:r>
            <a:endParaRPr lang="en-US" altLang="zh-TW" dirty="0"/>
          </a:p>
          <a:p>
            <a:pPr lvl="1"/>
            <a:r>
              <a:rPr lang="en-US" altLang="zh-TW" dirty="0" smtClean="0"/>
              <a:t>List </a:t>
            </a:r>
            <a:r>
              <a:rPr lang="en-US" altLang="zh-TW" dirty="0"/>
              <a:t>top 5 file size and name. </a:t>
            </a:r>
            <a:r>
              <a:rPr lang="en-US" altLang="zh-TW" dirty="0" smtClean="0"/>
              <a:t>(</a:t>
            </a:r>
            <a:r>
              <a:rPr lang="en-US" altLang="zh-TW" dirty="0"/>
              <a:t>4</a:t>
            </a:r>
            <a:r>
              <a:rPr lang="en-US" altLang="zh-TW" dirty="0" smtClean="0"/>
              <a:t>%) </a:t>
            </a:r>
            <a:endParaRPr lang="en-US" altLang="zh-TW" dirty="0"/>
          </a:p>
          <a:p>
            <a:pPr lvl="1"/>
            <a:r>
              <a:rPr lang="en-US" altLang="zh-TW" dirty="0" err="1" smtClean="0"/>
              <a:t>Dir</a:t>
            </a:r>
            <a:r>
              <a:rPr lang="en-US" altLang="zh-TW" dirty="0" smtClean="0"/>
              <a:t> </a:t>
            </a:r>
            <a:r>
              <a:rPr lang="en-US" altLang="zh-TW" dirty="0" err="1"/>
              <a:t>num</a:t>
            </a:r>
            <a:r>
              <a:rPr lang="en-US" altLang="zh-TW" dirty="0"/>
              <a:t> is correct. </a:t>
            </a:r>
            <a:r>
              <a:rPr lang="en-US" altLang="zh-TW" dirty="0" smtClean="0"/>
              <a:t>(</a:t>
            </a:r>
            <a:r>
              <a:rPr lang="en-US" altLang="zh-TW" dirty="0"/>
              <a:t>4</a:t>
            </a:r>
            <a:r>
              <a:rPr lang="en-US" altLang="zh-TW" dirty="0" smtClean="0"/>
              <a:t>%) </a:t>
            </a:r>
            <a:endParaRPr lang="en-US" altLang="zh-TW" dirty="0"/>
          </a:p>
          <a:p>
            <a:pPr lvl="1"/>
            <a:r>
              <a:rPr lang="en-US" altLang="zh-TW" dirty="0" smtClean="0"/>
              <a:t>File </a:t>
            </a:r>
            <a:r>
              <a:rPr lang="en-US" altLang="zh-TW" dirty="0" err="1"/>
              <a:t>num</a:t>
            </a:r>
            <a:r>
              <a:rPr lang="en-US" altLang="zh-TW" dirty="0"/>
              <a:t> is correct. </a:t>
            </a:r>
            <a:r>
              <a:rPr lang="en-US" altLang="zh-TW" dirty="0" smtClean="0"/>
              <a:t>(</a:t>
            </a:r>
            <a:r>
              <a:rPr lang="en-US" altLang="zh-TW" dirty="0"/>
              <a:t>4</a:t>
            </a:r>
            <a:r>
              <a:rPr lang="en-US" altLang="zh-TW" dirty="0" smtClean="0"/>
              <a:t>%) </a:t>
            </a:r>
            <a:endParaRPr lang="en-US" altLang="zh-TW" dirty="0"/>
          </a:p>
          <a:p>
            <a:pPr lvl="1"/>
            <a:r>
              <a:rPr lang="en-US" altLang="zh-TW" dirty="0" smtClean="0"/>
              <a:t>Total </a:t>
            </a:r>
            <a:r>
              <a:rPr lang="en-US" altLang="zh-TW" dirty="0"/>
              <a:t>size is correct. </a:t>
            </a:r>
            <a:r>
              <a:rPr lang="en-US" altLang="zh-TW" dirty="0" smtClean="0"/>
              <a:t>(</a:t>
            </a:r>
            <a:r>
              <a:rPr lang="en-US" altLang="zh-TW" dirty="0"/>
              <a:t>4</a:t>
            </a:r>
            <a:r>
              <a:rPr lang="en-US" altLang="zh-TW" dirty="0" smtClean="0"/>
              <a:t>%)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76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3-2: Dialog browser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05463"/>
            <a:ext cx="7772400" cy="4532873"/>
          </a:xfrm>
        </p:spPr>
      </p:pic>
    </p:spTree>
    <p:extLst>
      <p:ext uri="{BB962C8B-B14F-4D97-AF65-F5344CB8AC3E}">
        <p14:creationId xmlns:p14="http://schemas.microsoft.com/office/powerpoint/2010/main" val="6651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Dialog (1)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Dialog is a program that will let you to present a variety of </a:t>
            </a:r>
            <a:r>
              <a:rPr lang="en-US" altLang="zh-TW" dirty="0" smtClean="0"/>
              <a:t>questions </a:t>
            </a:r>
            <a:r>
              <a:rPr lang="en-US" altLang="zh-TW" dirty="0"/>
              <a:t>or display messages using dialog boxes  from  a  shell  </a:t>
            </a:r>
            <a:r>
              <a:rPr lang="en-US" altLang="zh-TW" dirty="0" smtClean="0"/>
              <a:t>script.</a:t>
            </a:r>
          </a:p>
          <a:p>
            <a:pPr marL="0" indent="0">
              <a:buNone/>
            </a:pPr>
            <a:r>
              <a:rPr lang="en-US" altLang="zh-TW" dirty="0" smtClean="0"/>
              <a:t>These</a:t>
            </a:r>
            <a:r>
              <a:rPr lang="en-US" altLang="zh-TW" dirty="0"/>
              <a:t> </a:t>
            </a:r>
            <a:r>
              <a:rPr lang="en-US" altLang="zh-TW" dirty="0" smtClean="0"/>
              <a:t>types  </a:t>
            </a:r>
            <a:r>
              <a:rPr lang="en-US" altLang="zh-TW" dirty="0"/>
              <a:t>of  dialog boxes are implemented (though not all are </a:t>
            </a:r>
            <a:r>
              <a:rPr lang="en-US" altLang="zh-TW" dirty="0" smtClean="0"/>
              <a:t>necessarily compiled </a:t>
            </a:r>
            <a:r>
              <a:rPr lang="en-US" altLang="zh-TW" dirty="0"/>
              <a:t>into dialog</a:t>
            </a:r>
            <a:r>
              <a:rPr lang="en-US" altLang="zh-TW" dirty="0" smtClean="0"/>
              <a:t>):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dirty="0" err="1" smtClean="0"/>
              <a:t>buildlist</a:t>
            </a:r>
            <a:r>
              <a:rPr lang="en-US" altLang="zh-TW" dirty="0"/>
              <a:t>, calendar, checklist, </a:t>
            </a:r>
            <a:r>
              <a:rPr lang="en-US" altLang="zh-TW" dirty="0" err="1"/>
              <a:t>dselect</a:t>
            </a:r>
            <a:r>
              <a:rPr lang="en-US" altLang="zh-TW" dirty="0"/>
              <a:t>, </a:t>
            </a:r>
            <a:r>
              <a:rPr lang="en-US" altLang="zh-TW" dirty="0" err="1"/>
              <a:t>editbox</a:t>
            </a:r>
            <a:r>
              <a:rPr lang="en-US" altLang="zh-TW" dirty="0"/>
              <a:t>, form, </a:t>
            </a:r>
            <a:r>
              <a:rPr lang="en-US" altLang="zh-TW" dirty="0" err="1"/>
              <a:t>fselect</a:t>
            </a:r>
            <a:r>
              <a:rPr lang="en-US" altLang="zh-TW" dirty="0"/>
              <a:t>,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dirty="0" smtClean="0"/>
              <a:t>gauge</a:t>
            </a:r>
            <a:r>
              <a:rPr lang="en-US" altLang="zh-TW" dirty="0"/>
              <a:t>, </a:t>
            </a:r>
            <a:r>
              <a:rPr lang="en-US" altLang="zh-TW" dirty="0" err="1"/>
              <a:t>infobox</a:t>
            </a:r>
            <a:r>
              <a:rPr lang="en-US" altLang="zh-TW" dirty="0"/>
              <a:t>, </a:t>
            </a:r>
            <a:r>
              <a:rPr lang="en-US" altLang="zh-TW" dirty="0" err="1"/>
              <a:t>inputbox</a:t>
            </a:r>
            <a:r>
              <a:rPr lang="en-US" altLang="zh-TW" dirty="0"/>
              <a:t>, </a:t>
            </a:r>
            <a:r>
              <a:rPr lang="en-US" altLang="zh-TW" dirty="0" err="1"/>
              <a:t>inputmenu</a:t>
            </a:r>
            <a:r>
              <a:rPr lang="en-US" altLang="zh-TW" dirty="0"/>
              <a:t>, menu, </a:t>
            </a:r>
            <a:r>
              <a:rPr lang="en-US" altLang="zh-TW" dirty="0" err="1"/>
              <a:t>mixedform</a:t>
            </a:r>
            <a:r>
              <a:rPr lang="en-US" altLang="zh-TW" dirty="0"/>
              <a:t>,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dirty="0" err="1" smtClean="0"/>
              <a:t>mixedgauge</a:t>
            </a:r>
            <a:r>
              <a:rPr lang="en-US" altLang="zh-TW" dirty="0"/>
              <a:t>, </a:t>
            </a:r>
            <a:r>
              <a:rPr lang="en-US" altLang="zh-TW" dirty="0" err="1"/>
              <a:t>msgbox</a:t>
            </a:r>
            <a:r>
              <a:rPr lang="en-US" altLang="zh-TW" dirty="0"/>
              <a:t> (message), </a:t>
            </a:r>
            <a:r>
              <a:rPr lang="en-US" altLang="zh-TW" dirty="0" err="1"/>
              <a:t>passwordbox</a:t>
            </a:r>
            <a:r>
              <a:rPr lang="en-US" altLang="zh-TW" dirty="0"/>
              <a:t>, </a:t>
            </a:r>
            <a:r>
              <a:rPr lang="en-US" altLang="zh-TW" dirty="0" smtClean="0"/>
              <a:t>pause</a:t>
            </a:r>
            <a:r>
              <a:rPr lang="en-US" altLang="zh-TW" dirty="0"/>
              <a:t>,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dirty="0" err="1" smtClean="0"/>
              <a:t>prgbox</a:t>
            </a:r>
            <a:r>
              <a:rPr lang="en-US" altLang="zh-TW" dirty="0"/>
              <a:t>, </a:t>
            </a:r>
            <a:r>
              <a:rPr lang="en-US" altLang="zh-TW" dirty="0" err="1"/>
              <a:t>programbox</a:t>
            </a:r>
            <a:r>
              <a:rPr lang="en-US" altLang="zh-TW" dirty="0"/>
              <a:t>, </a:t>
            </a:r>
            <a:r>
              <a:rPr lang="en-US" altLang="zh-TW" dirty="0" err="1"/>
              <a:t>progressbox</a:t>
            </a:r>
            <a:r>
              <a:rPr lang="en-US" altLang="zh-TW" dirty="0"/>
              <a:t>, </a:t>
            </a:r>
            <a:r>
              <a:rPr lang="en-US" altLang="zh-TW" dirty="0" err="1"/>
              <a:t>radiolist</a:t>
            </a:r>
            <a:r>
              <a:rPr lang="en-US" altLang="zh-TW" dirty="0"/>
              <a:t>, </a:t>
            </a:r>
            <a:r>
              <a:rPr lang="en-US" altLang="zh-TW" dirty="0" err="1"/>
              <a:t>rangebox</a:t>
            </a:r>
            <a:r>
              <a:rPr lang="en-US" altLang="zh-TW" dirty="0"/>
              <a:t>, </a:t>
            </a:r>
            <a:r>
              <a:rPr lang="en-US" altLang="zh-TW" dirty="0" smtClean="0"/>
              <a:t> 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passwordform</a:t>
            </a:r>
            <a:r>
              <a:rPr lang="en-US" altLang="zh-TW" dirty="0"/>
              <a:t>, </a:t>
            </a:r>
            <a:r>
              <a:rPr lang="en-US" altLang="zh-TW" dirty="0" err="1" smtClean="0"/>
              <a:t>tailbox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tailboxbg</a:t>
            </a:r>
            <a:r>
              <a:rPr lang="en-US" altLang="zh-TW" dirty="0"/>
              <a:t>, textbox, </a:t>
            </a:r>
            <a:r>
              <a:rPr lang="en-US" altLang="zh-TW" dirty="0" err="1"/>
              <a:t>timebox</a:t>
            </a:r>
            <a:r>
              <a:rPr lang="en-US" altLang="zh-TW" dirty="0"/>
              <a:t>, </a:t>
            </a:r>
          </a:p>
          <a:p>
            <a:pPr marL="0" indent="0">
              <a:buNone/>
            </a:pPr>
            <a:r>
              <a:rPr lang="en-US" altLang="zh-TW" dirty="0" smtClean="0"/>
              <a:t>     </a:t>
            </a:r>
            <a:r>
              <a:rPr lang="en-US" altLang="zh-TW" dirty="0" err="1" smtClean="0"/>
              <a:t>treeview</a:t>
            </a:r>
            <a:r>
              <a:rPr lang="en-US" altLang="zh-TW" dirty="0"/>
              <a:t>, and </a:t>
            </a:r>
            <a:r>
              <a:rPr lang="en-US" altLang="zh-TW" dirty="0" err="1"/>
              <a:t>yesno</a:t>
            </a:r>
            <a:r>
              <a:rPr lang="en-US" altLang="zh-TW" dirty="0"/>
              <a:t> (yes/no).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3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Terms and Conditions of </a:t>
            </a:r>
            <a:r>
              <a:rPr lang="en-US" altLang="zh-TW" dirty="0" smtClean="0"/>
              <a:t>Use – </a:t>
            </a:r>
            <a:r>
              <a:rPr lang="en-US" altLang="zh-TW" dirty="0"/>
              <a:t>3</a:t>
            </a:r>
            <a:r>
              <a:rPr lang="en-US" altLang="zh-TW" dirty="0" smtClean="0"/>
              <a:t>%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 `</a:t>
            </a:r>
            <a:r>
              <a:rPr kumimoji="1" lang="en-US" altLang="zh-TW" dirty="0" err="1" smtClean="0"/>
              <a:t>yesno</a:t>
            </a:r>
            <a:r>
              <a:rPr kumimoji="1" lang="en-US" altLang="zh-TW" dirty="0" smtClean="0"/>
              <a:t>` dialog: </a:t>
            </a:r>
            <a:r>
              <a:rPr lang="en-US" altLang="zh-TW" dirty="0"/>
              <a:t>--</a:t>
            </a:r>
            <a:r>
              <a:rPr lang="en-US" altLang="zh-TW" dirty="0" err="1"/>
              <a:t>yesno</a:t>
            </a:r>
            <a:r>
              <a:rPr lang="en-US" altLang="zh-TW" dirty="0"/>
              <a:t> </a:t>
            </a:r>
            <a:r>
              <a:rPr lang="en-US" altLang="zh-TW" b="1" u="sng" dirty="0"/>
              <a:t>text</a:t>
            </a:r>
            <a:r>
              <a:rPr lang="en-US" altLang="zh-TW" dirty="0"/>
              <a:t> </a:t>
            </a:r>
            <a:r>
              <a:rPr lang="en-US" altLang="zh-TW" b="1" u="sng" dirty="0"/>
              <a:t>height</a:t>
            </a:r>
            <a:r>
              <a:rPr lang="en-US" altLang="zh-TW" dirty="0"/>
              <a:t> </a:t>
            </a:r>
            <a:r>
              <a:rPr lang="en-US" altLang="zh-TW" b="1" u="sng" dirty="0" smtClean="0"/>
              <a:t>width</a:t>
            </a:r>
          </a:p>
          <a:p>
            <a:r>
              <a:rPr kumimoji="1" lang="en-US" altLang="zh-TW" dirty="0" smtClean="0"/>
              <a:t>Example: </a:t>
            </a:r>
          </a:p>
          <a:p>
            <a:pPr lvl="1"/>
            <a:r>
              <a:rPr lang="en-US" altLang="zh-TW" dirty="0" smtClean="0"/>
              <a:t>dialog --title “terms” --</a:t>
            </a:r>
            <a:r>
              <a:rPr lang="en-US" altLang="zh-TW" dirty="0" err="1" smtClean="0"/>
              <a:t>yesno</a:t>
            </a:r>
            <a:r>
              <a:rPr lang="en-US" altLang="zh-TW" dirty="0" smtClean="0"/>
              <a:t> “xxx” 200 100 </a:t>
            </a:r>
            <a:endParaRPr kumimoji="1" lang="en-US" altLang="zh-TW" dirty="0" smtClean="0"/>
          </a:p>
          <a:p>
            <a:r>
              <a:rPr lang="en-US" altLang="zh-TW" dirty="0" smtClean="0"/>
              <a:t>The content of terms don’t matter </a:t>
            </a:r>
          </a:p>
          <a:p>
            <a:r>
              <a:rPr lang="en-US" altLang="zh-TW" dirty="0" smtClean="0"/>
              <a:t>Place terms in `~/.</a:t>
            </a:r>
            <a:r>
              <a:rPr lang="en-US" altLang="zh-TW" dirty="0" err="1" smtClean="0"/>
              <a:t>mybrowser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userterm</a:t>
            </a:r>
            <a:r>
              <a:rPr lang="en-US" altLang="zh-TW" dirty="0" smtClean="0"/>
              <a:t>`</a:t>
            </a:r>
          </a:p>
          <a:p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324600"/>
            <a:ext cx="4064000" cy="533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08045"/>
            <a:ext cx="8001000" cy="28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8381</TotalTime>
  <Words>914</Words>
  <Application>Microsoft Macintosh PowerPoint</Application>
  <PresentationFormat>如螢幕大小 (4:3)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Arial</vt:lpstr>
      <vt:lpstr>Futura Md BT</vt:lpstr>
      <vt:lpstr>Times New Roman</vt:lpstr>
      <vt:lpstr>Wingdings</vt:lpstr>
      <vt:lpstr>華康標楷體(P)</vt:lpstr>
      <vt:lpstr>華康儷中黑(P)</vt:lpstr>
      <vt:lpstr>華康儷粗黑(P)</vt:lpstr>
      <vt:lpstr>新細明體</vt:lpstr>
      <vt:lpstr>Computer Center</vt:lpstr>
      <vt:lpstr>System Administration Practice Homework 2: Shell Programming</vt:lpstr>
      <vt:lpstr>Requirements</vt:lpstr>
      <vt:lpstr>3-1: Filesystem Statistic</vt:lpstr>
      <vt:lpstr>3-1: Filesystem Statistic - Requirement</vt:lpstr>
      <vt:lpstr>3-1: Filesystem Statistic - Requirement</vt:lpstr>
      <vt:lpstr>3-1: Filesystem Statistic - Requirement</vt:lpstr>
      <vt:lpstr>3-2: Dialog browser</vt:lpstr>
      <vt:lpstr>Dialog (1)</vt:lpstr>
      <vt:lpstr>Terms and Conditions of Use – 3%</vt:lpstr>
      <vt:lpstr>Flowchart </vt:lpstr>
      <vt:lpstr>Dialog of disagreement</vt:lpstr>
      <vt:lpstr>Flowchart  - Homepage (3%)</vt:lpstr>
      <vt:lpstr>How to generate a page?</vt:lpstr>
      <vt:lpstr>Flowchart – URL (12%)</vt:lpstr>
      <vt:lpstr>Flowchart – Built-in command (30%)</vt:lpstr>
      <vt:lpstr>What commands do we have? </vt:lpstr>
      <vt:lpstr>/S, /source: show the source code</vt:lpstr>
      <vt:lpstr>/L, /link: show all links of this page</vt:lpstr>
      <vt:lpstr>/D, /download: select a link to download</vt:lpstr>
      <vt:lpstr>/B, /bookmark: Show all bookmarks. </vt:lpstr>
      <vt:lpstr>/H, /help: the help page</vt:lpstr>
      <vt:lpstr>Flowchart – Shell command (6%)</vt:lpstr>
      <vt:lpstr>Flowchart – Invalid input (3%)</vt:lpstr>
      <vt:lpstr>Flowchart – Exit (3%)</vt:lpstr>
      <vt:lpstr>Bonus</vt:lpstr>
      <vt:lpstr>Help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Liang-Chi Tseng</dc:creator>
  <cp:keywords>CSCC</cp:keywords>
  <cp:lastModifiedBy>Mango King</cp:lastModifiedBy>
  <cp:revision>1443</cp:revision>
  <cp:lastPrinted>1601-01-01T00:00:00Z</cp:lastPrinted>
  <dcterms:created xsi:type="dcterms:W3CDTF">1601-01-01T00:00:00Z</dcterms:created>
  <dcterms:modified xsi:type="dcterms:W3CDTF">2016-09-30T11:25:05Z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